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0"/>
  </p:notesMasterIdLst>
  <p:sldIdLst>
    <p:sldId id="256" r:id="rId2"/>
    <p:sldId id="263" r:id="rId3"/>
    <p:sldId id="269" r:id="rId4"/>
    <p:sldId id="268" r:id="rId5"/>
    <p:sldId id="270" r:id="rId6"/>
    <p:sldId id="271" r:id="rId7"/>
    <p:sldId id="273" r:id="rId8"/>
    <p:sldId id="272" r:id="rId9"/>
    <p:sldId id="275" r:id="rId10"/>
    <p:sldId id="276" r:id="rId11"/>
    <p:sldId id="277" r:id="rId12"/>
    <p:sldId id="278" r:id="rId13"/>
    <p:sldId id="279" r:id="rId14"/>
    <p:sldId id="280" r:id="rId15"/>
    <p:sldId id="294" r:id="rId16"/>
    <p:sldId id="332" r:id="rId17"/>
    <p:sldId id="433" r:id="rId18"/>
    <p:sldId id="333" r:id="rId19"/>
    <p:sldId id="334" r:id="rId20"/>
    <p:sldId id="335" r:id="rId21"/>
    <p:sldId id="432" r:id="rId22"/>
    <p:sldId id="295" r:id="rId23"/>
    <p:sldId id="336" r:id="rId24"/>
    <p:sldId id="337" r:id="rId25"/>
    <p:sldId id="338" r:id="rId26"/>
    <p:sldId id="339" r:id="rId27"/>
    <p:sldId id="428" r:id="rId28"/>
    <p:sldId id="407" r:id="rId29"/>
    <p:sldId id="408" r:id="rId30"/>
    <p:sldId id="409" r:id="rId31"/>
    <p:sldId id="410" r:id="rId32"/>
    <p:sldId id="411" r:id="rId33"/>
    <p:sldId id="412" r:id="rId34"/>
    <p:sldId id="413" r:id="rId35"/>
    <p:sldId id="414" r:id="rId36"/>
    <p:sldId id="415" r:id="rId37"/>
    <p:sldId id="416" r:id="rId38"/>
    <p:sldId id="417" r:id="rId39"/>
    <p:sldId id="296" r:id="rId40"/>
    <p:sldId id="340" r:id="rId41"/>
    <p:sldId id="341" r:id="rId42"/>
    <p:sldId id="418" r:id="rId43"/>
    <p:sldId id="293" r:id="rId44"/>
    <p:sldId id="306" r:id="rId45"/>
    <p:sldId id="307" r:id="rId46"/>
    <p:sldId id="308" r:id="rId47"/>
    <p:sldId id="309" r:id="rId48"/>
    <p:sldId id="310" r:id="rId49"/>
    <p:sldId id="311" r:id="rId50"/>
    <p:sldId id="290" r:id="rId51"/>
    <p:sldId id="291" r:id="rId52"/>
    <p:sldId id="319" r:id="rId53"/>
    <p:sldId id="312" r:id="rId54"/>
    <p:sldId id="344" r:id="rId55"/>
    <p:sldId id="345" r:id="rId56"/>
    <p:sldId id="346" r:id="rId57"/>
    <p:sldId id="284" r:id="rId58"/>
    <p:sldId id="281" r:id="rId59"/>
    <p:sldId id="342" r:id="rId60"/>
    <p:sldId id="313" r:id="rId61"/>
    <p:sldId id="347" r:id="rId62"/>
    <p:sldId id="348" r:id="rId63"/>
    <p:sldId id="349" r:id="rId64"/>
    <p:sldId id="350" r:id="rId65"/>
    <p:sldId id="261" r:id="rId66"/>
    <p:sldId id="292" r:id="rId67"/>
    <p:sldId id="353" r:id="rId68"/>
    <p:sldId id="314" r:id="rId69"/>
    <p:sldId id="356" r:id="rId70"/>
    <p:sldId id="266" r:id="rId71"/>
    <p:sldId id="286" r:id="rId72"/>
    <p:sldId id="374" r:id="rId73"/>
    <p:sldId id="375" r:id="rId74"/>
    <p:sldId id="376" r:id="rId75"/>
    <p:sldId id="377" r:id="rId76"/>
    <p:sldId id="378" r:id="rId77"/>
    <p:sldId id="379" r:id="rId78"/>
    <p:sldId id="380" r:id="rId79"/>
    <p:sldId id="366" r:id="rId80"/>
    <p:sldId id="298" r:id="rId81"/>
    <p:sldId id="396" r:id="rId82"/>
    <p:sldId id="397" r:id="rId83"/>
    <p:sldId id="398" r:id="rId84"/>
    <p:sldId id="399" r:id="rId85"/>
    <p:sldId id="402" r:id="rId86"/>
    <p:sldId id="401" r:id="rId87"/>
    <p:sldId id="403" r:id="rId88"/>
    <p:sldId id="404" r:id="rId89"/>
    <p:sldId id="405" r:id="rId90"/>
    <p:sldId id="434" r:id="rId91"/>
    <p:sldId id="435" r:id="rId92"/>
    <p:sldId id="406" r:id="rId93"/>
    <p:sldId id="316" r:id="rId94"/>
    <p:sldId id="287" r:id="rId95"/>
    <p:sldId id="288" r:id="rId96"/>
    <p:sldId id="317" r:id="rId97"/>
    <p:sldId id="381" r:id="rId98"/>
    <p:sldId id="382" r:id="rId99"/>
    <p:sldId id="385" r:id="rId100"/>
    <p:sldId id="386" r:id="rId101"/>
    <p:sldId id="387" r:id="rId102"/>
    <p:sldId id="383" r:id="rId103"/>
    <p:sldId id="384" r:id="rId104"/>
    <p:sldId id="388" r:id="rId105"/>
    <p:sldId id="389" r:id="rId106"/>
    <p:sldId id="318" r:id="rId107"/>
    <p:sldId id="421" r:id="rId108"/>
    <p:sldId id="422" r:id="rId109"/>
    <p:sldId id="320" r:id="rId110"/>
    <p:sldId id="423" r:id="rId111"/>
    <p:sldId id="321" r:id="rId112"/>
    <p:sldId id="424" r:id="rId113"/>
    <p:sldId id="322" r:id="rId114"/>
    <p:sldId id="425" r:id="rId115"/>
    <p:sldId id="323" r:id="rId116"/>
    <p:sldId id="426" r:id="rId117"/>
    <p:sldId id="324" r:id="rId118"/>
    <p:sldId id="427" r:id="rId119"/>
  </p:sldIdLst>
  <p:sldSz cx="13716000" cy="9144000"/>
  <p:notesSz cx="6858000" cy="9144000"/>
  <p:defaultTextStyle>
    <a:defPPr>
      <a:defRPr lang="en-US"/>
    </a:defPPr>
    <a:lvl1pPr algn="l" defTabSz="112395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61975" indent="-104775" algn="l" defTabSz="112395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123950" indent="-209550" algn="l" defTabSz="112395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687513" indent="-315913" algn="l" defTabSz="112395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249488" indent="-420688" algn="l" defTabSz="112395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r" defTabSz="914400" rtl="1" eaLnBrk="1" latinLnBrk="0" hangingPunct="1">
      <a:defRPr sz="2100" kern="1200">
        <a:solidFill>
          <a:schemeClr val="tx1"/>
        </a:solidFill>
        <a:latin typeface="Calibri" panose="020F0502020204030204" pitchFamily="34" charset="0"/>
        <a:ea typeface="+mn-ea"/>
        <a:cs typeface="+mn-cs"/>
      </a:defRPr>
    </a:lvl6pPr>
    <a:lvl7pPr marL="2743200" algn="r" defTabSz="914400" rtl="1" eaLnBrk="1" latinLnBrk="0" hangingPunct="1">
      <a:defRPr sz="2100" kern="1200">
        <a:solidFill>
          <a:schemeClr val="tx1"/>
        </a:solidFill>
        <a:latin typeface="Calibri" panose="020F0502020204030204" pitchFamily="34" charset="0"/>
        <a:ea typeface="+mn-ea"/>
        <a:cs typeface="+mn-cs"/>
      </a:defRPr>
    </a:lvl7pPr>
    <a:lvl8pPr marL="3200400" algn="r" defTabSz="914400" rtl="1" eaLnBrk="1" latinLnBrk="0" hangingPunct="1">
      <a:defRPr sz="2100" kern="1200">
        <a:solidFill>
          <a:schemeClr val="tx1"/>
        </a:solidFill>
        <a:latin typeface="Calibri" panose="020F0502020204030204" pitchFamily="34" charset="0"/>
        <a:ea typeface="+mn-ea"/>
        <a:cs typeface="+mn-cs"/>
      </a:defRPr>
    </a:lvl8pPr>
    <a:lvl9pPr marL="3657600" algn="r" defTabSz="914400" rtl="1" eaLnBrk="1" latinLnBrk="0" hangingPunct="1">
      <a:defRPr sz="2100"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43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1573"/>
    <a:srgbClr val="E720EC"/>
    <a:srgbClr val="CC3300"/>
    <a:srgbClr val="FF3300"/>
    <a:srgbClr val="4C0000"/>
    <a:srgbClr val="003300"/>
    <a:srgbClr val="FFFF99"/>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89" autoAdjust="0"/>
    <p:restoredTop sz="90644" autoAdjust="0"/>
  </p:normalViewPr>
  <p:slideViewPr>
    <p:cSldViewPr>
      <p:cViewPr varScale="1">
        <p:scale>
          <a:sx n="54" d="100"/>
          <a:sy n="54" d="100"/>
        </p:scale>
        <p:origin x="972" y="90"/>
      </p:cViewPr>
      <p:guideLst>
        <p:guide orient="horz" pos="2880"/>
        <p:guide pos="43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125295"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125295" eaLnBrk="1" fontAlgn="auto" hangingPunct="1">
              <a:spcBef>
                <a:spcPts val="0"/>
              </a:spcBef>
              <a:spcAft>
                <a:spcPts val="0"/>
              </a:spcAft>
              <a:defRPr sz="1200" smtClean="0">
                <a:latin typeface="+mn-lt"/>
              </a:defRPr>
            </a:lvl1pPr>
          </a:lstStyle>
          <a:p>
            <a:pPr>
              <a:defRPr/>
            </a:pPr>
            <a:fld id="{50E26472-8296-4DF4-98C9-5A8CA6F77C6A}" type="datetimeFigureOut">
              <a:rPr lang="en-US"/>
              <a:pPr>
                <a:defRPr/>
              </a:pPr>
              <a:t>12/15/2020</a:t>
            </a:fld>
            <a:endParaRPr lang="en-US"/>
          </a:p>
        </p:txBody>
      </p:sp>
      <p:sp>
        <p:nvSpPr>
          <p:cNvPr id="4" name="Slide Image Placeholder 3"/>
          <p:cNvSpPr>
            <a:spLocks noGrp="1" noRot="1" noChangeAspect="1"/>
          </p:cNvSpPr>
          <p:nvPr>
            <p:ph type="sldImg" idx="2"/>
          </p:nvPr>
        </p:nvSpPr>
        <p:spPr>
          <a:xfrm>
            <a:off x="857250" y="685800"/>
            <a:ext cx="51435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125295"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310DC3FB-2C25-4920-9C4A-B4255A206499}" type="slidenum">
              <a:rPr lang="en-US" altLang="fa-IR"/>
              <a:pPr/>
              <a:t>‹#›</a:t>
            </a:fld>
            <a:endParaRPr lang="en-US" altLang="fa-IR"/>
          </a:p>
        </p:txBody>
      </p:sp>
    </p:spTree>
    <p:extLst>
      <p:ext uri="{BB962C8B-B14F-4D97-AF65-F5344CB8AC3E}">
        <p14:creationId xmlns:p14="http://schemas.microsoft.com/office/powerpoint/2010/main" val="1194749464"/>
      </p:ext>
    </p:extLst>
  </p:cSld>
  <p:clrMap bg1="lt1" tx1="dk1" bg2="lt2" tx2="dk2" accent1="accent1" accent2="accent2" accent3="accent3" accent4="accent4" accent5="accent5" accent6="accent6" hlink="hlink" folHlink="folHlink"/>
  <p:notesStyle>
    <a:lvl1pPr algn="l" defTabSz="912813" rtl="0" fontAlgn="base">
      <a:spcBef>
        <a:spcPct val="30000"/>
      </a:spcBef>
      <a:spcAft>
        <a:spcPct val="0"/>
      </a:spcAft>
      <a:defRPr sz="1100" kern="1200">
        <a:solidFill>
          <a:schemeClr val="tx1"/>
        </a:solidFill>
        <a:latin typeface="+mn-lt"/>
        <a:ea typeface="+mn-ea"/>
        <a:cs typeface="+mn-cs"/>
      </a:defRPr>
    </a:lvl1pPr>
    <a:lvl2pPr marL="455613" algn="l" defTabSz="912813" rtl="0" fontAlgn="base">
      <a:spcBef>
        <a:spcPct val="30000"/>
      </a:spcBef>
      <a:spcAft>
        <a:spcPct val="0"/>
      </a:spcAft>
      <a:defRPr sz="1100" kern="1200">
        <a:solidFill>
          <a:schemeClr val="tx1"/>
        </a:solidFill>
        <a:latin typeface="+mn-lt"/>
        <a:ea typeface="+mn-ea"/>
        <a:cs typeface="+mn-cs"/>
      </a:defRPr>
    </a:lvl2pPr>
    <a:lvl3pPr marL="912813" algn="l" defTabSz="912813" rtl="0" fontAlgn="base">
      <a:spcBef>
        <a:spcPct val="30000"/>
      </a:spcBef>
      <a:spcAft>
        <a:spcPct val="0"/>
      </a:spcAft>
      <a:defRPr sz="1100" kern="1200">
        <a:solidFill>
          <a:schemeClr val="tx1"/>
        </a:solidFill>
        <a:latin typeface="+mn-lt"/>
        <a:ea typeface="+mn-ea"/>
        <a:cs typeface="+mn-cs"/>
      </a:defRPr>
    </a:lvl3pPr>
    <a:lvl4pPr marL="1370013" algn="l" defTabSz="912813" rtl="0" fontAlgn="base">
      <a:spcBef>
        <a:spcPct val="30000"/>
      </a:spcBef>
      <a:spcAft>
        <a:spcPct val="0"/>
      </a:spcAft>
      <a:defRPr sz="1100" kern="1200">
        <a:solidFill>
          <a:schemeClr val="tx1"/>
        </a:solidFill>
        <a:latin typeface="+mn-lt"/>
        <a:ea typeface="+mn-ea"/>
        <a:cs typeface="+mn-cs"/>
      </a:defRPr>
    </a:lvl4pPr>
    <a:lvl5pPr marL="1827213" algn="l" defTabSz="912813" rtl="0" fontAlgn="base">
      <a:spcBef>
        <a:spcPct val="30000"/>
      </a:spcBef>
      <a:spcAft>
        <a:spcPct val="0"/>
      </a:spcAft>
      <a:defRPr sz="1100" kern="1200">
        <a:solidFill>
          <a:schemeClr val="tx1"/>
        </a:solidFill>
        <a:latin typeface="+mn-lt"/>
        <a:ea typeface="+mn-ea"/>
        <a:cs typeface="+mn-cs"/>
      </a:defRPr>
    </a:lvl5pPr>
    <a:lvl6pPr marL="2285886" algn="l" defTabSz="914354" rtl="0" eaLnBrk="1" latinLnBrk="0" hangingPunct="1">
      <a:defRPr sz="1100" kern="1200">
        <a:solidFill>
          <a:schemeClr val="tx1"/>
        </a:solidFill>
        <a:latin typeface="+mn-lt"/>
        <a:ea typeface="+mn-ea"/>
        <a:cs typeface="+mn-cs"/>
      </a:defRPr>
    </a:lvl6pPr>
    <a:lvl7pPr marL="2743063" algn="l" defTabSz="914354" rtl="0" eaLnBrk="1" latinLnBrk="0" hangingPunct="1">
      <a:defRPr sz="1100" kern="1200">
        <a:solidFill>
          <a:schemeClr val="tx1"/>
        </a:solidFill>
        <a:latin typeface="+mn-lt"/>
        <a:ea typeface="+mn-ea"/>
        <a:cs typeface="+mn-cs"/>
      </a:defRPr>
    </a:lvl7pPr>
    <a:lvl8pPr marL="3200240" algn="l" defTabSz="914354" rtl="0" eaLnBrk="1" latinLnBrk="0" hangingPunct="1">
      <a:defRPr sz="1100" kern="1200">
        <a:solidFill>
          <a:schemeClr val="tx1"/>
        </a:solidFill>
        <a:latin typeface="+mn-lt"/>
        <a:ea typeface="+mn-ea"/>
        <a:cs typeface="+mn-cs"/>
      </a:defRPr>
    </a:lvl8pPr>
    <a:lvl9pPr marL="3657417" algn="l" defTabSz="914354"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16388"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fld id="{CA0362A6-0914-4F96-AE95-91555DFC1322}" type="slidenum">
              <a:rPr lang="en-US" altLang="fa-IR" sz="1200"/>
              <a:pPr/>
              <a:t>13</a:t>
            </a:fld>
            <a:endParaRPr lang="en-US" altLang="fa-IR" sz="1200"/>
          </a:p>
        </p:txBody>
      </p:sp>
    </p:spTree>
    <p:extLst>
      <p:ext uri="{BB962C8B-B14F-4D97-AF65-F5344CB8AC3E}">
        <p14:creationId xmlns:p14="http://schemas.microsoft.com/office/powerpoint/2010/main" val="3317096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28700" y="2840568"/>
            <a:ext cx="11658600" cy="1960033"/>
          </a:xfrm>
        </p:spPr>
        <p:txBody>
          <a:bodyPr/>
          <a:lstStyle/>
          <a:p>
            <a:r>
              <a:rPr lang="en-US"/>
              <a:t>Click to edit Master title style</a:t>
            </a:r>
          </a:p>
        </p:txBody>
      </p:sp>
      <p:sp>
        <p:nvSpPr>
          <p:cNvPr id="3" name="Subtitle 2"/>
          <p:cNvSpPr>
            <a:spLocks noGrp="1"/>
          </p:cNvSpPr>
          <p:nvPr>
            <p:ph type="subTitle" idx="1"/>
          </p:nvPr>
        </p:nvSpPr>
        <p:spPr>
          <a:xfrm>
            <a:off x="2057400" y="5181600"/>
            <a:ext cx="9601200" cy="2336800"/>
          </a:xfrm>
        </p:spPr>
        <p:txBody>
          <a:bodyPr/>
          <a:lstStyle>
            <a:lvl1pPr marL="0" indent="0" algn="ctr">
              <a:buNone/>
              <a:defRPr>
                <a:solidFill>
                  <a:schemeClr val="tx1">
                    <a:tint val="75000"/>
                  </a:schemeClr>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498A255-52F8-4B3E-908B-AC1DB39E9128}" type="datetimeFigureOut">
              <a:rPr lang="en-US"/>
              <a:pPr>
                <a:defRPr/>
              </a:pPr>
              <a:t>12/15/2020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B17829B-D8A9-4FA3-8444-BF3F628260FB}" type="slidenum">
              <a:rPr lang="en-US" altLang="fa-IR"/>
              <a:pPr/>
              <a:t>‹#›</a:t>
            </a:fld>
            <a:endParaRPr lang="en-US" altLang="fa-IR"/>
          </a:p>
        </p:txBody>
      </p:sp>
    </p:spTree>
    <p:extLst>
      <p:ext uri="{BB962C8B-B14F-4D97-AF65-F5344CB8AC3E}">
        <p14:creationId xmlns:p14="http://schemas.microsoft.com/office/powerpoint/2010/main" val="3552616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1866EF7-6853-4D29-AE55-D4B90FC7E33F}" type="datetimeFigureOut">
              <a:rPr lang="en-US"/>
              <a:pPr>
                <a:defRPr/>
              </a:pPr>
              <a:t>12/15/2020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A2C8191-A295-4302-9626-D9D63625C4C4}" type="slidenum">
              <a:rPr lang="en-US" altLang="fa-IR"/>
              <a:pPr/>
              <a:t>‹#›</a:t>
            </a:fld>
            <a:endParaRPr lang="en-US" altLang="fa-IR"/>
          </a:p>
        </p:txBody>
      </p:sp>
    </p:spTree>
    <p:extLst>
      <p:ext uri="{BB962C8B-B14F-4D97-AF65-F5344CB8AC3E}">
        <p14:creationId xmlns:p14="http://schemas.microsoft.com/office/powerpoint/2010/main" val="1690375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944100" y="366185"/>
            <a:ext cx="3086100" cy="78020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366185"/>
            <a:ext cx="9029700"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91E9E87-371E-476E-8073-BB3A382A0C83}" type="datetimeFigureOut">
              <a:rPr lang="en-US"/>
              <a:pPr>
                <a:defRPr/>
              </a:pPr>
              <a:t>12/15/2020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DC87DB60-C19D-4A80-95EF-8E66403EACDD}" type="slidenum">
              <a:rPr lang="en-US" altLang="fa-IR"/>
              <a:pPr/>
              <a:t>‹#›</a:t>
            </a:fld>
            <a:endParaRPr lang="en-US" altLang="fa-IR"/>
          </a:p>
        </p:txBody>
      </p:sp>
    </p:spTree>
    <p:extLst>
      <p:ext uri="{BB962C8B-B14F-4D97-AF65-F5344CB8AC3E}">
        <p14:creationId xmlns:p14="http://schemas.microsoft.com/office/powerpoint/2010/main" val="3244581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FF9541B-AACB-4F31-9DF0-B637EC04093E}" type="datetimeFigureOut">
              <a:rPr lang="en-US"/>
              <a:pPr>
                <a:defRPr/>
              </a:pPr>
              <a:t>12/15/2020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1DC678D-D914-42FC-893C-F1E6F2F743D4}" type="slidenum">
              <a:rPr lang="en-US" altLang="fa-IR"/>
              <a:pPr/>
              <a:t>‹#›</a:t>
            </a:fld>
            <a:endParaRPr lang="en-US" altLang="fa-IR"/>
          </a:p>
        </p:txBody>
      </p:sp>
    </p:spTree>
    <p:extLst>
      <p:ext uri="{BB962C8B-B14F-4D97-AF65-F5344CB8AC3E}">
        <p14:creationId xmlns:p14="http://schemas.microsoft.com/office/powerpoint/2010/main" val="2772898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83470" y="5875867"/>
            <a:ext cx="11658600" cy="1816100"/>
          </a:xfrm>
        </p:spPr>
        <p:txBody>
          <a:bodyPr anchor="t"/>
          <a:lstStyle>
            <a:lvl1pPr algn="l">
              <a:defRPr sz="5700" b="1" cap="all"/>
            </a:lvl1pPr>
          </a:lstStyle>
          <a:p>
            <a:r>
              <a:rPr lang="en-US"/>
              <a:t>Click to edit Master title style</a:t>
            </a:r>
          </a:p>
        </p:txBody>
      </p:sp>
      <p:sp>
        <p:nvSpPr>
          <p:cNvPr id="3" name="Text Placeholder 2"/>
          <p:cNvSpPr>
            <a:spLocks noGrp="1"/>
          </p:cNvSpPr>
          <p:nvPr>
            <p:ph type="body" idx="1"/>
          </p:nvPr>
        </p:nvSpPr>
        <p:spPr>
          <a:xfrm>
            <a:off x="1083470" y="3875618"/>
            <a:ext cx="11658600" cy="2000249"/>
          </a:xfrm>
        </p:spPr>
        <p:txBody>
          <a:bodyPr anchor="b"/>
          <a:lstStyle>
            <a:lvl1pPr marL="0" indent="0">
              <a:buNone/>
              <a:defRPr sz="2900">
                <a:solidFill>
                  <a:schemeClr val="tx1">
                    <a:tint val="75000"/>
                  </a:schemeClr>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98BA10C-6872-4011-8101-D77E9A0193BE}" type="datetimeFigureOut">
              <a:rPr lang="en-US"/>
              <a:pPr>
                <a:defRPr/>
              </a:pPr>
              <a:t>12/15/2020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E097AE0D-FBE9-4C0F-AC0D-F2B3127BF57B}" type="slidenum">
              <a:rPr lang="en-US" altLang="fa-IR"/>
              <a:pPr/>
              <a:t>‹#›</a:t>
            </a:fld>
            <a:endParaRPr lang="en-US" altLang="fa-IR"/>
          </a:p>
        </p:txBody>
      </p:sp>
    </p:spTree>
    <p:extLst>
      <p:ext uri="{BB962C8B-B14F-4D97-AF65-F5344CB8AC3E}">
        <p14:creationId xmlns:p14="http://schemas.microsoft.com/office/powerpoint/2010/main" val="3357963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133601"/>
            <a:ext cx="6057900" cy="6034617"/>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972300" y="2133601"/>
            <a:ext cx="6057900" cy="6034617"/>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EB601E1-2C47-4CD1-9057-327448668E47}" type="datetimeFigureOut">
              <a:rPr lang="en-US"/>
              <a:pPr>
                <a:defRPr/>
              </a:pPr>
              <a:t>12/15/2020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370F961C-B337-489C-899C-DF323EF8EBFA}" type="slidenum">
              <a:rPr lang="en-US" altLang="fa-IR"/>
              <a:pPr/>
              <a:t>‹#›</a:t>
            </a:fld>
            <a:endParaRPr lang="en-US" altLang="fa-IR"/>
          </a:p>
        </p:txBody>
      </p:sp>
    </p:spTree>
    <p:extLst>
      <p:ext uri="{BB962C8B-B14F-4D97-AF65-F5344CB8AC3E}">
        <p14:creationId xmlns:p14="http://schemas.microsoft.com/office/powerpoint/2010/main" val="1214455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85800" y="2046817"/>
            <a:ext cx="6060282" cy="853016"/>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4" name="Content Placeholder 3"/>
          <p:cNvSpPr>
            <a:spLocks noGrp="1"/>
          </p:cNvSpPr>
          <p:nvPr>
            <p:ph sz="half" idx="2"/>
          </p:nvPr>
        </p:nvSpPr>
        <p:spPr>
          <a:xfrm>
            <a:off x="685800" y="2899833"/>
            <a:ext cx="6060282" cy="5268384"/>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967538" y="2046817"/>
            <a:ext cx="6062663" cy="853016"/>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6" name="Content Placeholder 5"/>
          <p:cNvSpPr>
            <a:spLocks noGrp="1"/>
          </p:cNvSpPr>
          <p:nvPr>
            <p:ph sz="quarter" idx="4"/>
          </p:nvPr>
        </p:nvSpPr>
        <p:spPr>
          <a:xfrm>
            <a:off x="6967538" y="2899833"/>
            <a:ext cx="6062663" cy="5268384"/>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DD39D1BB-62E4-4A11-960F-8B7E10B02900}" type="datetimeFigureOut">
              <a:rPr lang="en-US"/>
              <a:pPr>
                <a:defRPr/>
              </a:pPr>
              <a:t>12/15/2020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FB4C958E-4B20-4696-A3B1-3C3DC1A24861}" type="slidenum">
              <a:rPr lang="en-US" altLang="fa-IR"/>
              <a:pPr/>
              <a:t>‹#›</a:t>
            </a:fld>
            <a:endParaRPr lang="en-US" altLang="fa-IR"/>
          </a:p>
        </p:txBody>
      </p:sp>
    </p:spTree>
    <p:extLst>
      <p:ext uri="{BB962C8B-B14F-4D97-AF65-F5344CB8AC3E}">
        <p14:creationId xmlns:p14="http://schemas.microsoft.com/office/powerpoint/2010/main" val="1354205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AD0C0D1-4D8F-4B77-A4E2-0B6FC5C82CF4}" type="datetimeFigureOut">
              <a:rPr lang="en-US"/>
              <a:pPr>
                <a:defRPr/>
              </a:pPr>
              <a:t>12/15/2020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59979307-A7C5-4B58-A54C-7E3963954535}" type="slidenum">
              <a:rPr lang="en-US" altLang="fa-IR"/>
              <a:pPr/>
              <a:t>‹#›</a:t>
            </a:fld>
            <a:endParaRPr lang="en-US" altLang="fa-IR"/>
          </a:p>
        </p:txBody>
      </p:sp>
    </p:spTree>
    <p:extLst>
      <p:ext uri="{BB962C8B-B14F-4D97-AF65-F5344CB8AC3E}">
        <p14:creationId xmlns:p14="http://schemas.microsoft.com/office/powerpoint/2010/main" val="3311005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91AE204-9D84-4106-9F1F-89FB54169F66}" type="datetimeFigureOut">
              <a:rPr lang="en-US"/>
              <a:pPr>
                <a:defRPr/>
              </a:pPr>
              <a:t>12/15/2020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72227555-8AA1-4679-87B1-4F93E3048D31}" type="slidenum">
              <a:rPr lang="en-US" altLang="fa-IR"/>
              <a:pPr/>
              <a:t>‹#›</a:t>
            </a:fld>
            <a:endParaRPr lang="en-US" altLang="fa-IR"/>
          </a:p>
        </p:txBody>
      </p:sp>
    </p:spTree>
    <p:extLst>
      <p:ext uri="{BB962C8B-B14F-4D97-AF65-F5344CB8AC3E}">
        <p14:creationId xmlns:p14="http://schemas.microsoft.com/office/powerpoint/2010/main" val="776809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364067"/>
            <a:ext cx="4512470" cy="1549400"/>
          </a:xfrm>
        </p:spPr>
        <p:txBody>
          <a:bodyPr anchor="b"/>
          <a:lstStyle>
            <a:lvl1pPr algn="l">
              <a:defRPr sz="2900" b="1"/>
            </a:lvl1pPr>
          </a:lstStyle>
          <a:p>
            <a:r>
              <a:rPr lang="en-US"/>
              <a:t>Click to edit Master title style</a:t>
            </a:r>
          </a:p>
        </p:txBody>
      </p:sp>
      <p:sp>
        <p:nvSpPr>
          <p:cNvPr id="3" name="Content Placeholder 2"/>
          <p:cNvSpPr>
            <a:spLocks noGrp="1"/>
          </p:cNvSpPr>
          <p:nvPr>
            <p:ph idx="1"/>
          </p:nvPr>
        </p:nvSpPr>
        <p:spPr>
          <a:xfrm>
            <a:off x="5362575" y="364067"/>
            <a:ext cx="7667625" cy="7804151"/>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5801" y="1913467"/>
            <a:ext cx="4512470" cy="6254751"/>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63B95C8-CBAB-4F2A-8290-23DD2F7D4C73}" type="datetimeFigureOut">
              <a:rPr lang="en-US"/>
              <a:pPr>
                <a:defRPr/>
              </a:pPr>
              <a:t>12/15/2020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D5EB7FD-6557-41AB-9E87-6F3FC42AD560}" type="slidenum">
              <a:rPr lang="en-US" altLang="fa-IR"/>
              <a:pPr/>
              <a:t>‹#›</a:t>
            </a:fld>
            <a:endParaRPr lang="en-US" altLang="fa-IR"/>
          </a:p>
        </p:txBody>
      </p:sp>
    </p:spTree>
    <p:extLst>
      <p:ext uri="{BB962C8B-B14F-4D97-AF65-F5344CB8AC3E}">
        <p14:creationId xmlns:p14="http://schemas.microsoft.com/office/powerpoint/2010/main" val="39688222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88432" y="6400800"/>
            <a:ext cx="8229600" cy="755651"/>
          </a:xfrm>
        </p:spPr>
        <p:txBody>
          <a:bodyPr anchor="b"/>
          <a:lstStyle>
            <a:lvl1pPr algn="l">
              <a:defRPr sz="2900" b="1"/>
            </a:lvl1pPr>
          </a:lstStyle>
          <a:p>
            <a:r>
              <a:rPr lang="en-US"/>
              <a:t>Click to edit Master title style</a:t>
            </a:r>
          </a:p>
        </p:txBody>
      </p:sp>
      <p:sp>
        <p:nvSpPr>
          <p:cNvPr id="3" name="Picture Placeholder 2"/>
          <p:cNvSpPr>
            <a:spLocks noGrp="1"/>
          </p:cNvSpPr>
          <p:nvPr>
            <p:ph type="pic" idx="1"/>
          </p:nvPr>
        </p:nvSpPr>
        <p:spPr>
          <a:xfrm>
            <a:off x="2688432" y="817033"/>
            <a:ext cx="8229600" cy="5486400"/>
          </a:xfrm>
        </p:spPr>
        <p:txBody>
          <a:bodyPr rtlCol="0">
            <a:normAutofit/>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pPr lvl="0"/>
            <a:endParaRPr lang="en-US" noProof="0"/>
          </a:p>
        </p:txBody>
      </p:sp>
      <p:sp>
        <p:nvSpPr>
          <p:cNvPr id="4" name="Text Placeholder 3"/>
          <p:cNvSpPr>
            <a:spLocks noGrp="1"/>
          </p:cNvSpPr>
          <p:nvPr>
            <p:ph type="body" sz="half" idx="2"/>
          </p:nvPr>
        </p:nvSpPr>
        <p:spPr>
          <a:xfrm>
            <a:off x="2688432" y="7156451"/>
            <a:ext cx="8229600" cy="1073149"/>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BAF5D9F-FA61-409A-82F9-CE540E3EBAEF}" type="datetimeFigureOut">
              <a:rPr lang="en-US"/>
              <a:pPr>
                <a:defRPr/>
              </a:pPr>
              <a:t>12/15/2020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76D66B63-864F-477A-A3FB-C60E7EBC25EB}" type="slidenum">
              <a:rPr lang="en-US" altLang="fa-IR"/>
              <a:pPr/>
              <a:t>‹#›</a:t>
            </a:fld>
            <a:endParaRPr lang="en-US" altLang="fa-IR"/>
          </a:p>
        </p:txBody>
      </p:sp>
    </p:spTree>
    <p:extLst>
      <p:ext uri="{BB962C8B-B14F-4D97-AF65-F5344CB8AC3E}">
        <p14:creationId xmlns:p14="http://schemas.microsoft.com/office/powerpoint/2010/main" val="669042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685800" y="366713"/>
            <a:ext cx="12344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0622" tIns="65311" rIns="130622" bIns="65311" numCol="1" anchor="ctr" anchorCtr="0" compatLnSpc="1">
            <a:prstTxWarp prst="textNoShape">
              <a:avLst/>
            </a:prstTxWarp>
          </a:bodyPr>
          <a:lstStyle/>
          <a:p>
            <a:pPr lvl="0"/>
            <a:r>
              <a:rPr lang="en-US" altLang="fa-IR" smtClean="0"/>
              <a:t>Click to edit Master title style</a:t>
            </a:r>
          </a:p>
        </p:txBody>
      </p:sp>
      <p:sp>
        <p:nvSpPr>
          <p:cNvPr id="1027" name="Text Placeholder 2"/>
          <p:cNvSpPr>
            <a:spLocks noGrp="1" noChangeArrowheads="1"/>
          </p:cNvSpPr>
          <p:nvPr>
            <p:ph type="body" idx="1"/>
          </p:nvPr>
        </p:nvSpPr>
        <p:spPr bwMode="auto">
          <a:xfrm>
            <a:off x="685800" y="2133600"/>
            <a:ext cx="12344400" cy="603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0622" tIns="65311" rIns="130622" bIns="65311"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4" name="Date Placeholder 3"/>
          <p:cNvSpPr>
            <a:spLocks noGrp="1"/>
          </p:cNvSpPr>
          <p:nvPr>
            <p:ph type="dt" sz="half" idx="2"/>
          </p:nvPr>
        </p:nvSpPr>
        <p:spPr>
          <a:xfrm>
            <a:off x="685800" y="8475663"/>
            <a:ext cx="3200400" cy="485775"/>
          </a:xfrm>
          <a:prstGeom prst="rect">
            <a:avLst/>
          </a:prstGeom>
        </p:spPr>
        <p:txBody>
          <a:bodyPr vert="horz" lIns="130622" tIns="65311" rIns="130622" bIns="65311" rtlCol="0" anchor="ctr"/>
          <a:lstStyle>
            <a:lvl1pPr algn="l" defTabSz="1125295" eaLnBrk="1" fontAlgn="auto" hangingPunct="1">
              <a:spcBef>
                <a:spcPts val="0"/>
              </a:spcBef>
              <a:spcAft>
                <a:spcPts val="0"/>
              </a:spcAft>
              <a:defRPr sz="1700" smtClean="0">
                <a:solidFill>
                  <a:schemeClr val="tx1">
                    <a:tint val="75000"/>
                  </a:schemeClr>
                </a:solidFill>
                <a:latin typeface="+mn-lt"/>
              </a:defRPr>
            </a:lvl1pPr>
          </a:lstStyle>
          <a:p>
            <a:pPr>
              <a:defRPr/>
            </a:pPr>
            <a:fld id="{50E957E6-2222-4D11-9D1C-A520C1076839}" type="datetimeFigureOut">
              <a:rPr lang="en-US"/>
              <a:pPr>
                <a:defRPr/>
              </a:pPr>
              <a:t>12/15/2020</a:t>
            </a:fld>
            <a:endParaRPr lang="en-US"/>
          </a:p>
        </p:txBody>
      </p:sp>
      <p:sp>
        <p:nvSpPr>
          <p:cNvPr id="5" name="Footer Placeholder 4"/>
          <p:cNvSpPr>
            <a:spLocks noGrp="1"/>
          </p:cNvSpPr>
          <p:nvPr>
            <p:ph type="ftr" sz="quarter" idx="3"/>
          </p:nvPr>
        </p:nvSpPr>
        <p:spPr>
          <a:xfrm>
            <a:off x="4686300" y="8475663"/>
            <a:ext cx="4343400" cy="485775"/>
          </a:xfrm>
          <a:prstGeom prst="rect">
            <a:avLst/>
          </a:prstGeom>
        </p:spPr>
        <p:txBody>
          <a:bodyPr vert="horz" lIns="130622" tIns="65311" rIns="130622" bIns="65311" rtlCol="0" anchor="ctr"/>
          <a:lstStyle>
            <a:lvl1pPr algn="ctr" defTabSz="1125295" eaLnBrk="1" fontAlgn="auto" hangingPunct="1">
              <a:spcBef>
                <a:spcPts val="0"/>
              </a:spcBef>
              <a:spcAft>
                <a:spcPts val="0"/>
              </a:spcAft>
              <a:defRPr sz="17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9829800" y="8475663"/>
            <a:ext cx="3200400" cy="485775"/>
          </a:xfrm>
          <a:prstGeom prst="rect">
            <a:avLst/>
          </a:prstGeom>
        </p:spPr>
        <p:txBody>
          <a:bodyPr vert="horz" wrap="square" lIns="130622" tIns="65311" rIns="130622" bIns="65311" numCol="1" anchor="ctr" anchorCtr="0" compatLnSpc="1">
            <a:prstTxWarp prst="textNoShape">
              <a:avLst/>
            </a:prstTxWarp>
          </a:bodyPr>
          <a:lstStyle>
            <a:lvl1pPr algn="r" eaLnBrk="1" hangingPunct="1">
              <a:defRPr sz="1700">
                <a:solidFill>
                  <a:srgbClr val="898989"/>
                </a:solidFill>
              </a:defRPr>
            </a:lvl1pPr>
          </a:lstStyle>
          <a:p>
            <a:fld id="{A71C714D-CAF6-4E22-A373-68E5057B13D0}" type="slidenum">
              <a:rPr lang="en-US" altLang="fa-IR"/>
              <a:pPr/>
              <a:t>‹#›</a:t>
            </a:fld>
            <a:endParaRPr lang="en-US" alt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304925" rtl="0" fontAlgn="base">
        <a:spcBef>
          <a:spcPct val="0"/>
        </a:spcBef>
        <a:spcAft>
          <a:spcPct val="0"/>
        </a:spcAft>
        <a:defRPr sz="6300" kern="1200">
          <a:solidFill>
            <a:schemeClr val="tx1"/>
          </a:solidFill>
          <a:latin typeface="+mj-lt"/>
          <a:ea typeface="+mj-ea"/>
          <a:cs typeface="+mj-cs"/>
        </a:defRPr>
      </a:lvl1pPr>
      <a:lvl2pPr algn="ctr" defTabSz="1304925" rtl="0" fontAlgn="base">
        <a:spcBef>
          <a:spcPct val="0"/>
        </a:spcBef>
        <a:spcAft>
          <a:spcPct val="0"/>
        </a:spcAft>
        <a:defRPr sz="6300">
          <a:solidFill>
            <a:schemeClr val="tx1"/>
          </a:solidFill>
          <a:latin typeface="Calibri" panose="020F0502020204030204" pitchFamily="34" charset="0"/>
        </a:defRPr>
      </a:lvl2pPr>
      <a:lvl3pPr algn="ctr" defTabSz="1304925" rtl="0" fontAlgn="base">
        <a:spcBef>
          <a:spcPct val="0"/>
        </a:spcBef>
        <a:spcAft>
          <a:spcPct val="0"/>
        </a:spcAft>
        <a:defRPr sz="6300">
          <a:solidFill>
            <a:schemeClr val="tx1"/>
          </a:solidFill>
          <a:latin typeface="Calibri" panose="020F0502020204030204" pitchFamily="34" charset="0"/>
        </a:defRPr>
      </a:lvl3pPr>
      <a:lvl4pPr algn="ctr" defTabSz="1304925" rtl="0" fontAlgn="base">
        <a:spcBef>
          <a:spcPct val="0"/>
        </a:spcBef>
        <a:spcAft>
          <a:spcPct val="0"/>
        </a:spcAft>
        <a:defRPr sz="6300">
          <a:solidFill>
            <a:schemeClr val="tx1"/>
          </a:solidFill>
          <a:latin typeface="Calibri" panose="020F0502020204030204" pitchFamily="34" charset="0"/>
        </a:defRPr>
      </a:lvl4pPr>
      <a:lvl5pPr algn="ctr" defTabSz="1304925" rtl="0" fontAlgn="base">
        <a:spcBef>
          <a:spcPct val="0"/>
        </a:spcBef>
        <a:spcAft>
          <a:spcPct val="0"/>
        </a:spcAft>
        <a:defRPr sz="6300">
          <a:solidFill>
            <a:schemeClr val="tx1"/>
          </a:solidFill>
          <a:latin typeface="Calibri" panose="020F0502020204030204" pitchFamily="34" charset="0"/>
        </a:defRPr>
      </a:lvl5pPr>
      <a:lvl6pPr marL="457200" algn="ctr" defTabSz="1304925" rtl="0" fontAlgn="base">
        <a:spcBef>
          <a:spcPct val="0"/>
        </a:spcBef>
        <a:spcAft>
          <a:spcPct val="0"/>
        </a:spcAft>
        <a:defRPr sz="6300">
          <a:solidFill>
            <a:schemeClr val="tx1"/>
          </a:solidFill>
          <a:latin typeface="Calibri" panose="020F0502020204030204" pitchFamily="34" charset="0"/>
        </a:defRPr>
      </a:lvl6pPr>
      <a:lvl7pPr marL="914400" algn="ctr" defTabSz="1304925" rtl="0" fontAlgn="base">
        <a:spcBef>
          <a:spcPct val="0"/>
        </a:spcBef>
        <a:spcAft>
          <a:spcPct val="0"/>
        </a:spcAft>
        <a:defRPr sz="6300">
          <a:solidFill>
            <a:schemeClr val="tx1"/>
          </a:solidFill>
          <a:latin typeface="Calibri" panose="020F0502020204030204" pitchFamily="34" charset="0"/>
        </a:defRPr>
      </a:lvl7pPr>
      <a:lvl8pPr marL="1371600" algn="ctr" defTabSz="1304925" rtl="0" fontAlgn="base">
        <a:spcBef>
          <a:spcPct val="0"/>
        </a:spcBef>
        <a:spcAft>
          <a:spcPct val="0"/>
        </a:spcAft>
        <a:defRPr sz="6300">
          <a:solidFill>
            <a:schemeClr val="tx1"/>
          </a:solidFill>
          <a:latin typeface="Calibri" panose="020F0502020204030204" pitchFamily="34" charset="0"/>
        </a:defRPr>
      </a:lvl8pPr>
      <a:lvl9pPr marL="1828800" algn="ctr" defTabSz="1304925" rtl="0" fontAlgn="base">
        <a:spcBef>
          <a:spcPct val="0"/>
        </a:spcBef>
        <a:spcAft>
          <a:spcPct val="0"/>
        </a:spcAft>
        <a:defRPr sz="6300">
          <a:solidFill>
            <a:schemeClr val="tx1"/>
          </a:solidFill>
          <a:latin typeface="Calibri" panose="020F0502020204030204" pitchFamily="34" charset="0"/>
        </a:defRPr>
      </a:lvl9pPr>
    </p:titleStyle>
    <p:bodyStyle>
      <a:lvl1pPr marL="488950" indent="-488950" algn="l" defTabSz="1304925" rtl="0" fontAlgn="base">
        <a:spcBef>
          <a:spcPct val="20000"/>
        </a:spcBef>
        <a:spcAft>
          <a:spcPct val="0"/>
        </a:spcAft>
        <a:buFont typeface="Arial" panose="020B0604020202020204" pitchFamily="34" charset="0"/>
        <a:buChar char="•"/>
        <a:defRPr sz="4600" kern="1200">
          <a:solidFill>
            <a:schemeClr val="tx1"/>
          </a:solidFill>
          <a:latin typeface="+mn-lt"/>
          <a:ea typeface="+mn-ea"/>
          <a:cs typeface="+mn-cs"/>
        </a:defRPr>
      </a:lvl1pPr>
      <a:lvl2pPr marL="1060450" indent="-407988" algn="l" defTabSz="1304925" rtl="0" fontAlgn="base">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31950" indent="-325438" algn="l" defTabSz="1304925" rtl="0" fontAlgn="base">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84413" indent="-325438" algn="l" defTabSz="1304925" rtl="0" fontAlgn="base">
        <a:spcBef>
          <a:spcPct val="20000"/>
        </a:spcBef>
        <a:spcAft>
          <a:spcPct val="0"/>
        </a:spcAft>
        <a:buFont typeface="Arial" panose="020B0604020202020204" pitchFamily="34" charset="0"/>
        <a:buChar char="–"/>
        <a:defRPr sz="2900" kern="1200">
          <a:solidFill>
            <a:schemeClr val="tx1"/>
          </a:solidFill>
          <a:latin typeface="+mn-lt"/>
          <a:ea typeface="+mn-ea"/>
          <a:cs typeface="+mn-cs"/>
        </a:defRPr>
      </a:lvl4pPr>
      <a:lvl5pPr marL="2938463" indent="-325438" algn="l" defTabSz="1304925" rtl="0" fontAlgn="base">
        <a:spcBef>
          <a:spcPct val="20000"/>
        </a:spcBef>
        <a:spcAft>
          <a:spcPct val="0"/>
        </a:spcAft>
        <a:buFont typeface="Arial" panose="020B0604020202020204" pitchFamily="34" charset="0"/>
        <a:buChar char="»"/>
        <a:defRPr sz="2900" kern="1200">
          <a:solidFill>
            <a:schemeClr val="tx1"/>
          </a:solidFill>
          <a:latin typeface="+mn-lt"/>
          <a:ea typeface="+mn-ea"/>
          <a:cs typeface="+mn-cs"/>
        </a:defRPr>
      </a:lvl5pPr>
      <a:lvl6pPr marL="359210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0"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0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7.jpeg"/></Relationships>
</file>

<file path=ppt/slides/_rels/slide10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8.jpeg"/></Relationships>
</file>

<file path=ppt/slides/_rels/slide10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9.png"/></Relationships>
</file>

<file path=ppt/slides/_rels/slide10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81.jpeg"/><Relationship Id="rId4" Type="http://schemas.openxmlformats.org/officeDocument/2006/relationships/image" Target="../media/image280.jpeg"/></Relationships>
</file>

<file path=ppt/slides/_rels/slide10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85.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84.jpeg"/><Relationship Id="rId5" Type="http://schemas.openxmlformats.org/officeDocument/2006/relationships/image" Target="../media/image283.jpeg"/><Relationship Id="rId4" Type="http://schemas.openxmlformats.org/officeDocument/2006/relationships/image" Target="../media/image282.jpeg"/></Relationships>
</file>

<file path=ppt/slides/_rels/slide10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88.jpeg"/><Relationship Id="rId5" Type="http://schemas.openxmlformats.org/officeDocument/2006/relationships/image" Target="../media/image287.jpeg"/><Relationship Id="rId4" Type="http://schemas.openxmlformats.org/officeDocument/2006/relationships/image" Target="../media/image286.jpeg"/></Relationships>
</file>

<file path=ppt/slides/_rels/slide10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83.jpeg"/><Relationship Id="rId4" Type="http://schemas.openxmlformats.org/officeDocument/2006/relationships/image" Target="../media/image289.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92.jpeg"/><Relationship Id="rId5" Type="http://schemas.openxmlformats.org/officeDocument/2006/relationships/image" Target="../media/image291.jpeg"/><Relationship Id="rId4" Type="http://schemas.openxmlformats.org/officeDocument/2006/relationships/image" Target="../media/image290.jpeg"/></Relationships>
</file>

<file path=ppt/slides/_rels/slide1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94.jpeg"/><Relationship Id="rId4" Type="http://schemas.openxmlformats.org/officeDocument/2006/relationships/image" Target="../media/image293.jpeg"/></Relationships>
</file>

<file path=ppt/slides/_rels/slide1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96.jpeg"/><Relationship Id="rId4" Type="http://schemas.openxmlformats.org/officeDocument/2006/relationships/image" Target="../media/image295.jpeg"/></Relationships>
</file>

<file path=ppt/slides/_rels/slide1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98.jpeg"/><Relationship Id="rId4" Type="http://schemas.openxmlformats.org/officeDocument/2006/relationships/image" Target="../media/image297.jpeg"/></Relationships>
</file>

<file path=ppt/slides/_rels/slide1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00.jpeg"/><Relationship Id="rId4" Type="http://schemas.openxmlformats.org/officeDocument/2006/relationships/image" Target="../media/image299.jpeg"/></Relationships>
</file>

<file path=ppt/slides/_rels/slide1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03.jpeg"/><Relationship Id="rId5" Type="http://schemas.openxmlformats.org/officeDocument/2006/relationships/image" Target="../media/image302.jpeg"/><Relationship Id="rId4" Type="http://schemas.openxmlformats.org/officeDocument/2006/relationships/image" Target="../media/image301.jpeg"/></Relationships>
</file>

<file path=ppt/slides/_rels/slide1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03.jpeg"/><Relationship Id="rId5" Type="http://schemas.openxmlformats.org/officeDocument/2006/relationships/image" Target="../media/image305.jpeg"/><Relationship Id="rId4" Type="http://schemas.openxmlformats.org/officeDocument/2006/relationships/image" Target="../media/image304.jpeg"/></Relationships>
</file>

<file path=ppt/slides/_rels/slide1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06.jpeg"/></Relationships>
</file>

<file path=ppt/slides/_rels/slide1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09.jpeg"/><Relationship Id="rId5" Type="http://schemas.openxmlformats.org/officeDocument/2006/relationships/image" Target="../media/image308.jpeg"/><Relationship Id="rId4" Type="http://schemas.openxmlformats.org/officeDocument/2006/relationships/image" Target="../media/image307.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4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48.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2.jpeg"/></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1.jpeg"/><Relationship Id="rId7" Type="http://schemas.openxmlformats.org/officeDocument/2006/relationships/image" Target="../media/image57.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jpeg"/><Relationship Id="rId10" Type="http://schemas.openxmlformats.org/officeDocument/2006/relationships/image" Target="../media/image60.png"/><Relationship Id="rId4" Type="http://schemas.openxmlformats.org/officeDocument/2006/relationships/image" Target="../media/image54.jpeg"/><Relationship Id="rId9" Type="http://schemas.openxmlformats.org/officeDocument/2006/relationships/image" Target="../media/image59.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1.jpeg"/><Relationship Id="rId7" Type="http://schemas.openxmlformats.org/officeDocument/2006/relationships/image" Target="../media/image64.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1.jpeg"/><Relationship Id="rId7" Type="http://schemas.openxmlformats.org/officeDocument/2006/relationships/image" Target="../media/image69.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jpeg"/></Relationships>
</file>

<file path=ppt/slides/_rels/slide34.xml.rels><?xml version="1.0" encoding="UTF-8" standalone="yes"?>
<Relationships xmlns="http://schemas.openxmlformats.org/package/2006/relationships"><Relationship Id="rId8" Type="http://schemas.openxmlformats.org/officeDocument/2006/relationships/image" Target="../media/image75.jpeg"/><Relationship Id="rId13" Type="http://schemas.openxmlformats.org/officeDocument/2006/relationships/image" Target="../media/image80.jpeg"/><Relationship Id="rId3" Type="http://schemas.openxmlformats.org/officeDocument/2006/relationships/image" Target="../media/image1.jpeg"/><Relationship Id="rId7" Type="http://schemas.openxmlformats.org/officeDocument/2006/relationships/image" Target="../media/image74.jpeg"/><Relationship Id="rId12" Type="http://schemas.openxmlformats.org/officeDocument/2006/relationships/image" Target="../media/image79.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3.jpeg"/><Relationship Id="rId11" Type="http://schemas.openxmlformats.org/officeDocument/2006/relationships/image" Target="../media/image78.png"/><Relationship Id="rId5" Type="http://schemas.openxmlformats.org/officeDocument/2006/relationships/image" Target="../media/image72.png"/><Relationship Id="rId10" Type="http://schemas.openxmlformats.org/officeDocument/2006/relationships/image" Target="../media/image77.jpeg"/><Relationship Id="rId4" Type="http://schemas.openxmlformats.org/officeDocument/2006/relationships/image" Target="../media/image68.jpeg"/><Relationship Id="rId9" Type="http://schemas.openxmlformats.org/officeDocument/2006/relationships/image" Target="../media/image76.gif"/><Relationship Id="rId14" Type="http://schemas.openxmlformats.org/officeDocument/2006/relationships/image" Target="../media/image81.jpeg"/></Relationships>
</file>

<file path=ppt/slides/_rels/slide35.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1.jpeg"/><Relationship Id="rId7" Type="http://schemas.openxmlformats.org/officeDocument/2006/relationships/image" Target="../media/image84.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83.jpeg"/><Relationship Id="rId5" Type="http://schemas.openxmlformats.org/officeDocument/2006/relationships/image" Target="../media/image82.jpeg"/><Relationship Id="rId10" Type="http://schemas.openxmlformats.org/officeDocument/2006/relationships/image" Target="../media/image87.jpeg"/><Relationship Id="rId4" Type="http://schemas.openxmlformats.org/officeDocument/2006/relationships/image" Target="../media/image76.gif"/><Relationship Id="rId9" Type="http://schemas.openxmlformats.org/officeDocument/2006/relationships/image" Target="../media/image86.jpeg"/></Relationships>
</file>

<file path=ppt/slides/_rels/slide36.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1.jpeg"/><Relationship Id="rId7" Type="http://schemas.openxmlformats.org/officeDocument/2006/relationships/image" Target="../media/image91.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90.jpeg"/><Relationship Id="rId11" Type="http://schemas.openxmlformats.org/officeDocument/2006/relationships/image" Target="../media/image95.jpeg"/><Relationship Id="rId5" Type="http://schemas.openxmlformats.org/officeDocument/2006/relationships/image" Target="../media/image89.jpeg"/><Relationship Id="rId10" Type="http://schemas.openxmlformats.org/officeDocument/2006/relationships/image" Target="../media/image94.jpeg"/><Relationship Id="rId4" Type="http://schemas.openxmlformats.org/officeDocument/2006/relationships/image" Target="../media/image88.png"/><Relationship Id="rId9" Type="http://schemas.openxmlformats.org/officeDocument/2006/relationships/image" Target="../media/image93.jpeg"/></Relationships>
</file>

<file path=ppt/slides/_rels/slide37.xml.rels><?xml version="1.0" encoding="UTF-8" standalone="yes"?>
<Relationships xmlns="http://schemas.openxmlformats.org/package/2006/relationships"><Relationship Id="rId8" Type="http://schemas.openxmlformats.org/officeDocument/2006/relationships/image" Target="../media/image100.jpeg"/><Relationship Id="rId13" Type="http://schemas.openxmlformats.org/officeDocument/2006/relationships/image" Target="../media/image105.jpeg"/><Relationship Id="rId3" Type="http://schemas.openxmlformats.org/officeDocument/2006/relationships/image" Target="../media/image1.jpeg"/><Relationship Id="rId7" Type="http://schemas.openxmlformats.org/officeDocument/2006/relationships/image" Target="../media/image99.jpeg"/><Relationship Id="rId12" Type="http://schemas.openxmlformats.org/officeDocument/2006/relationships/image" Target="../media/image104.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98.jpeg"/><Relationship Id="rId11" Type="http://schemas.openxmlformats.org/officeDocument/2006/relationships/image" Target="../media/image103.jpeg"/><Relationship Id="rId5" Type="http://schemas.openxmlformats.org/officeDocument/2006/relationships/image" Target="../media/image97.jpeg"/><Relationship Id="rId15" Type="http://schemas.openxmlformats.org/officeDocument/2006/relationships/image" Target="../media/image88.png"/><Relationship Id="rId10" Type="http://schemas.openxmlformats.org/officeDocument/2006/relationships/image" Target="../media/image102.jpeg"/><Relationship Id="rId4" Type="http://schemas.openxmlformats.org/officeDocument/2006/relationships/image" Target="../media/image96.jpeg"/><Relationship Id="rId9" Type="http://schemas.openxmlformats.org/officeDocument/2006/relationships/image" Target="../media/image101.jpeg"/><Relationship Id="rId14" Type="http://schemas.openxmlformats.org/officeDocument/2006/relationships/image" Target="../media/image106.jpeg"/></Relationships>
</file>

<file path=ppt/slides/_rels/slide38.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image" Target="../media/image1.jpeg"/><Relationship Id="rId7" Type="http://schemas.openxmlformats.org/officeDocument/2006/relationships/image" Target="../media/image88.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eg"/><Relationship Id="rId9" Type="http://schemas.openxmlformats.org/officeDocument/2006/relationships/image" Target="../media/image111.png"/></Relationships>
</file>

<file path=ppt/slides/_rels/slide3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17.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16.jpeg"/><Relationship Id="rId5" Type="http://schemas.openxmlformats.org/officeDocument/2006/relationships/image" Target="../media/image115.jpeg"/><Relationship Id="rId4" Type="http://schemas.openxmlformats.org/officeDocument/2006/relationships/image" Target="../media/image114.jpe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2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118.jpeg"/></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25.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24.jpeg"/><Relationship Id="rId5" Type="http://schemas.openxmlformats.org/officeDocument/2006/relationships/image" Target="../media/image123.jpeg"/><Relationship Id="rId4" Type="http://schemas.openxmlformats.org/officeDocument/2006/relationships/image" Target="../media/image122.jpeg"/></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29.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28.jpeg"/><Relationship Id="rId5" Type="http://schemas.openxmlformats.org/officeDocument/2006/relationships/image" Target="../media/image127.jpeg"/><Relationship Id="rId4" Type="http://schemas.openxmlformats.org/officeDocument/2006/relationships/image" Target="../media/image126.jpeg"/></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3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32.jpeg"/><Relationship Id="rId5" Type="http://schemas.openxmlformats.org/officeDocument/2006/relationships/image" Target="../media/image131.jpeg"/><Relationship Id="rId4" Type="http://schemas.openxmlformats.org/officeDocument/2006/relationships/image" Target="../media/image130.jpeg"/></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36.jpeg"/><Relationship Id="rId5" Type="http://schemas.openxmlformats.org/officeDocument/2006/relationships/image" Target="../media/image135.png"/><Relationship Id="rId4" Type="http://schemas.openxmlformats.org/officeDocument/2006/relationships/image" Target="../media/image134.jpeg"/></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40.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39.jpeg"/><Relationship Id="rId5" Type="http://schemas.openxmlformats.org/officeDocument/2006/relationships/image" Target="../media/image138.jpeg"/><Relationship Id="rId4" Type="http://schemas.openxmlformats.org/officeDocument/2006/relationships/image" Target="../media/image137.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42.jpeg"/><Relationship Id="rId4" Type="http://schemas.openxmlformats.org/officeDocument/2006/relationships/image" Target="../media/image141.jpeg"/></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4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7.jpeg"/></Relationships>
</file>

<file path=ppt/slides/_rels/slide53.xml.rels><?xml version="1.0" encoding="UTF-8" standalone="yes"?>
<Relationships xmlns="http://schemas.openxmlformats.org/package/2006/relationships"><Relationship Id="rId8" Type="http://schemas.openxmlformats.org/officeDocument/2006/relationships/image" Target="../media/image152.jpeg"/><Relationship Id="rId3" Type="http://schemas.openxmlformats.org/officeDocument/2006/relationships/image" Target="../media/image3.jpeg"/><Relationship Id="rId7" Type="http://schemas.openxmlformats.org/officeDocument/2006/relationships/image" Target="../media/image15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50.jpeg"/><Relationship Id="rId11" Type="http://schemas.openxmlformats.org/officeDocument/2006/relationships/image" Target="../media/image155.jpeg"/><Relationship Id="rId5" Type="http://schemas.openxmlformats.org/officeDocument/2006/relationships/image" Target="../media/image149.jpeg"/><Relationship Id="rId10" Type="http://schemas.openxmlformats.org/officeDocument/2006/relationships/image" Target="../media/image154.jpeg"/><Relationship Id="rId4" Type="http://schemas.openxmlformats.org/officeDocument/2006/relationships/image" Target="../media/image148.jpeg"/><Relationship Id="rId9" Type="http://schemas.openxmlformats.org/officeDocument/2006/relationships/image" Target="../media/image153.jpeg"/></Relationships>
</file>

<file path=ppt/slides/_rels/slide54.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3.jpeg"/><Relationship Id="rId7" Type="http://schemas.openxmlformats.org/officeDocument/2006/relationships/image" Target="../media/image159.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58.jpeg"/><Relationship Id="rId5" Type="http://schemas.openxmlformats.org/officeDocument/2006/relationships/image" Target="../media/image157.jpeg"/><Relationship Id="rId10" Type="http://schemas.openxmlformats.org/officeDocument/2006/relationships/image" Target="../media/image162.png"/><Relationship Id="rId4" Type="http://schemas.openxmlformats.org/officeDocument/2006/relationships/image" Target="../media/image156.jpeg"/><Relationship Id="rId9" Type="http://schemas.openxmlformats.org/officeDocument/2006/relationships/image" Target="../media/image161.png"/></Relationships>
</file>

<file path=ppt/slides/_rels/slide5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6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65.jpeg"/><Relationship Id="rId5" Type="http://schemas.openxmlformats.org/officeDocument/2006/relationships/image" Target="../media/image164.jpeg"/><Relationship Id="rId4" Type="http://schemas.openxmlformats.org/officeDocument/2006/relationships/image" Target="../media/image163.jpeg"/></Relationships>
</file>

<file path=ppt/slides/_rels/slide56.xml.rels><?xml version="1.0" encoding="UTF-8" standalone="yes"?>
<Relationships xmlns="http://schemas.openxmlformats.org/package/2006/relationships"><Relationship Id="rId8" Type="http://schemas.openxmlformats.org/officeDocument/2006/relationships/image" Target="../media/image171.jpeg"/><Relationship Id="rId3" Type="http://schemas.openxmlformats.org/officeDocument/2006/relationships/image" Target="../media/image3.jpeg"/><Relationship Id="rId7" Type="http://schemas.openxmlformats.org/officeDocument/2006/relationships/image" Target="../media/image170.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69.jpeg"/><Relationship Id="rId5" Type="http://schemas.openxmlformats.org/officeDocument/2006/relationships/image" Target="../media/image168.jpeg"/><Relationship Id="rId4" Type="http://schemas.openxmlformats.org/officeDocument/2006/relationships/image" Target="../media/image167.jpeg"/></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73.jpeg"/><Relationship Id="rId4" Type="http://schemas.openxmlformats.org/officeDocument/2006/relationships/image" Target="../media/image172.jpeg"/></Relationships>
</file>

<file path=ppt/slides/_rels/slide5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4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45.jpeg"/><Relationship Id="rId5" Type="http://schemas.openxmlformats.org/officeDocument/2006/relationships/image" Target="../media/image175.jpeg"/><Relationship Id="rId4" Type="http://schemas.openxmlformats.org/officeDocument/2006/relationships/image" Target="../media/image174.jpeg"/></Relationships>
</file>

<file path=ppt/slides/_rels/slide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77.jpeg"/><Relationship Id="rId4" Type="http://schemas.openxmlformats.org/officeDocument/2006/relationships/image" Target="../media/image176.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182.jpeg"/><Relationship Id="rId13" Type="http://schemas.openxmlformats.org/officeDocument/2006/relationships/image" Target="../media/image187.png"/><Relationship Id="rId3" Type="http://schemas.openxmlformats.org/officeDocument/2006/relationships/image" Target="../media/image3.jpeg"/><Relationship Id="rId7" Type="http://schemas.openxmlformats.org/officeDocument/2006/relationships/image" Target="../media/image181.jpeg"/><Relationship Id="rId12" Type="http://schemas.openxmlformats.org/officeDocument/2006/relationships/image" Target="../media/image18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80.jpeg"/><Relationship Id="rId11" Type="http://schemas.openxmlformats.org/officeDocument/2006/relationships/image" Target="../media/image185.png"/><Relationship Id="rId5" Type="http://schemas.openxmlformats.org/officeDocument/2006/relationships/image" Target="../media/image179.jpeg"/><Relationship Id="rId10" Type="http://schemas.openxmlformats.org/officeDocument/2006/relationships/image" Target="../media/image184.png"/><Relationship Id="rId4" Type="http://schemas.openxmlformats.org/officeDocument/2006/relationships/image" Target="../media/image178.png"/><Relationship Id="rId9" Type="http://schemas.openxmlformats.org/officeDocument/2006/relationships/image" Target="../media/image183.png"/></Relationships>
</file>

<file path=ppt/slides/_rels/slide61.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image" Target="../media/image3.jpeg"/><Relationship Id="rId7" Type="http://schemas.openxmlformats.org/officeDocument/2006/relationships/image" Target="../media/image19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0.jpeg"/><Relationship Id="rId5" Type="http://schemas.openxmlformats.org/officeDocument/2006/relationships/image" Target="../media/image189.png"/><Relationship Id="rId4" Type="http://schemas.openxmlformats.org/officeDocument/2006/relationships/image" Target="../media/image188.png"/><Relationship Id="rId9" Type="http://schemas.openxmlformats.org/officeDocument/2006/relationships/image" Target="../media/image193.jpeg"/></Relationships>
</file>

<file path=ppt/slides/_rels/slide6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97.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6.jpeg"/><Relationship Id="rId5" Type="http://schemas.openxmlformats.org/officeDocument/2006/relationships/image" Target="../media/image195.jpeg"/><Relationship Id="rId4" Type="http://schemas.openxmlformats.org/officeDocument/2006/relationships/image" Target="../media/image194.png"/></Relationships>
</file>

<file path=ppt/slides/_rels/slide6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00.jpeg"/><Relationship Id="rId5" Type="http://schemas.openxmlformats.org/officeDocument/2006/relationships/image" Target="../media/image199.png"/><Relationship Id="rId4" Type="http://schemas.openxmlformats.org/officeDocument/2006/relationships/image" Target="../media/image198.jpeg"/></Relationships>
</file>

<file path=ppt/slides/_rels/slide64.xml.rels><?xml version="1.0" encoding="UTF-8" standalone="yes"?>
<Relationships xmlns="http://schemas.openxmlformats.org/package/2006/relationships"><Relationship Id="rId8" Type="http://schemas.openxmlformats.org/officeDocument/2006/relationships/image" Target="../media/image205.jpeg"/><Relationship Id="rId3" Type="http://schemas.openxmlformats.org/officeDocument/2006/relationships/image" Target="../media/image3.jpeg"/><Relationship Id="rId7" Type="http://schemas.openxmlformats.org/officeDocument/2006/relationships/image" Target="../media/image204.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03.jpeg"/><Relationship Id="rId11" Type="http://schemas.openxmlformats.org/officeDocument/2006/relationships/image" Target="../media/image208.jpeg"/><Relationship Id="rId5" Type="http://schemas.openxmlformats.org/officeDocument/2006/relationships/image" Target="../media/image202.jpeg"/><Relationship Id="rId10" Type="http://schemas.openxmlformats.org/officeDocument/2006/relationships/image" Target="../media/image207.jpeg"/><Relationship Id="rId4" Type="http://schemas.openxmlformats.org/officeDocument/2006/relationships/image" Target="../media/image201.png"/><Relationship Id="rId9" Type="http://schemas.openxmlformats.org/officeDocument/2006/relationships/image" Target="../media/image206.jpeg"/></Relationships>
</file>

<file path=ppt/slides/_rels/slide6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11.jpeg"/><Relationship Id="rId5" Type="http://schemas.openxmlformats.org/officeDocument/2006/relationships/image" Target="../media/image210.jpeg"/><Relationship Id="rId4" Type="http://schemas.openxmlformats.org/officeDocument/2006/relationships/image" Target="../media/image209.jpeg"/></Relationships>
</file>

<file path=ppt/slides/_rels/slide67.xml.rels><?xml version="1.0" encoding="UTF-8" standalone="yes"?>
<Relationships xmlns="http://schemas.openxmlformats.org/package/2006/relationships"><Relationship Id="rId8" Type="http://schemas.openxmlformats.org/officeDocument/2006/relationships/image" Target="../media/image216.jpeg"/><Relationship Id="rId13" Type="http://schemas.openxmlformats.org/officeDocument/2006/relationships/image" Target="../media/image221.jpeg"/><Relationship Id="rId3" Type="http://schemas.openxmlformats.org/officeDocument/2006/relationships/image" Target="../media/image3.jpeg"/><Relationship Id="rId7" Type="http://schemas.openxmlformats.org/officeDocument/2006/relationships/image" Target="../media/image215.jpeg"/><Relationship Id="rId12" Type="http://schemas.openxmlformats.org/officeDocument/2006/relationships/image" Target="../media/image220.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14.jpeg"/><Relationship Id="rId11" Type="http://schemas.openxmlformats.org/officeDocument/2006/relationships/image" Target="../media/image219.jpeg"/><Relationship Id="rId5" Type="http://schemas.openxmlformats.org/officeDocument/2006/relationships/image" Target="../media/image213.jpeg"/><Relationship Id="rId10" Type="http://schemas.openxmlformats.org/officeDocument/2006/relationships/image" Target="../media/image218.jpeg"/><Relationship Id="rId4" Type="http://schemas.openxmlformats.org/officeDocument/2006/relationships/image" Target="../media/image212.jpeg"/><Relationship Id="rId9" Type="http://schemas.openxmlformats.org/officeDocument/2006/relationships/image" Target="../media/image217.jpeg"/></Relationships>
</file>

<file path=ppt/slides/_rels/slide68.xml.rels><?xml version="1.0" encoding="UTF-8" standalone="yes"?>
<Relationships xmlns="http://schemas.openxmlformats.org/package/2006/relationships"><Relationship Id="rId8" Type="http://schemas.openxmlformats.org/officeDocument/2006/relationships/image" Target="../media/image226.jpeg"/><Relationship Id="rId3" Type="http://schemas.openxmlformats.org/officeDocument/2006/relationships/image" Target="../media/image3.jpeg"/><Relationship Id="rId7" Type="http://schemas.openxmlformats.org/officeDocument/2006/relationships/image" Target="../media/image225.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24.jpeg"/><Relationship Id="rId11" Type="http://schemas.openxmlformats.org/officeDocument/2006/relationships/image" Target="../media/image229.jpeg"/><Relationship Id="rId5" Type="http://schemas.openxmlformats.org/officeDocument/2006/relationships/image" Target="../media/image223.jpeg"/><Relationship Id="rId10" Type="http://schemas.openxmlformats.org/officeDocument/2006/relationships/image" Target="../media/image228.jpeg"/><Relationship Id="rId4" Type="http://schemas.openxmlformats.org/officeDocument/2006/relationships/image" Target="../media/image222.jpeg"/><Relationship Id="rId9" Type="http://schemas.openxmlformats.org/officeDocument/2006/relationships/image" Target="../media/image227.jpeg"/></Relationships>
</file>

<file path=ppt/slides/_rels/slide6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32.jpeg"/><Relationship Id="rId5" Type="http://schemas.openxmlformats.org/officeDocument/2006/relationships/image" Target="../media/image231.jpeg"/><Relationship Id="rId4" Type="http://schemas.openxmlformats.org/officeDocument/2006/relationships/image" Target="../media/image230.jpeg"/></Relationships>
</file>

<file path=ppt/slides/_rels/slide72.xml.rels><?xml version="1.0" encoding="UTF-8" standalone="yes"?>
<Relationships xmlns="http://schemas.openxmlformats.org/package/2006/relationships"><Relationship Id="rId8" Type="http://schemas.openxmlformats.org/officeDocument/2006/relationships/image" Target="../media/image237.jpeg"/><Relationship Id="rId3" Type="http://schemas.openxmlformats.org/officeDocument/2006/relationships/image" Target="../media/image3.jpeg"/><Relationship Id="rId7" Type="http://schemas.openxmlformats.org/officeDocument/2006/relationships/image" Target="../media/image23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35.jpeg"/><Relationship Id="rId5" Type="http://schemas.openxmlformats.org/officeDocument/2006/relationships/image" Target="../media/image234.jpeg"/><Relationship Id="rId4" Type="http://schemas.openxmlformats.org/officeDocument/2006/relationships/image" Target="../media/image233.jpeg"/></Relationships>
</file>

<file path=ppt/slides/_rels/slide73.xml.rels><?xml version="1.0" encoding="UTF-8" standalone="yes"?>
<Relationships xmlns="http://schemas.openxmlformats.org/package/2006/relationships"><Relationship Id="rId8" Type="http://schemas.openxmlformats.org/officeDocument/2006/relationships/image" Target="../media/image242.jpeg"/><Relationship Id="rId3" Type="http://schemas.openxmlformats.org/officeDocument/2006/relationships/image" Target="../media/image3.jpeg"/><Relationship Id="rId7" Type="http://schemas.openxmlformats.org/officeDocument/2006/relationships/image" Target="../media/image24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40.jpeg"/><Relationship Id="rId5" Type="http://schemas.openxmlformats.org/officeDocument/2006/relationships/image" Target="../media/image239.jpeg"/><Relationship Id="rId10" Type="http://schemas.openxmlformats.org/officeDocument/2006/relationships/image" Target="../media/image244.jpeg"/><Relationship Id="rId4" Type="http://schemas.openxmlformats.org/officeDocument/2006/relationships/image" Target="../media/image238.jpeg"/><Relationship Id="rId9" Type="http://schemas.openxmlformats.org/officeDocument/2006/relationships/image" Target="../media/image243.jpeg"/></Relationships>
</file>

<file path=ppt/slides/_rels/slide7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47.jpeg"/><Relationship Id="rId5" Type="http://schemas.openxmlformats.org/officeDocument/2006/relationships/image" Target="../media/image246.jpeg"/><Relationship Id="rId4" Type="http://schemas.openxmlformats.org/officeDocument/2006/relationships/image" Target="../media/image245.jpeg"/></Relationships>
</file>

<file path=ppt/slides/_rels/slide7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50.jpeg"/><Relationship Id="rId5" Type="http://schemas.openxmlformats.org/officeDocument/2006/relationships/image" Target="../media/image249.jpeg"/><Relationship Id="rId4" Type="http://schemas.openxmlformats.org/officeDocument/2006/relationships/image" Target="../media/image248.jpeg"/></Relationships>
</file>

<file path=ppt/slides/_rels/slide76.xml.rels><?xml version="1.0" encoding="UTF-8" standalone="yes"?>
<Relationships xmlns="http://schemas.openxmlformats.org/package/2006/relationships"><Relationship Id="rId8" Type="http://schemas.openxmlformats.org/officeDocument/2006/relationships/image" Target="../media/image255.jpeg"/><Relationship Id="rId3" Type="http://schemas.openxmlformats.org/officeDocument/2006/relationships/image" Target="../media/image3.jpeg"/><Relationship Id="rId7" Type="http://schemas.openxmlformats.org/officeDocument/2006/relationships/image" Target="../media/image254.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53.jpeg"/><Relationship Id="rId5" Type="http://schemas.openxmlformats.org/officeDocument/2006/relationships/image" Target="../media/image252.jpeg"/><Relationship Id="rId10" Type="http://schemas.openxmlformats.org/officeDocument/2006/relationships/image" Target="../media/image257.jpeg"/><Relationship Id="rId4" Type="http://schemas.openxmlformats.org/officeDocument/2006/relationships/image" Target="../media/image251.jpeg"/><Relationship Id="rId9" Type="http://schemas.openxmlformats.org/officeDocument/2006/relationships/image" Target="../media/image256.jpeg"/></Relationships>
</file>

<file path=ppt/slides/_rels/slide77.xml.rels><?xml version="1.0" encoding="UTF-8" standalone="yes"?>
<Relationships xmlns="http://schemas.openxmlformats.org/package/2006/relationships"><Relationship Id="rId8" Type="http://schemas.openxmlformats.org/officeDocument/2006/relationships/image" Target="../media/image262.jpeg"/><Relationship Id="rId3" Type="http://schemas.openxmlformats.org/officeDocument/2006/relationships/image" Target="../media/image3.jpeg"/><Relationship Id="rId7" Type="http://schemas.openxmlformats.org/officeDocument/2006/relationships/image" Target="../media/image26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60.jpeg"/><Relationship Id="rId5" Type="http://schemas.openxmlformats.org/officeDocument/2006/relationships/image" Target="../media/image259.jpeg"/><Relationship Id="rId4" Type="http://schemas.openxmlformats.org/officeDocument/2006/relationships/image" Target="../media/image258.jpeg"/><Relationship Id="rId9" Type="http://schemas.openxmlformats.org/officeDocument/2006/relationships/image" Target="../media/image263.jpeg"/></Relationships>
</file>

<file path=ppt/slides/_rels/slide78.xml.rels><?xml version="1.0" encoding="UTF-8" standalone="yes"?>
<Relationships xmlns="http://schemas.openxmlformats.org/package/2006/relationships"><Relationship Id="rId8" Type="http://schemas.openxmlformats.org/officeDocument/2006/relationships/image" Target="../media/image268.jpeg"/><Relationship Id="rId3" Type="http://schemas.openxmlformats.org/officeDocument/2006/relationships/image" Target="../media/image3.jpeg"/><Relationship Id="rId7" Type="http://schemas.openxmlformats.org/officeDocument/2006/relationships/image" Target="../media/image267.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66.jpeg"/><Relationship Id="rId5" Type="http://schemas.openxmlformats.org/officeDocument/2006/relationships/image" Target="../media/image265.jpeg"/><Relationship Id="rId4" Type="http://schemas.openxmlformats.org/officeDocument/2006/relationships/image" Target="../media/image264.jpeg"/></Relationships>
</file>

<file path=ppt/slides/_rels/slide7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8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70.png"/><Relationship Id="rId4" Type="http://schemas.openxmlformats.org/officeDocument/2006/relationships/image" Target="../media/image269.jpeg"/></Relationships>
</file>

<file path=ppt/slides/_rels/slide8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1.jpeg"/></Relationships>
</file>

<file path=ppt/slides/_rels/slide8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70.png"/><Relationship Id="rId4" Type="http://schemas.openxmlformats.org/officeDocument/2006/relationships/image" Target="../media/image269.jpeg"/></Relationships>
</file>

<file path=ppt/slides/_rels/slide9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2.jpeg"/></Relationships>
</file>

<file path=ppt/slides/_rels/slide9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3.jpeg"/></Relationships>
</file>

<file path=ppt/slides/_rels/slide9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75.jpeg"/><Relationship Id="rId4" Type="http://schemas.openxmlformats.org/officeDocument/2006/relationships/image" Target="../media/image274.jpeg"/></Relationships>
</file>

<file path=ppt/slides/_rels/slide9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3082" name="Picture 2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6400800"/>
            <a:ext cx="1304448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3" name="TextBox 24"/>
          <p:cNvSpPr txBox="1">
            <a:spLocks noChangeArrowheads="1"/>
          </p:cNvSpPr>
          <p:nvPr/>
        </p:nvSpPr>
        <p:spPr bwMode="auto">
          <a:xfrm>
            <a:off x="3333750" y="2819400"/>
            <a:ext cx="7731125" cy="2139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4000" b="1" dirty="0">
                <a:solidFill>
                  <a:srgbClr val="4C0000"/>
                </a:solidFill>
                <a:cs typeface="B Davat" panose="00000400000000000000" pitchFamily="2" charset="-78"/>
              </a:rPr>
              <a:t>کارگاه  طراحی  شهر2 </a:t>
            </a:r>
          </a:p>
          <a:p>
            <a:pPr algn="ctr" eaLnBrk="1" hangingPunct="1"/>
            <a:r>
              <a:rPr lang="fa-IR" altLang="fa-IR" sz="4000" b="1" dirty="0">
                <a:solidFill>
                  <a:srgbClr val="4C0000"/>
                </a:solidFill>
                <a:cs typeface="B Davat" panose="00000400000000000000" pitchFamily="2" charset="-78"/>
              </a:rPr>
              <a:t>                                                                 </a:t>
            </a:r>
            <a:r>
              <a:rPr lang="fa-IR" altLang="fa-IR" sz="4400" b="1" dirty="0">
                <a:solidFill>
                  <a:srgbClr val="4C0000"/>
                </a:solidFill>
                <a:cs typeface="B Davat" panose="00000400000000000000" pitchFamily="2" charset="-78"/>
              </a:rPr>
              <a:t>زواره</a:t>
            </a:r>
          </a:p>
          <a:p>
            <a:pPr algn="ctr" eaLnBrk="1" hangingPunct="1"/>
            <a:endParaRPr lang="fa-IR" altLang="fa-IR" sz="4900" b="1" dirty="0">
              <a:cs typeface="B Davat" panose="00000400000000000000"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2297"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8"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pic>
        <p:nvPicPr>
          <p:cNvPr id="12299" name="Picture 1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57400" y="5278438"/>
            <a:ext cx="4130675"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0" name="Picture 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00800" y="5129213"/>
            <a:ext cx="6362700"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1"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041525" y="1173163"/>
            <a:ext cx="9053513"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sp>
        <p:nvSpPr>
          <p:cNvPr id="13" name="Rectangle 12"/>
          <p:cNvSpPr/>
          <p:nvPr/>
        </p:nvSpPr>
        <p:spPr>
          <a:xfrm>
            <a:off x="11079163" y="1009650"/>
            <a:ext cx="1881187" cy="830263"/>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بررسی خرد اقلیم</a:t>
            </a:r>
          </a:p>
          <a:p>
            <a:pPr algn="r" defTabSz="1125295" rtl="1" eaLnBrk="1" fontAlgn="auto" hangingPunct="1">
              <a:spcBef>
                <a:spcPts val="0"/>
              </a:spcBef>
              <a:spcAft>
                <a:spcPts val="0"/>
              </a:spcAft>
              <a:defRPr/>
            </a:pPr>
            <a:r>
              <a:rPr lang="en-US" sz="2400" b="1" dirty="0">
                <a:effectLst>
                  <a:outerShdw blurRad="38100" dist="38100" dir="2700000" algn="tl">
                    <a:srgbClr val="000000">
                      <a:alpha val="43137"/>
                    </a:srgbClr>
                  </a:outerShdw>
                </a:effectLst>
                <a:latin typeface="+mn-lt"/>
                <a:cs typeface="B Davat" pitchFamily="2" charset="-78"/>
              </a:rPr>
              <a:t>Microclimate</a:t>
            </a:r>
            <a:endParaRPr lang="fa-IR" sz="2400" b="1" dirty="0">
              <a:effectLst>
                <a:outerShdw blurRad="38100" dist="38100" dir="2700000" algn="tl">
                  <a:srgbClr val="000000">
                    <a:alpha val="43137"/>
                  </a:srgbClr>
                </a:outerShdw>
              </a:effectLst>
              <a:latin typeface="+mn-lt"/>
              <a:cs typeface="B Davat" pitchFamily="2" charset="-78"/>
            </a:endParaRPr>
          </a:p>
        </p:txBody>
      </p:sp>
      <p:sp>
        <p:nvSpPr>
          <p:cNvPr id="14" name="Rectangle 13"/>
          <p:cNvSpPr/>
          <p:nvPr/>
        </p:nvSpPr>
        <p:spPr>
          <a:xfrm>
            <a:off x="7496175" y="238125"/>
            <a:ext cx="5514975"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زیست بوم</a:t>
            </a:r>
          </a:p>
        </p:txBody>
      </p:sp>
      <p:sp>
        <p:nvSpPr>
          <p:cNvPr id="15" name="TextBox 14"/>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548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8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5484"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4" name="Table 13"/>
          <p:cNvGraphicFramePr>
            <a:graphicFrameLocks noGrp="1"/>
          </p:cNvGraphicFramePr>
          <p:nvPr/>
        </p:nvGraphicFramePr>
        <p:xfrm>
          <a:off x="2057400" y="1295400"/>
          <a:ext cx="10713274" cy="8766429"/>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5181600"/>
                <a:gridCol w="3200400"/>
                <a:gridCol w="2331274"/>
              </a:tblGrid>
              <a:tr h="509676">
                <a:tc>
                  <a:txBody>
                    <a:bodyPr/>
                    <a:lstStyle/>
                    <a:p>
                      <a:pPr marL="0" algn="ctr" defTabSz="1125352" rtl="1" eaLnBrk="1" latinLnBrk="0" hangingPunct="1"/>
                      <a:r>
                        <a:rPr lang="fa-IR" sz="27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rPr>
                        <a:t>سیاست</a:t>
                      </a:r>
                      <a:endParaRPr lang="en-GB" sz="27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endParaRPr>
                    </a:p>
                  </a:txBody>
                  <a:tcPr marT="50968" marB="50968" anchor="ctr">
                    <a:solidFill>
                      <a:schemeClr val="accent6">
                        <a:lumMod val="75000"/>
                        <a:alpha val="80000"/>
                      </a:schemeClr>
                    </a:solidFill>
                  </a:tcPr>
                </a:tc>
                <a:tc>
                  <a:txBody>
                    <a:bodyPr/>
                    <a:lstStyle/>
                    <a:p>
                      <a:pPr marL="0" algn="ctr" defTabSz="1125352" rtl="1" eaLnBrk="1" latinLnBrk="0" hangingPunct="1"/>
                      <a:r>
                        <a:rPr lang="fa-IR" sz="27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rPr>
                        <a:t>راهبرد</a:t>
                      </a:r>
                      <a:endParaRPr lang="en-GB" sz="27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endParaRPr>
                    </a:p>
                  </a:txBody>
                  <a:tcPr marT="50968" marB="50968" anchor="ctr">
                    <a:solidFill>
                      <a:schemeClr val="accent6">
                        <a:lumMod val="75000"/>
                        <a:alpha val="80000"/>
                      </a:schemeClr>
                    </a:solidFill>
                  </a:tcPr>
                </a:tc>
                <a:tc>
                  <a:txBody>
                    <a:bodyPr/>
                    <a:lstStyle/>
                    <a:p>
                      <a:pPr marL="0" algn="ctr" defTabSz="1125352" rtl="1" eaLnBrk="1" latinLnBrk="0" hangingPunct="1"/>
                      <a:r>
                        <a:rPr lang="fa-IR" sz="27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rPr>
                        <a:t>هدف عملیاتی</a:t>
                      </a:r>
                      <a:endParaRPr lang="en-GB" sz="27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endParaRPr>
                    </a:p>
                  </a:txBody>
                  <a:tcPr marT="50968" marB="50968" anchor="ctr">
                    <a:solidFill>
                      <a:schemeClr val="accent6">
                        <a:lumMod val="75000"/>
                        <a:alpha val="80000"/>
                      </a:schemeClr>
                    </a:solidFill>
                  </a:tcPr>
                </a:tc>
              </a:tr>
              <a:tr h="2548381">
                <a:tc>
                  <a:txBody>
                    <a:bodyPr/>
                    <a:lstStyle/>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در نظر گرفتن مراکز آموزشی جهت احیاء و فراگیری صنایع دستی فراموش شده شهر</a:t>
                      </a:r>
                      <a:endParaRPr lang="en-US" sz="27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برپایی کارگاه های صنایع دستی به صورت پراکنده و در محلات شهر جهت اشغال بانوان </a:t>
                      </a:r>
                    </a:p>
                  </a:txBody>
                  <a:tcPr marT="50968" marB="50968">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احیاء فعالیت های بومی فراموش شده ساکنین</a:t>
                      </a:r>
                      <a:endParaRPr lang="en-US" sz="2700" b="1" kern="1200" dirty="0">
                        <a:solidFill>
                          <a:schemeClr val="dk1"/>
                        </a:solidFill>
                        <a:latin typeface="+mn-lt"/>
                        <a:ea typeface="+mn-ea"/>
                        <a:cs typeface="B Kamran" pitchFamily="2" charset="-78"/>
                      </a:endParaRPr>
                    </a:p>
                  </a:txBody>
                  <a:tcPr marT="50968" marB="50968" anchor="ctr">
                    <a:solidFill>
                      <a:schemeClr val="accent6">
                        <a:lumMod val="40000"/>
                        <a:lumOff val="60000"/>
                        <a:alpha val="30980"/>
                      </a:schemeClr>
                    </a:solidFill>
                  </a:tcPr>
                </a:tc>
                <a:tc rowSpan="3">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endParaRPr lang="fa-IR" sz="2700" b="1" kern="1200" dirty="0">
                        <a:solidFill>
                          <a:schemeClr val="dk1"/>
                        </a:solidFill>
                        <a:latin typeface="Arial"/>
                        <a:ea typeface="Times New Roman"/>
                        <a:cs typeface="B Kamran"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fa-IR" sz="2700" b="1" kern="1200" dirty="0">
                          <a:solidFill>
                            <a:schemeClr val="dk1"/>
                          </a:solidFill>
                          <a:latin typeface="Arial"/>
                          <a:ea typeface="Times New Roman"/>
                          <a:cs typeface="B Kamran" pitchFamily="2" charset="-78"/>
                        </a:rPr>
                        <a:t>2 . ارتقاء وضعیت اقتصادی شهر در سطح کلان بر مبنای پتانسیل های موجود</a:t>
                      </a:r>
                    </a:p>
                    <a:p>
                      <a:pPr marL="0" marR="0" lvl="0" indent="0" algn="just" defTabSz="914400" rtl="1" eaLnBrk="1" fontAlgn="auto" latinLnBrk="0" hangingPunct="1">
                        <a:lnSpc>
                          <a:spcPct val="100000"/>
                        </a:lnSpc>
                        <a:spcBef>
                          <a:spcPts val="0"/>
                        </a:spcBef>
                        <a:spcAft>
                          <a:spcPts val="0"/>
                        </a:spcAft>
                        <a:buClrTx/>
                        <a:buSzTx/>
                        <a:buFontTx/>
                        <a:buNone/>
                        <a:tabLst/>
                        <a:defRPr/>
                      </a:pPr>
                      <a:endParaRPr lang="en-GB" sz="2700" b="1" kern="1200" dirty="0">
                        <a:solidFill>
                          <a:schemeClr val="dk1"/>
                        </a:solidFill>
                        <a:latin typeface="Arial"/>
                        <a:ea typeface="Times New Roman"/>
                        <a:cs typeface="B Kamran" pitchFamily="2" charset="-78"/>
                      </a:endParaRPr>
                    </a:p>
                  </a:txBody>
                  <a:tcPr marT="50968" marB="50968" anchor="ctr">
                    <a:solidFill>
                      <a:schemeClr val="accent6">
                        <a:lumMod val="40000"/>
                        <a:lumOff val="60000"/>
                        <a:alpha val="30980"/>
                      </a:schemeClr>
                    </a:solidFill>
                  </a:tcPr>
                </a:tc>
              </a:tr>
              <a:tr h="3159992">
                <a:tc>
                  <a:txBody>
                    <a:bodyPr/>
                    <a:lstStyle/>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گسترش کارخانه های صنعتی در حد نیاز شهر جهت جلوگیری از مهاجرت جوانان به شهرهای اطراف</a:t>
                      </a:r>
                      <a:endParaRPr lang="en-US" sz="27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ایجاد مراکزی جهت فروش محصولات </a:t>
                      </a: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استفاده از خط ریلی موجود برای صادر نمودن محصولات</a:t>
                      </a:r>
                    </a:p>
                  </a:txBody>
                  <a:tcPr marT="50968" marB="50968">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ساماندهی فعالیت های صنعتی در شهر به عنوان پایه های جدید اشتغال</a:t>
                      </a:r>
                      <a:endParaRPr lang="en-US" sz="2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endParaRPr lang="en-GB" sz="2700" b="1" kern="1200" dirty="0">
                        <a:solidFill>
                          <a:schemeClr val="dk1"/>
                        </a:solidFill>
                        <a:latin typeface="+mn-lt"/>
                        <a:ea typeface="+mn-ea"/>
                        <a:cs typeface="B Kamran" pitchFamily="2" charset="-78"/>
                      </a:endParaRPr>
                    </a:p>
                  </a:txBody>
                  <a:tcPr marT="50968" marB="50968" anchor="ctr">
                    <a:solidFill>
                      <a:schemeClr val="accent6">
                        <a:lumMod val="40000"/>
                        <a:lumOff val="60000"/>
                        <a:alpha val="30980"/>
                      </a:schemeClr>
                    </a:solidFill>
                  </a:tcPr>
                </a:tc>
                <a:tc vMerge="1">
                  <a:txBody>
                    <a:bodyPr/>
                    <a:lstStyle/>
                    <a:p>
                      <a:endParaRPr lang="en-GB"/>
                    </a:p>
                  </a:txBody>
                  <a:tcPr/>
                </a:tc>
              </a:tr>
              <a:tr h="2548381">
                <a:tc>
                  <a:txBody>
                    <a:bodyPr/>
                    <a:lstStyle/>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ایجاد تمهیداتی برای بهره گیری از زیست بوم منطقه(صمغ سازی، ذغال سازی و...) جهت بهبود صنعت و ایجاد شغل</a:t>
                      </a: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استفاده از خاک های منطقه (رسی) جهت تولید و توسعه صنعت آجرسازی و سفالگری</a:t>
                      </a:r>
                      <a:endParaRPr lang="en-US" sz="2700" b="1" kern="1200" dirty="0">
                        <a:solidFill>
                          <a:schemeClr val="dk1"/>
                        </a:solidFill>
                        <a:latin typeface="+mn-lt"/>
                        <a:ea typeface="+mn-ea"/>
                        <a:cs typeface="B Kamran" pitchFamily="2" charset="-78"/>
                      </a:endParaRPr>
                    </a:p>
                  </a:txBody>
                  <a:tcPr marT="50968" marB="50968">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dirty="0">
                          <a:solidFill>
                            <a:schemeClr val="dk1"/>
                          </a:solidFill>
                          <a:latin typeface="+mn-lt"/>
                          <a:ea typeface="+mn-ea"/>
                          <a:cs typeface="B Kamran" pitchFamily="2" charset="-78"/>
                        </a:rPr>
                        <a:t>بهره گیری از زیست بوم منطقه</a:t>
                      </a:r>
                      <a:endParaRPr lang="en-GB" sz="2700" b="1" kern="1200" dirty="0">
                        <a:solidFill>
                          <a:schemeClr val="dk1"/>
                        </a:solidFill>
                        <a:latin typeface="+mn-lt"/>
                        <a:ea typeface="+mn-ea"/>
                        <a:cs typeface="B Kamran" pitchFamily="2" charset="-78"/>
                      </a:endParaRPr>
                    </a:p>
                  </a:txBody>
                  <a:tcPr marT="50968" marB="50968" anchor="ctr">
                    <a:solidFill>
                      <a:schemeClr val="accent6">
                        <a:lumMod val="40000"/>
                        <a:lumOff val="60000"/>
                        <a:alpha val="30980"/>
                      </a:schemeClr>
                    </a:solidFill>
                  </a:tcPr>
                </a:tc>
                <a:tc vMerge="1">
                  <a:txBody>
                    <a:bodyPr/>
                    <a:lstStyle/>
                    <a:p>
                      <a:endParaRPr lang="en-GB"/>
                    </a:p>
                  </a:txBody>
                  <a:tcPr/>
                </a:tc>
              </a:tr>
            </a:tbl>
          </a:graphicData>
        </a:graphic>
      </p:graphicFrame>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650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6508"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4" name="Table 13"/>
          <p:cNvGraphicFramePr>
            <a:graphicFrameLocks noGrp="1"/>
          </p:cNvGraphicFramePr>
          <p:nvPr/>
        </p:nvGraphicFramePr>
        <p:xfrm>
          <a:off x="2057400" y="1219198"/>
          <a:ext cx="10668001" cy="7696202"/>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37256"/>
                <a:gridCol w="3368544"/>
                <a:gridCol w="2362201"/>
              </a:tblGrid>
              <a:tr h="629550">
                <a:tc>
                  <a:txBody>
                    <a:bodyPr/>
                    <a:lstStyle/>
                    <a:p>
                      <a:pPr marL="0" algn="ctr" defTabSz="1125352" rtl="1" eaLnBrk="1" latinLnBrk="0" hangingPunct="1"/>
                      <a:r>
                        <a:rPr lang="fa-IR"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rPr>
                        <a:t>سیاست</a:t>
                      </a:r>
                      <a:endParaRPr lang="en-GB"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endParaRPr>
                    </a:p>
                  </a:txBody>
                  <a:tcPr anchor="ctr">
                    <a:solidFill>
                      <a:schemeClr val="accent6">
                        <a:lumMod val="75000"/>
                        <a:alpha val="80000"/>
                      </a:schemeClr>
                    </a:solidFill>
                  </a:tcPr>
                </a:tc>
                <a:tc>
                  <a:txBody>
                    <a:bodyPr/>
                    <a:lstStyle/>
                    <a:p>
                      <a:pPr marL="0" algn="ctr" defTabSz="1125352" rtl="1" eaLnBrk="1" latinLnBrk="0" hangingPunct="1"/>
                      <a:r>
                        <a:rPr lang="fa-IR"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rPr>
                        <a:t>راهبرد</a:t>
                      </a:r>
                      <a:endParaRPr lang="en-GB"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endParaRPr>
                    </a:p>
                  </a:txBody>
                  <a:tcPr anchor="ctr">
                    <a:solidFill>
                      <a:schemeClr val="accent6">
                        <a:lumMod val="75000"/>
                        <a:alpha val="80000"/>
                      </a:schemeClr>
                    </a:solidFill>
                  </a:tcPr>
                </a:tc>
                <a:tc>
                  <a:txBody>
                    <a:bodyPr/>
                    <a:lstStyle/>
                    <a:p>
                      <a:pPr marL="0" algn="ctr" defTabSz="1125352" rtl="1" eaLnBrk="1" latinLnBrk="0" hangingPunct="1"/>
                      <a:r>
                        <a:rPr lang="fa-IR"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rPr>
                        <a:t>هدف عملیاتی</a:t>
                      </a:r>
                      <a:endParaRPr lang="en-GB"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endParaRPr>
                    </a:p>
                  </a:txBody>
                  <a:tcPr anchor="ctr">
                    <a:solidFill>
                      <a:schemeClr val="accent6">
                        <a:lumMod val="75000"/>
                        <a:alpha val="80000"/>
                      </a:schemeClr>
                    </a:solidFill>
                  </a:tcPr>
                </a:tc>
              </a:tr>
              <a:tr h="7066652">
                <a:tc>
                  <a:txBody>
                    <a:bodyPr/>
                    <a:lstStyle/>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Nazanin" pitchFamily="2" charset="-78"/>
                        </a:rPr>
                        <a:t> </a:t>
                      </a:r>
                      <a:r>
                        <a:rPr lang="fa-IR" sz="2400" b="1" kern="1200" noProof="0" dirty="0">
                          <a:solidFill>
                            <a:schemeClr val="dk1"/>
                          </a:solidFill>
                          <a:latin typeface="+mn-lt"/>
                          <a:ea typeface="+mn-ea"/>
                          <a:cs typeface="B Kamran" pitchFamily="2" charset="-78"/>
                        </a:rPr>
                        <a:t>ایجاد مراکز خدماتی در لبه شهر جهت توقف توریست و تشویق آ«ها به ساز دید از شهر </a:t>
                      </a:r>
                      <a:endParaRPr lang="en-US" sz="24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 ایجاد مراکز اطلاع رسانی جهت راهنمایی گردشگران از شهر</a:t>
                      </a:r>
                      <a:endParaRPr lang="en-US" sz="24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 پیش بینی خدمات مورد نیاز گردشگران در سطح شهر از قبیل مراکز پذیرایی و اقامتی</a:t>
                      </a:r>
                      <a:endParaRPr lang="en-US" sz="24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ایجاد معابر ویژه گردشگری با اولویت حرکت پیاده</a:t>
                      </a: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استفاده از زمان های ادواری به عنوان عاملی برای جذب گردشگر و سرمایه</a:t>
                      </a:r>
                      <a:endParaRPr lang="en-US" sz="2400" b="1" kern="1200" noProof="0" dirty="0">
                        <a:solidFill>
                          <a:schemeClr val="dk1"/>
                        </a:solidFill>
                        <a:latin typeface="+mn-lt"/>
                        <a:ea typeface="+mn-ea"/>
                        <a:cs typeface="B Kamran" pitchFamily="2" charset="-78"/>
                      </a:endParaRPr>
                    </a:p>
                  </a:txBody>
                  <a:tcPr>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ساماندهی جاذبه های تاریخی در شهر</a:t>
                      </a:r>
                    </a:p>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400" b="1" kern="1200" noProof="0" dirty="0">
                        <a:solidFill>
                          <a:schemeClr val="dk1"/>
                        </a:solidFill>
                        <a:latin typeface="+mn-lt"/>
                        <a:ea typeface="+mn-ea"/>
                        <a:cs typeface="B Kamran" pitchFamily="2" charset="-78"/>
                      </a:endParaRPr>
                    </a:p>
                    <a:p>
                      <a:pPr marL="0" marR="0" indent="0" algn="r"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000" b="0" kern="1200" noProof="0" dirty="0">
                        <a:solidFill>
                          <a:schemeClr val="dk1"/>
                        </a:solidFill>
                        <a:latin typeface="+mn-lt"/>
                        <a:ea typeface="+mn-ea"/>
                        <a:cs typeface="B Nazanin" pitchFamily="2" charset="-78"/>
                      </a:endParaRPr>
                    </a:p>
                    <a:p>
                      <a:pPr marL="0" marR="0" indent="0" algn="r"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000" b="0" kern="1200" noProof="0" dirty="0">
                        <a:solidFill>
                          <a:schemeClr val="dk1"/>
                        </a:solidFill>
                        <a:latin typeface="+mn-lt"/>
                        <a:ea typeface="+mn-ea"/>
                        <a:cs typeface="B Nazanin" pitchFamily="2" charset="-78"/>
                      </a:endParaRPr>
                    </a:p>
                    <a:p>
                      <a:pPr marL="0" marR="0" indent="0" algn="r"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000" b="0" kern="1200" noProof="0" dirty="0">
                        <a:solidFill>
                          <a:schemeClr val="dk1"/>
                        </a:solidFill>
                        <a:latin typeface="+mn-lt"/>
                        <a:ea typeface="+mn-ea"/>
                        <a:cs typeface="B Nazanin" pitchFamily="2" charset="-78"/>
                      </a:endParaRPr>
                    </a:p>
                  </a:txBody>
                  <a:tcPr anchor="ctr">
                    <a:solidFill>
                      <a:schemeClr val="accent6">
                        <a:lumMod val="40000"/>
                        <a:lumOff val="60000"/>
                        <a:alpha val="30980"/>
                      </a:schemeClr>
                    </a:solidFill>
                  </a:tcPr>
                </a:tc>
                <a:tc>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fa-IR" sz="2400" b="1" kern="1200" dirty="0">
                          <a:solidFill>
                            <a:schemeClr val="dk1"/>
                          </a:solidFill>
                          <a:latin typeface="Arial"/>
                          <a:ea typeface="Times New Roman"/>
                          <a:cs typeface="B Kamran" pitchFamily="2" charset="-78"/>
                        </a:rPr>
                        <a:t>3-توسعه گردشگری در شهر جهت شناساندن شهر و افزایش رونق اقتصادی آن</a:t>
                      </a:r>
                      <a:endParaRPr lang="en-US" sz="2400" b="1" kern="1200" dirty="0">
                        <a:solidFill>
                          <a:schemeClr val="dk1"/>
                        </a:solidFill>
                        <a:latin typeface="Arial"/>
                        <a:ea typeface="Times New Roman"/>
                        <a:cs typeface="B Kamran" pitchFamily="2" charset="-78"/>
                      </a:endParaRPr>
                    </a:p>
                    <a:p>
                      <a:pPr algn="r" rtl="1"/>
                      <a:endParaRPr lang="en-GB" sz="1400" baseline="0" dirty="0">
                        <a:cs typeface="B Nazanin" pitchFamily="2" charset="-78"/>
                      </a:endParaRPr>
                    </a:p>
                  </a:txBody>
                  <a:tcPr anchor="ctr">
                    <a:solidFill>
                      <a:schemeClr val="accent6">
                        <a:lumMod val="40000"/>
                        <a:lumOff val="60000"/>
                        <a:alpha val="30980"/>
                      </a:schemeClr>
                    </a:solidFill>
                  </a:tcPr>
                </a:tc>
              </a:tr>
            </a:tbl>
          </a:graphicData>
        </a:graphic>
      </p:graphicFrame>
      <p:pic>
        <p:nvPicPr>
          <p:cNvPr id="106510" name="Picture 2" descr="G:\skis\81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14600" y="6324600"/>
            <a:ext cx="3581400" cy="2451100"/>
          </a:xfrm>
          <a:prstGeom prst="rect">
            <a:avLst/>
          </a:prstGeom>
          <a:noFill/>
          <a:ln w="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753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3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7532"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5" name="Table 14"/>
          <p:cNvGraphicFramePr>
            <a:graphicFrameLocks noGrp="1"/>
          </p:cNvGraphicFramePr>
          <p:nvPr/>
        </p:nvGraphicFramePr>
        <p:xfrm>
          <a:off x="2057400" y="1219199"/>
          <a:ext cx="10896600" cy="8789218"/>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37256"/>
                <a:gridCol w="3368544"/>
                <a:gridCol w="2590800"/>
              </a:tblGrid>
              <a:tr h="1050752">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51914" marB="51914"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51914" marB="51914"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51914" marB="51914" anchor="ctr">
                    <a:solidFill>
                      <a:schemeClr val="accent6">
                        <a:lumMod val="75000"/>
                        <a:alpha val="80000"/>
                      </a:schemeClr>
                    </a:solidFill>
                  </a:tcPr>
                </a:tc>
              </a:tr>
              <a:tr h="1820232">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1" kern="1200" noProof="0" dirty="0">
                          <a:solidFill>
                            <a:schemeClr val="dk1"/>
                          </a:solidFill>
                          <a:latin typeface="+mn-lt"/>
                          <a:ea typeface="+mn-ea"/>
                          <a:cs typeface="B Kamran" pitchFamily="2" charset="-78"/>
                        </a:rPr>
                        <a:t>بهره گیری از کویر دق سرخ جهت جذب توریست و افزایش رونق اقتصادی شهر</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1" kern="1200" noProof="0" dirty="0">
                          <a:solidFill>
                            <a:schemeClr val="dk1"/>
                          </a:solidFill>
                          <a:latin typeface="+mn-lt"/>
                          <a:ea typeface="+mn-ea"/>
                          <a:cs typeface="B Kamran" pitchFamily="2" charset="-78"/>
                        </a:rPr>
                        <a:t>بهره گیری از پوشش گیاهی منحصر به فرد منطقه در جذب توریست</a:t>
                      </a:r>
                    </a:p>
                  </a:txBody>
                  <a:tcPr marT="51914" marB="51914">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1" kern="1200" noProof="0" dirty="0">
                          <a:solidFill>
                            <a:schemeClr val="dk1"/>
                          </a:solidFill>
                          <a:latin typeface="+mn-lt"/>
                          <a:ea typeface="+mn-ea"/>
                          <a:cs typeface="B Kamran" pitchFamily="2" charset="-78"/>
                        </a:rPr>
                        <a:t>تقویت عناصر طبیعی موجود در شهر جهت جذب گردشگران به شهر</a:t>
                      </a:r>
                      <a:endParaRPr lang="en-US" sz="2700" b="1" kern="1200" noProof="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endParaRPr lang="en-US" sz="2700" b="1" kern="1200" noProof="0" dirty="0">
                        <a:solidFill>
                          <a:schemeClr val="dk1"/>
                        </a:solidFill>
                        <a:latin typeface="+mn-lt"/>
                        <a:ea typeface="+mn-ea"/>
                        <a:cs typeface="B Kamran" pitchFamily="2" charset="-78"/>
                      </a:endParaRPr>
                    </a:p>
                  </a:txBody>
                  <a:tcPr marT="51914" marB="51914" anchor="ctr">
                    <a:solidFill>
                      <a:schemeClr val="accent6">
                        <a:lumMod val="40000"/>
                        <a:lumOff val="60000"/>
                        <a:alpha val="30980"/>
                      </a:schemeClr>
                    </a:solidFill>
                  </a:tcPr>
                </a:tc>
                <a:tc>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fa-IR" sz="2700" b="1" kern="1200" dirty="0">
                          <a:solidFill>
                            <a:schemeClr val="dk1"/>
                          </a:solidFill>
                          <a:latin typeface="Arial"/>
                          <a:ea typeface="Times New Roman"/>
                          <a:cs typeface="B Kamran" pitchFamily="2" charset="-78"/>
                        </a:rPr>
                        <a:t>3-توسعه گردشگری در شهر جهت شناساندن شهر و افزایش رونق اقتصادی آن</a:t>
                      </a:r>
                      <a:endParaRPr lang="en-US" sz="2700" b="1" kern="1200" dirty="0">
                        <a:solidFill>
                          <a:schemeClr val="dk1"/>
                        </a:solidFill>
                        <a:latin typeface="Arial"/>
                        <a:ea typeface="Times New Roman"/>
                        <a:cs typeface="B Kamran"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endParaRPr lang="en-GB" sz="2700" b="1" kern="1200" dirty="0">
                        <a:solidFill>
                          <a:schemeClr val="dk1"/>
                        </a:solidFill>
                        <a:latin typeface="Arial"/>
                        <a:ea typeface="Times New Roman"/>
                        <a:cs typeface="B Kamran" pitchFamily="2" charset="-78"/>
                      </a:endParaRPr>
                    </a:p>
                  </a:txBody>
                  <a:tcPr marT="51914" marB="51914" anchor="ctr">
                    <a:solidFill>
                      <a:schemeClr val="accent6">
                        <a:lumMod val="40000"/>
                        <a:lumOff val="60000"/>
                        <a:alpha val="30980"/>
                      </a:schemeClr>
                    </a:solidFill>
                  </a:tcPr>
                </a:tc>
              </a:tr>
              <a:tr h="5918234">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1" kern="1200" noProof="0" dirty="0">
                          <a:solidFill>
                            <a:schemeClr val="dk1"/>
                          </a:solidFill>
                          <a:latin typeface="+mn-lt"/>
                          <a:ea typeface="+mn-ea"/>
                          <a:cs typeface="B Kamran" pitchFamily="2" charset="-78"/>
                        </a:rPr>
                        <a:t>ایجاد محورهایی در ساختار قدیمی شهر به منظور پیوند میان بافت قدیم گسسته شده  در اثر خیابان کشی های اخیر </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7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7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7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7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7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7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1" kern="1200" noProof="0" dirty="0">
                          <a:solidFill>
                            <a:schemeClr val="dk1"/>
                          </a:solidFill>
                          <a:latin typeface="+mn-lt"/>
                          <a:ea typeface="+mn-ea"/>
                          <a:cs typeface="B Kamran" pitchFamily="2" charset="-78"/>
                        </a:rPr>
                        <a:t>احیاء و تقویت محورهای موجود در ساختار قدیمی شهر که مراکز محلات را به هم وصل می نموده است.</a:t>
                      </a:r>
                      <a:endParaRPr lang="en-GB" sz="27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1" kern="1200" noProof="0" dirty="0">
                          <a:solidFill>
                            <a:schemeClr val="dk1"/>
                          </a:solidFill>
                          <a:latin typeface="+mn-lt"/>
                          <a:ea typeface="+mn-ea"/>
                          <a:cs typeface="B Kamran" pitchFamily="2" charset="-78"/>
                        </a:rPr>
                        <a:t>ایجاد معابر جدید حد فاصل بافت جدید و قدیم شهر که ارتباط بین آنها را ایجاد نماید.</a:t>
                      </a:r>
                      <a:endParaRPr lang="en-GB" sz="27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1" kern="1200" noProof="0" dirty="0">
                          <a:solidFill>
                            <a:schemeClr val="dk1"/>
                          </a:solidFill>
                          <a:latin typeface="+mn-lt"/>
                          <a:ea typeface="+mn-ea"/>
                          <a:cs typeface="B Kamran" pitchFamily="2" charset="-78"/>
                        </a:rPr>
                        <a:t> امکان حرکت سواره در بخشهای میانی و نفوذ ناپذیر برخی محلات قدیمی</a:t>
                      </a:r>
                      <a:endParaRPr lang="en-GB" sz="2700" b="1" kern="1200" noProof="0" dirty="0">
                        <a:solidFill>
                          <a:schemeClr val="dk1"/>
                        </a:solidFill>
                        <a:latin typeface="+mn-lt"/>
                        <a:ea typeface="+mn-ea"/>
                        <a:cs typeface="B Kamran" pitchFamily="2" charset="-78"/>
                      </a:endParaRPr>
                    </a:p>
                  </a:txBody>
                  <a:tcPr marT="51914" marB="51914">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r>
                        <a:rPr lang="fa-IR" sz="2700" b="1" kern="1200" noProof="0" dirty="0">
                          <a:solidFill>
                            <a:schemeClr val="dk1"/>
                          </a:solidFill>
                          <a:latin typeface="+mn-lt"/>
                          <a:ea typeface="+mn-ea"/>
                          <a:cs typeface="B Kamran" pitchFamily="2" charset="-78"/>
                        </a:rPr>
                        <a:t>تقویت و هم پیوندی کالبدی – فضایی  محلات شهر</a:t>
                      </a:r>
                    </a:p>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endParaRPr lang="en-US" sz="2700" b="1" kern="1200" noProof="0" dirty="0">
                        <a:solidFill>
                          <a:schemeClr val="dk1"/>
                        </a:solidFill>
                        <a:latin typeface="+mn-lt"/>
                        <a:ea typeface="+mn-ea"/>
                        <a:cs typeface="B Kamran" pitchFamily="2" charset="-78"/>
                      </a:endParaRPr>
                    </a:p>
                  </a:txBody>
                  <a:tcPr marT="51914" marB="51914" anchor="ctr">
                    <a:solidFill>
                      <a:schemeClr val="accent6">
                        <a:lumMod val="40000"/>
                        <a:lumOff val="60000"/>
                        <a:alpha val="3098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fa-IR" sz="1800" b="1" kern="1200" dirty="0">
                        <a:solidFill>
                          <a:schemeClr val="dk1"/>
                        </a:solidFill>
                        <a:latin typeface="+mn-lt"/>
                        <a:ea typeface="+mn-ea"/>
                        <a:cs typeface="B Nazanin"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fa-IR" sz="2700" b="1" kern="1200" dirty="0">
                          <a:solidFill>
                            <a:schemeClr val="dk1"/>
                          </a:solidFill>
                          <a:latin typeface="Arial"/>
                          <a:ea typeface="Times New Roman"/>
                          <a:cs typeface="B Kamran" pitchFamily="2" charset="-78"/>
                        </a:rPr>
                        <a:t>4- ایجاد یکپارچگی و انسجام در بافت کلی شهر</a:t>
                      </a:r>
                      <a:endParaRPr lang="en-GB" sz="2700" b="1" kern="1200" dirty="0">
                        <a:solidFill>
                          <a:schemeClr val="dk1"/>
                        </a:solidFill>
                        <a:latin typeface="Arial"/>
                        <a:ea typeface="Times New Roman"/>
                        <a:cs typeface="B Kamran"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endParaRPr lang="en-GB" sz="2700" b="1" kern="1200" dirty="0">
                        <a:solidFill>
                          <a:schemeClr val="dk1"/>
                        </a:solidFill>
                        <a:latin typeface="Arial"/>
                        <a:ea typeface="Times New Roman"/>
                        <a:cs typeface="B Kamran" pitchFamily="2" charset="-78"/>
                      </a:endParaRPr>
                    </a:p>
                  </a:txBody>
                  <a:tcPr marT="51914" marB="51914" anchor="ctr">
                    <a:solidFill>
                      <a:schemeClr val="accent6">
                        <a:lumMod val="40000"/>
                        <a:lumOff val="60000"/>
                        <a:alpha val="30980"/>
                      </a:schemeClr>
                    </a:solidFill>
                  </a:tcPr>
                </a:tc>
              </a:tr>
            </a:tbl>
          </a:graphicData>
        </a:graphic>
      </p:graphicFrame>
      <p:pic>
        <p:nvPicPr>
          <p:cNvPr id="107534" name="Picture 8" descr="C:\Users\esmat\Desktop\5.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05200" y="4495800"/>
            <a:ext cx="1905000" cy="2309813"/>
          </a:xfrm>
          <a:prstGeom prst="rect">
            <a:avLst/>
          </a:prstGeom>
          <a:noFill/>
          <a:ln w="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855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8556"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23" name="Table 22"/>
          <p:cNvGraphicFramePr>
            <a:graphicFrameLocks noGrp="1"/>
          </p:cNvGraphicFramePr>
          <p:nvPr/>
        </p:nvGraphicFramePr>
        <p:xfrm>
          <a:off x="2209800" y="1676401"/>
          <a:ext cx="10287000" cy="7299762"/>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839295"/>
                <a:gridCol w="3525842"/>
                <a:gridCol w="1921863"/>
              </a:tblGrid>
              <a:tr h="589717">
                <a:tc>
                  <a:txBody>
                    <a:bodyPr/>
                    <a:lstStyle/>
                    <a:p>
                      <a:pPr algn="ctr"/>
                      <a:r>
                        <a:rPr lang="fa-IR" dirty="0">
                          <a:solidFill>
                            <a:schemeClr val="tx1"/>
                          </a:solidFill>
                          <a:effectLst>
                            <a:outerShdw blurRad="38100" dist="38100" dir="2700000" algn="tl">
                              <a:srgbClr val="000000">
                                <a:alpha val="43137"/>
                              </a:srgbClr>
                            </a:outerShdw>
                          </a:effectLst>
                          <a:cs typeface="B Nazanin" pitchFamily="2" charset="-78"/>
                        </a:rPr>
                        <a:t>سیاست</a:t>
                      </a:r>
                      <a:endParaRPr lang="en-GB"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a:r>
                        <a:rPr lang="fa-IR" dirty="0">
                          <a:solidFill>
                            <a:schemeClr val="tx1"/>
                          </a:solidFill>
                          <a:effectLst>
                            <a:outerShdw blurRad="38100" dist="38100" dir="2700000" algn="tl">
                              <a:srgbClr val="000000">
                                <a:alpha val="43137"/>
                              </a:srgbClr>
                            </a:outerShdw>
                          </a:effectLst>
                          <a:cs typeface="B Nazanin" pitchFamily="2" charset="-78"/>
                        </a:rPr>
                        <a:t>راهبرد</a:t>
                      </a:r>
                      <a:endParaRPr lang="en-GB"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a:r>
                        <a:rPr lang="fa-IR" dirty="0">
                          <a:solidFill>
                            <a:schemeClr val="tx1"/>
                          </a:solidFill>
                          <a:effectLst>
                            <a:outerShdw blurRad="38100" dist="38100" dir="2700000" algn="tl">
                              <a:srgbClr val="000000">
                                <a:alpha val="43137"/>
                              </a:srgbClr>
                            </a:outerShdw>
                          </a:effectLst>
                          <a:cs typeface="B Nazanin" pitchFamily="2" charset="-78"/>
                        </a:rPr>
                        <a:t>هدف عملیاتی</a:t>
                      </a:r>
                      <a:endParaRPr lang="en-GB"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r>
              <a:tr h="1572581">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شناسایی بافت مخروبه و بازسازی آنها در محلات قدیمی شهر </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ممانعت توسعه کالبدی شهر از مرزهای تعیین شده</a:t>
                      </a:r>
                    </a:p>
                  </a:txBody>
                  <a:tcPr>
                    <a:solidFill>
                      <a:schemeClr val="accent6">
                        <a:lumMod val="40000"/>
                        <a:lumOff val="60000"/>
                        <a:alpha val="3100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1" kern="1200" noProof="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توسعه ی درون زای شهر</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noProof="0" dirty="0">
                        <a:solidFill>
                          <a:schemeClr val="dk1"/>
                        </a:solidFill>
                        <a:latin typeface="+mn-lt"/>
                        <a:ea typeface="+mn-ea"/>
                        <a:cs typeface="B Kamran" pitchFamily="2" charset="-78"/>
                      </a:endParaRPr>
                    </a:p>
                  </a:txBody>
                  <a:tcPr anchor="ctr">
                    <a:solidFill>
                      <a:schemeClr val="accent6">
                        <a:lumMod val="40000"/>
                        <a:lumOff val="60000"/>
                        <a:alpha val="31000"/>
                      </a:schemeClr>
                    </a:solidFill>
                  </a:tcPr>
                </a:tc>
                <a:tc row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fa-IR" sz="1600" b="1" kern="1200" dirty="0">
                        <a:solidFill>
                          <a:schemeClr val="dk1"/>
                        </a:solidFill>
                        <a:latin typeface="+mn-lt"/>
                        <a:ea typeface="+mn-ea"/>
                        <a:cs typeface="B Nazanin"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fa-IR" sz="2400" b="1" kern="1200" dirty="0">
                          <a:solidFill>
                            <a:schemeClr val="dk1"/>
                          </a:solidFill>
                          <a:latin typeface="Arial"/>
                          <a:ea typeface="Times New Roman"/>
                          <a:cs typeface="B Kamran" pitchFamily="2" charset="-78"/>
                        </a:rPr>
                        <a:t>4- ایجاد یکپارچگی و انسجام در بافت کلی شهر</a:t>
                      </a:r>
                      <a:endParaRPr lang="en-GB" sz="2400" b="1" kern="1200" dirty="0">
                        <a:solidFill>
                          <a:schemeClr val="dk1"/>
                        </a:solidFill>
                        <a:latin typeface="Arial"/>
                        <a:ea typeface="Times New Roman"/>
                        <a:cs typeface="B Kamran" pitchFamily="2" charset="-78"/>
                      </a:endParaRPr>
                    </a:p>
                    <a:p>
                      <a:pPr algn="r" rtl="1"/>
                      <a:endParaRPr lang="en-GB" sz="2800" b="1" kern="1200" dirty="0">
                        <a:solidFill>
                          <a:schemeClr val="dk1"/>
                        </a:solidFill>
                        <a:latin typeface="Arial" pitchFamily="34" charset="0"/>
                        <a:ea typeface="Times New Roman" pitchFamily="18" charset="0"/>
                        <a:cs typeface="B Kamran" pitchFamily="2" charset="-78"/>
                      </a:endParaRPr>
                    </a:p>
                  </a:txBody>
                  <a:tcPr anchor="ctr">
                    <a:solidFill>
                      <a:schemeClr val="accent6">
                        <a:lumMod val="40000"/>
                        <a:lumOff val="60000"/>
                        <a:alpha val="31000"/>
                      </a:schemeClr>
                    </a:solidFill>
                  </a:tcPr>
                </a:tc>
              </a:tr>
              <a:tr h="2714501">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ایجاد معابر هم پیوند پیاده و سواره در سطح شهر</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noProof="0" dirty="0">
                        <a:solidFill>
                          <a:schemeClr val="dk1"/>
                        </a:solidFill>
                        <a:latin typeface="+mn-lt"/>
                        <a:ea typeface="+mn-ea"/>
                        <a:cs typeface="B Kamran" pitchFamily="2" charset="-78"/>
                      </a:endParaRPr>
                    </a:p>
                  </a:txBody>
                  <a:tcPr>
                    <a:solidFill>
                      <a:schemeClr val="accent6">
                        <a:lumMod val="40000"/>
                        <a:lumOff val="60000"/>
                        <a:alpha val="3100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  تداوم در شبکه دسترسی</a:t>
                      </a:r>
                    </a:p>
                  </a:txBody>
                  <a:tcPr anchor="ctr">
                    <a:solidFill>
                      <a:schemeClr val="accent6">
                        <a:lumMod val="40000"/>
                        <a:lumOff val="60000"/>
                        <a:alpha val="31000"/>
                      </a:schemeClr>
                    </a:solidFill>
                  </a:tcPr>
                </a:tc>
                <a:tc vMerge="1">
                  <a:txBody>
                    <a:bodyPr/>
                    <a:lstStyle/>
                    <a:p>
                      <a:endParaRPr lang="en-GB"/>
                    </a:p>
                  </a:txBody>
                  <a:tcPr/>
                </a:tc>
              </a:tr>
              <a:tr h="2422963">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هماهنگی ساخت و سازهای جدید با بافت قدیم </a:t>
                      </a:r>
                    </a:p>
                  </a:txBody>
                  <a:tcPr>
                    <a:solidFill>
                      <a:schemeClr val="accent6">
                        <a:lumMod val="40000"/>
                        <a:lumOff val="60000"/>
                        <a:alpha val="3100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حفظ وحدت و کلیت در تمامی مراحل رشد و توسعه ی شهر</a:t>
                      </a:r>
                      <a:endParaRPr lang="en-GB" sz="2400" b="1" kern="1200" noProof="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None/>
                        <a:tabLst/>
                        <a:defRPr/>
                      </a:pPr>
                      <a:endParaRPr lang="en-GB" sz="2400" b="1" kern="1200" noProof="0" dirty="0">
                        <a:solidFill>
                          <a:schemeClr val="dk1"/>
                        </a:solidFill>
                        <a:latin typeface="+mn-lt"/>
                        <a:ea typeface="+mn-ea"/>
                        <a:cs typeface="B Kamran" pitchFamily="2" charset="-78"/>
                      </a:endParaRPr>
                    </a:p>
                  </a:txBody>
                  <a:tcPr anchor="ctr">
                    <a:solidFill>
                      <a:schemeClr val="accent6">
                        <a:lumMod val="40000"/>
                        <a:lumOff val="60000"/>
                        <a:alpha val="31000"/>
                      </a:schemeClr>
                    </a:solidFill>
                  </a:tcPr>
                </a:tc>
                <a:tc vMerge="1">
                  <a:txBody>
                    <a:bodyPr/>
                    <a:lstStyle/>
                    <a:p>
                      <a:endParaRPr lang="en-GB"/>
                    </a:p>
                  </a:txBody>
                  <a:tcPr/>
                </a:tc>
              </a:tr>
            </a:tbl>
          </a:graphicData>
        </a:graphic>
      </p:graphicFrame>
      <p:sp>
        <p:nvSpPr>
          <p:cNvPr id="26" name="Rectangle 25"/>
          <p:cNvSpPr/>
          <p:nvPr/>
        </p:nvSpPr>
        <p:spPr>
          <a:xfrm>
            <a:off x="3200400" y="4724400"/>
            <a:ext cx="2590800" cy="167640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9" name="Freeform 38"/>
          <p:cNvSpPr/>
          <p:nvPr/>
        </p:nvSpPr>
        <p:spPr>
          <a:xfrm>
            <a:off x="4886325" y="5016500"/>
            <a:ext cx="504825" cy="690563"/>
          </a:xfrm>
          <a:custGeom>
            <a:avLst/>
            <a:gdLst>
              <a:gd name="connsiteX0" fmla="*/ 47077 w 504277"/>
              <a:gd name="connsiteY0" fmla="*/ 212031 h 690000"/>
              <a:gd name="connsiteX1" fmla="*/ 85177 w 504277"/>
              <a:gd name="connsiteY1" fmla="*/ 154881 h 690000"/>
              <a:gd name="connsiteX2" fmla="*/ 104227 w 504277"/>
              <a:gd name="connsiteY2" fmla="*/ 78681 h 690000"/>
              <a:gd name="connsiteX3" fmla="*/ 161377 w 504277"/>
              <a:gd name="connsiteY3" fmla="*/ 50106 h 690000"/>
              <a:gd name="connsiteX4" fmla="*/ 180427 w 504277"/>
              <a:gd name="connsiteY4" fmla="*/ 21531 h 690000"/>
              <a:gd name="connsiteX5" fmla="*/ 351877 w 504277"/>
              <a:gd name="connsiteY5" fmla="*/ 21531 h 690000"/>
              <a:gd name="connsiteX6" fmla="*/ 380452 w 504277"/>
              <a:gd name="connsiteY6" fmla="*/ 31056 h 690000"/>
              <a:gd name="connsiteX7" fmla="*/ 389977 w 504277"/>
              <a:gd name="connsiteY7" fmla="*/ 59631 h 690000"/>
              <a:gd name="connsiteX8" fmla="*/ 418552 w 504277"/>
              <a:gd name="connsiteY8" fmla="*/ 116781 h 690000"/>
              <a:gd name="connsiteX9" fmla="*/ 428077 w 504277"/>
              <a:gd name="connsiteY9" fmla="*/ 259656 h 690000"/>
              <a:gd name="connsiteX10" fmla="*/ 437602 w 504277"/>
              <a:gd name="connsiteY10" fmla="*/ 297756 h 690000"/>
              <a:gd name="connsiteX11" fmla="*/ 456652 w 504277"/>
              <a:gd name="connsiteY11" fmla="*/ 383481 h 690000"/>
              <a:gd name="connsiteX12" fmla="*/ 485227 w 504277"/>
              <a:gd name="connsiteY12" fmla="*/ 469206 h 690000"/>
              <a:gd name="connsiteX13" fmla="*/ 494752 w 504277"/>
              <a:gd name="connsiteY13" fmla="*/ 497781 h 690000"/>
              <a:gd name="connsiteX14" fmla="*/ 504277 w 504277"/>
              <a:gd name="connsiteY14" fmla="*/ 535881 h 690000"/>
              <a:gd name="connsiteX15" fmla="*/ 437602 w 504277"/>
              <a:gd name="connsiteY15" fmla="*/ 573981 h 690000"/>
              <a:gd name="connsiteX16" fmla="*/ 409027 w 504277"/>
              <a:gd name="connsiteY16" fmla="*/ 583506 h 690000"/>
              <a:gd name="connsiteX17" fmla="*/ 399502 w 504277"/>
              <a:gd name="connsiteY17" fmla="*/ 612081 h 690000"/>
              <a:gd name="connsiteX18" fmla="*/ 370927 w 504277"/>
              <a:gd name="connsiteY18" fmla="*/ 621606 h 690000"/>
              <a:gd name="connsiteX19" fmla="*/ 294727 w 504277"/>
              <a:gd name="connsiteY19" fmla="*/ 640656 h 690000"/>
              <a:gd name="connsiteX20" fmla="*/ 266152 w 504277"/>
              <a:gd name="connsiteY20" fmla="*/ 669231 h 690000"/>
              <a:gd name="connsiteX21" fmla="*/ 209002 w 504277"/>
              <a:gd name="connsiteY21" fmla="*/ 688281 h 690000"/>
              <a:gd name="connsiteX22" fmla="*/ 94702 w 504277"/>
              <a:gd name="connsiteY22" fmla="*/ 678756 h 690000"/>
              <a:gd name="connsiteX23" fmla="*/ 85177 w 504277"/>
              <a:gd name="connsiteY23" fmla="*/ 650181 h 690000"/>
              <a:gd name="connsiteX24" fmla="*/ 66127 w 504277"/>
              <a:gd name="connsiteY24" fmla="*/ 621606 h 690000"/>
              <a:gd name="connsiteX25" fmla="*/ 56602 w 504277"/>
              <a:gd name="connsiteY25" fmla="*/ 593031 h 690000"/>
              <a:gd name="connsiteX26" fmla="*/ 28027 w 504277"/>
              <a:gd name="connsiteY26" fmla="*/ 573981 h 690000"/>
              <a:gd name="connsiteX27" fmla="*/ 18502 w 504277"/>
              <a:gd name="connsiteY27" fmla="*/ 535881 h 690000"/>
              <a:gd name="connsiteX28" fmla="*/ 18502 w 504277"/>
              <a:gd name="connsiteY28" fmla="*/ 259656 h 690000"/>
              <a:gd name="connsiteX29" fmla="*/ 47077 w 504277"/>
              <a:gd name="connsiteY29" fmla="*/ 250131 h 690000"/>
              <a:gd name="connsiteX30" fmla="*/ 47077 w 504277"/>
              <a:gd name="connsiteY30" fmla="*/ 212031 h 6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4277" h="690000">
                <a:moveTo>
                  <a:pt x="47077" y="212031"/>
                </a:moveTo>
                <a:lnTo>
                  <a:pt x="85177" y="154881"/>
                </a:lnTo>
                <a:cubicBezTo>
                  <a:pt x="92293" y="144208"/>
                  <a:pt x="92298" y="93592"/>
                  <a:pt x="104227" y="78681"/>
                </a:cubicBezTo>
                <a:cubicBezTo>
                  <a:pt x="117656" y="61895"/>
                  <a:pt x="142553" y="56381"/>
                  <a:pt x="161377" y="50106"/>
                </a:cubicBezTo>
                <a:cubicBezTo>
                  <a:pt x="167727" y="40581"/>
                  <a:pt x="170488" y="27211"/>
                  <a:pt x="180427" y="21531"/>
                </a:cubicBezTo>
                <a:cubicBezTo>
                  <a:pt x="218107" y="0"/>
                  <a:pt x="341139" y="20705"/>
                  <a:pt x="351877" y="21531"/>
                </a:cubicBezTo>
                <a:cubicBezTo>
                  <a:pt x="361402" y="24706"/>
                  <a:pt x="373352" y="23956"/>
                  <a:pt x="380452" y="31056"/>
                </a:cubicBezTo>
                <a:cubicBezTo>
                  <a:pt x="387552" y="38156"/>
                  <a:pt x="385487" y="50651"/>
                  <a:pt x="389977" y="59631"/>
                </a:cubicBezTo>
                <a:cubicBezTo>
                  <a:pt x="426906" y="133489"/>
                  <a:pt x="394611" y="44957"/>
                  <a:pt x="418552" y="116781"/>
                </a:cubicBezTo>
                <a:cubicBezTo>
                  <a:pt x="421727" y="164406"/>
                  <a:pt x="423080" y="212188"/>
                  <a:pt x="428077" y="259656"/>
                </a:cubicBezTo>
                <a:cubicBezTo>
                  <a:pt x="429447" y="272675"/>
                  <a:pt x="434762" y="284977"/>
                  <a:pt x="437602" y="297756"/>
                </a:cubicBezTo>
                <a:cubicBezTo>
                  <a:pt x="445371" y="332716"/>
                  <a:pt x="446697" y="350296"/>
                  <a:pt x="456652" y="383481"/>
                </a:cubicBezTo>
                <a:lnTo>
                  <a:pt x="485227" y="469206"/>
                </a:lnTo>
                <a:cubicBezTo>
                  <a:pt x="488402" y="478731"/>
                  <a:pt x="492317" y="488041"/>
                  <a:pt x="494752" y="497781"/>
                </a:cubicBezTo>
                <a:lnTo>
                  <a:pt x="504277" y="535881"/>
                </a:lnTo>
                <a:cubicBezTo>
                  <a:pt x="475579" y="555013"/>
                  <a:pt x="471439" y="559479"/>
                  <a:pt x="437602" y="573981"/>
                </a:cubicBezTo>
                <a:cubicBezTo>
                  <a:pt x="428374" y="577936"/>
                  <a:pt x="418552" y="580331"/>
                  <a:pt x="409027" y="583506"/>
                </a:cubicBezTo>
                <a:cubicBezTo>
                  <a:pt x="405852" y="593031"/>
                  <a:pt x="406602" y="604981"/>
                  <a:pt x="399502" y="612081"/>
                </a:cubicBezTo>
                <a:cubicBezTo>
                  <a:pt x="392402" y="619181"/>
                  <a:pt x="380667" y="619171"/>
                  <a:pt x="370927" y="621606"/>
                </a:cubicBezTo>
                <a:lnTo>
                  <a:pt x="294727" y="640656"/>
                </a:lnTo>
                <a:cubicBezTo>
                  <a:pt x="285202" y="650181"/>
                  <a:pt x="277927" y="662689"/>
                  <a:pt x="266152" y="669231"/>
                </a:cubicBezTo>
                <a:cubicBezTo>
                  <a:pt x="248599" y="678983"/>
                  <a:pt x="209002" y="688281"/>
                  <a:pt x="209002" y="688281"/>
                </a:cubicBezTo>
                <a:cubicBezTo>
                  <a:pt x="170902" y="685106"/>
                  <a:pt x="131243" y="690000"/>
                  <a:pt x="94702" y="678756"/>
                </a:cubicBezTo>
                <a:cubicBezTo>
                  <a:pt x="85106" y="675803"/>
                  <a:pt x="89667" y="659161"/>
                  <a:pt x="85177" y="650181"/>
                </a:cubicBezTo>
                <a:cubicBezTo>
                  <a:pt x="80057" y="639942"/>
                  <a:pt x="71247" y="631845"/>
                  <a:pt x="66127" y="621606"/>
                </a:cubicBezTo>
                <a:cubicBezTo>
                  <a:pt x="61637" y="612626"/>
                  <a:pt x="62874" y="600871"/>
                  <a:pt x="56602" y="593031"/>
                </a:cubicBezTo>
                <a:cubicBezTo>
                  <a:pt x="49451" y="584092"/>
                  <a:pt x="37552" y="580331"/>
                  <a:pt x="28027" y="573981"/>
                </a:cubicBezTo>
                <a:cubicBezTo>
                  <a:pt x="24852" y="561281"/>
                  <a:pt x="19805" y="548907"/>
                  <a:pt x="18502" y="535881"/>
                </a:cubicBezTo>
                <a:cubicBezTo>
                  <a:pt x="12633" y="477188"/>
                  <a:pt x="0" y="324414"/>
                  <a:pt x="18502" y="259656"/>
                </a:cubicBezTo>
                <a:cubicBezTo>
                  <a:pt x="21260" y="250002"/>
                  <a:pt x="37552" y="253306"/>
                  <a:pt x="47077" y="250131"/>
                </a:cubicBezTo>
                <a:lnTo>
                  <a:pt x="47077" y="212031"/>
                </a:lnTo>
                <a:close/>
              </a:path>
            </a:pathLst>
          </a:custGeom>
          <a:solidFill>
            <a:srgbClr val="FFC000"/>
          </a:solidFill>
          <a:ln>
            <a:solidFill>
              <a:srgbClr val="6E37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08560" name="Group 26"/>
          <p:cNvGrpSpPr>
            <a:grpSpLocks/>
          </p:cNvGrpSpPr>
          <p:nvPr/>
        </p:nvGrpSpPr>
        <p:grpSpPr bwMode="auto">
          <a:xfrm>
            <a:off x="3352800" y="4951413"/>
            <a:ext cx="1822450" cy="1182687"/>
            <a:chOff x="3352800" y="4951741"/>
            <a:chExt cx="1822558" cy="1182837"/>
          </a:xfrm>
        </p:grpSpPr>
        <p:grpSp>
          <p:nvGrpSpPr>
            <p:cNvPr id="108562" name="Group 27"/>
            <p:cNvGrpSpPr>
              <a:grpSpLocks/>
            </p:cNvGrpSpPr>
            <p:nvPr/>
          </p:nvGrpSpPr>
          <p:grpSpPr bwMode="auto">
            <a:xfrm>
              <a:off x="3903715" y="5063116"/>
              <a:ext cx="1027245" cy="443927"/>
              <a:chOff x="3903715" y="5063116"/>
              <a:chExt cx="1027245" cy="443927"/>
            </a:xfrm>
          </p:grpSpPr>
          <p:pic>
            <p:nvPicPr>
              <p:cNvPr id="37" name="Picture 4" descr="C:\my projects\geraphics\2.png"/>
              <p:cNvPicPr>
                <a:picLocks noChangeAspect="1" noChangeArrowheads="1"/>
              </p:cNvPicPr>
              <p:nvPr/>
            </p:nvPicPr>
            <p:blipFill>
              <a:blip r:embed="rId4" cstate="print">
                <a:duotone>
                  <a:prstClr val="black"/>
                  <a:schemeClr val="tx2">
                    <a:lumMod val="40000"/>
                    <a:lumOff val="60000"/>
                    <a:tint val="45000"/>
                    <a:satMod val="400000"/>
                  </a:schemeClr>
                </a:duotone>
              </a:blip>
              <a:srcRect/>
              <a:stretch>
                <a:fillRect/>
              </a:stretch>
            </p:blipFill>
            <p:spPr bwMode="auto">
              <a:xfrm rot="21219379">
                <a:off x="4136414" y="5071763"/>
                <a:ext cx="794546" cy="435280"/>
              </a:xfrm>
              <a:prstGeom prst="rect">
                <a:avLst/>
              </a:prstGeom>
              <a:noFill/>
            </p:spPr>
          </p:pic>
          <p:pic>
            <p:nvPicPr>
              <p:cNvPr id="38" name="Picture 4" descr="C:\my projects\geraphics\2.png"/>
              <p:cNvPicPr>
                <a:picLocks noChangeAspect="1" noChangeArrowheads="1"/>
              </p:cNvPicPr>
              <p:nvPr/>
            </p:nvPicPr>
            <p:blipFill>
              <a:blip r:embed="rId4" cstate="print">
                <a:duotone>
                  <a:prstClr val="black"/>
                  <a:schemeClr val="tx2">
                    <a:lumMod val="40000"/>
                    <a:lumOff val="60000"/>
                    <a:tint val="45000"/>
                    <a:satMod val="400000"/>
                  </a:schemeClr>
                </a:duotone>
              </a:blip>
              <a:srcRect/>
              <a:stretch>
                <a:fillRect/>
              </a:stretch>
            </p:blipFill>
            <p:spPr bwMode="auto">
              <a:xfrm rot="10498905">
                <a:off x="3903715" y="5063116"/>
                <a:ext cx="794546" cy="435280"/>
              </a:xfrm>
              <a:prstGeom prst="rect">
                <a:avLst/>
              </a:prstGeom>
              <a:noFill/>
            </p:spPr>
          </p:pic>
        </p:grpSp>
        <p:sp>
          <p:nvSpPr>
            <p:cNvPr id="29" name="Freeform 28"/>
            <p:cNvSpPr/>
            <p:nvPr/>
          </p:nvSpPr>
          <p:spPr>
            <a:xfrm>
              <a:off x="3352800" y="4951741"/>
              <a:ext cx="604874" cy="808139"/>
            </a:xfrm>
            <a:custGeom>
              <a:avLst/>
              <a:gdLst>
                <a:gd name="connsiteX0" fmla="*/ 95250 w 605566"/>
                <a:gd name="connsiteY0" fmla="*/ 191759 h 808365"/>
                <a:gd name="connsiteX1" fmla="*/ 114300 w 605566"/>
                <a:gd name="connsiteY1" fmla="*/ 125084 h 808365"/>
                <a:gd name="connsiteX2" fmla="*/ 133350 w 605566"/>
                <a:gd name="connsiteY2" fmla="*/ 96509 h 808365"/>
                <a:gd name="connsiteX3" fmla="*/ 142875 w 605566"/>
                <a:gd name="connsiteY3" fmla="*/ 67934 h 808365"/>
                <a:gd name="connsiteX4" fmla="*/ 200025 w 605566"/>
                <a:gd name="connsiteY4" fmla="*/ 39359 h 808365"/>
                <a:gd name="connsiteX5" fmla="*/ 228600 w 605566"/>
                <a:gd name="connsiteY5" fmla="*/ 20309 h 808365"/>
                <a:gd name="connsiteX6" fmla="*/ 342900 w 605566"/>
                <a:gd name="connsiteY6" fmla="*/ 20309 h 808365"/>
                <a:gd name="connsiteX7" fmla="*/ 428625 w 605566"/>
                <a:gd name="connsiteY7" fmla="*/ 67934 h 808365"/>
                <a:gd name="connsiteX8" fmla="*/ 457200 w 605566"/>
                <a:gd name="connsiteY8" fmla="*/ 125084 h 808365"/>
                <a:gd name="connsiteX9" fmla="*/ 466725 w 605566"/>
                <a:gd name="connsiteY9" fmla="*/ 153659 h 808365"/>
                <a:gd name="connsiteX10" fmla="*/ 476250 w 605566"/>
                <a:gd name="connsiteY10" fmla="*/ 306059 h 808365"/>
                <a:gd name="connsiteX11" fmla="*/ 495300 w 605566"/>
                <a:gd name="connsiteY11" fmla="*/ 363209 h 808365"/>
                <a:gd name="connsiteX12" fmla="*/ 504825 w 605566"/>
                <a:gd name="connsiteY12" fmla="*/ 391784 h 808365"/>
                <a:gd name="connsiteX13" fmla="*/ 523875 w 605566"/>
                <a:gd name="connsiteY13" fmla="*/ 420359 h 808365"/>
                <a:gd name="connsiteX14" fmla="*/ 533400 w 605566"/>
                <a:gd name="connsiteY14" fmla="*/ 448934 h 808365"/>
                <a:gd name="connsiteX15" fmla="*/ 561975 w 605566"/>
                <a:gd name="connsiteY15" fmla="*/ 506084 h 808365"/>
                <a:gd name="connsiteX16" fmla="*/ 571500 w 605566"/>
                <a:gd name="connsiteY16" fmla="*/ 572759 h 808365"/>
                <a:gd name="connsiteX17" fmla="*/ 571500 w 605566"/>
                <a:gd name="connsiteY17" fmla="*/ 687059 h 808365"/>
                <a:gd name="connsiteX18" fmla="*/ 542925 w 605566"/>
                <a:gd name="connsiteY18" fmla="*/ 696584 h 808365"/>
                <a:gd name="connsiteX19" fmla="*/ 514350 w 605566"/>
                <a:gd name="connsiteY19" fmla="*/ 715634 h 808365"/>
                <a:gd name="connsiteX20" fmla="*/ 485775 w 605566"/>
                <a:gd name="connsiteY20" fmla="*/ 725159 h 808365"/>
                <a:gd name="connsiteX21" fmla="*/ 304800 w 605566"/>
                <a:gd name="connsiteY21" fmla="*/ 734684 h 808365"/>
                <a:gd name="connsiteX22" fmla="*/ 276225 w 605566"/>
                <a:gd name="connsiteY22" fmla="*/ 753734 h 808365"/>
                <a:gd name="connsiteX23" fmla="*/ 257175 w 605566"/>
                <a:gd name="connsiteY23" fmla="*/ 782309 h 808365"/>
                <a:gd name="connsiteX24" fmla="*/ 228600 w 605566"/>
                <a:gd name="connsiteY24" fmla="*/ 791834 h 808365"/>
                <a:gd name="connsiteX25" fmla="*/ 47625 w 605566"/>
                <a:gd name="connsiteY25" fmla="*/ 763259 h 808365"/>
                <a:gd name="connsiteX26" fmla="*/ 38100 w 605566"/>
                <a:gd name="connsiteY26" fmla="*/ 734684 h 808365"/>
                <a:gd name="connsiteX27" fmla="*/ 19050 w 605566"/>
                <a:gd name="connsiteY27" fmla="*/ 706109 h 808365"/>
                <a:gd name="connsiteX28" fmla="*/ 0 w 605566"/>
                <a:gd name="connsiteY28" fmla="*/ 648959 h 808365"/>
                <a:gd name="connsiteX29" fmla="*/ 9525 w 605566"/>
                <a:gd name="connsiteY29" fmla="*/ 410834 h 808365"/>
                <a:gd name="connsiteX30" fmla="*/ 19050 w 605566"/>
                <a:gd name="connsiteY30" fmla="*/ 382259 h 808365"/>
                <a:gd name="connsiteX31" fmla="*/ 28575 w 605566"/>
                <a:gd name="connsiteY31" fmla="*/ 344159 h 808365"/>
                <a:gd name="connsiteX32" fmla="*/ 47625 w 605566"/>
                <a:gd name="connsiteY32" fmla="*/ 287009 h 808365"/>
                <a:gd name="connsiteX33" fmla="*/ 57150 w 605566"/>
                <a:gd name="connsiteY33" fmla="*/ 258434 h 808365"/>
                <a:gd name="connsiteX34" fmla="*/ 95250 w 605566"/>
                <a:gd name="connsiteY34" fmla="*/ 191759 h 80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566" h="808365">
                  <a:moveTo>
                    <a:pt x="95250" y="191759"/>
                  </a:moveTo>
                  <a:cubicBezTo>
                    <a:pt x="104775" y="169534"/>
                    <a:pt x="107468" y="138749"/>
                    <a:pt x="114300" y="125084"/>
                  </a:cubicBezTo>
                  <a:cubicBezTo>
                    <a:pt x="119420" y="114845"/>
                    <a:pt x="128230" y="106748"/>
                    <a:pt x="133350" y="96509"/>
                  </a:cubicBezTo>
                  <a:cubicBezTo>
                    <a:pt x="137840" y="87529"/>
                    <a:pt x="136603" y="75774"/>
                    <a:pt x="142875" y="67934"/>
                  </a:cubicBezTo>
                  <a:cubicBezTo>
                    <a:pt x="156304" y="51148"/>
                    <a:pt x="181201" y="45634"/>
                    <a:pt x="200025" y="39359"/>
                  </a:cubicBezTo>
                  <a:cubicBezTo>
                    <a:pt x="209550" y="33009"/>
                    <a:pt x="218361" y="25429"/>
                    <a:pt x="228600" y="20309"/>
                  </a:cubicBezTo>
                  <a:cubicBezTo>
                    <a:pt x="269219" y="0"/>
                    <a:pt x="290814" y="14522"/>
                    <a:pt x="342900" y="20309"/>
                  </a:cubicBezTo>
                  <a:cubicBezTo>
                    <a:pt x="412829" y="43619"/>
                    <a:pt x="385851" y="25160"/>
                    <a:pt x="428625" y="67934"/>
                  </a:cubicBezTo>
                  <a:cubicBezTo>
                    <a:pt x="452566" y="139758"/>
                    <a:pt x="420271" y="51226"/>
                    <a:pt x="457200" y="125084"/>
                  </a:cubicBezTo>
                  <a:cubicBezTo>
                    <a:pt x="461690" y="134064"/>
                    <a:pt x="463550" y="144134"/>
                    <a:pt x="466725" y="153659"/>
                  </a:cubicBezTo>
                  <a:cubicBezTo>
                    <a:pt x="469900" y="204459"/>
                    <a:pt x="469373" y="255627"/>
                    <a:pt x="476250" y="306059"/>
                  </a:cubicBezTo>
                  <a:cubicBezTo>
                    <a:pt x="478963" y="325955"/>
                    <a:pt x="488950" y="344159"/>
                    <a:pt x="495300" y="363209"/>
                  </a:cubicBezTo>
                  <a:cubicBezTo>
                    <a:pt x="498475" y="372734"/>
                    <a:pt x="499256" y="383430"/>
                    <a:pt x="504825" y="391784"/>
                  </a:cubicBezTo>
                  <a:cubicBezTo>
                    <a:pt x="511175" y="401309"/>
                    <a:pt x="518755" y="410120"/>
                    <a:pt x="523875" y="420359"/>
                  </a:cubicBezTo>
                  <a:cubicBezTo>
                    <a:pt x="528365" y="429339"/>
                    <a:pt x="528910" y="439954"/>
                    <a:pt x="533400" y="448934"/>
                  </a:cubicBezTo>
                  <a:cubicBezTo>
                    <a:pt x="570329" y="522792"/>
                    <a:pt x="538034" y="434260"/>
                    <a:pt x="561975" y="506084"/>
                  </a:cubicBezTo>
                  <a:cubicBezTo>
                    <a:pt x="565150" y="528309"/>
                    <a:pt x="567097" y="550744"/>
                    <a:pt x="571500" y="572759"/>
                  </a:cubicBezTo>
                  <a:cubicBezTo>
                    <a:pt x="581934" y="624929"/>
                    <a:pt x="605566" y="601894"/>
                    <a:pt x="571500" y="687059"/>
                  </a:cubicBezTo>
                  <a:cubicBezTo>
                    <a:pt x="567771" y="696381"/>
                    <a:pt x="552450" y="693409"/>
                    <a:pt x="542925" y="696584"/>
                  </a:cubicBezTo>
                  <a:cubicBezTo>
                    <a:pt x="533400" y="702934"/>
                    <a:pt x="524589" y="710514"/>
                    <a:pt x="514350" y="715634"/>
                  </a:cubicBezTo>
                  <a:cubicBezTo>
                    <a:pt x="505370" y="720124"/>
                    <a:pt x="495774" y="724250"/>
                    <a:pt x="485775" y="725159"/>
                  </a:cubicBezTo>
                  <a:cubicBezTo>
                    <a:pt x="425615" y="730628"/>
                    <a:pt x="365125" y="731509"/>
                    <a:pt x="304800" y="734684"/>
                  </a:cubicBezTo>
                  <a:cubicBezTo>
                    <a:pt x="295275" y="741034"/>
                    <a:pt x="284320" y="745639"/>
                    <a:pt x="276225" y="753734"/>
                  </a:cubicBezTo>
                  <a:cubicBezTo>
                    <a:pt x="268130" y="761829"/>
                    <a:pt x="266114" y="775158"/>
                    <a:pt x="257175" y="782309"/>
                  </a:cubicBezTo>
                  <a:cubicBezTo>
                    <a:pt x="249335" y="788581"/>
                    <a:pt x="238125" y="788659"/>
                    <a:pt x="228600" y="791834"/>
                  </a:cubicBezTo>
                  <a:cubicBezTo>
                    <a:pt x="219685" y="791277"/>
                    <a:pt x="83710" y="808365"/>
                    <a:pt x="47625" y="763259"/>
                  </a:cubicBezTo>
                  <a:cubicBezTo>
                    <a:pt x="41353" y="755419"/>
                    <a:pt x="42590" y="743664"/>
                    <a:pt x="38100" y="734684"/>
                  </a:cubicBezTo>
                  <a:cubicBezTo>
                    <a:pt x="32980" y="724445"/>
                    <a:pt x="23699" y="716570"/>
                    <a:pt x="19050" y="706109"/>
                  </a:cubicBezTo>
                  <a:cubicBezTo>
                    <a:pt x="10895" y="687759"/>
                    <a:pt x="0" y="648959"/>
                    <a:pt x="0" y="648959"/>
                  </a:cubicBezTo>
                  <a:cubicBezTo>
                    <a:pt x="3175" y="569584"/>
                    <a:pt x="3865" y="490071"/>
                    <a:pt x="9525" y="410834"/>
                  </a:cubicBezTo>
                  <a:cubicBezTo>
                    <a:pt x="10240" y="400819"/>
                    <a:pt x="16292" y="391913"/>
                    <a:pt x="19050" y="382259"/>
                  </a:cubicBezTo>
                  <a:cubicBezTo>
                    <a:pt x="22646" y="369672"/>
                    <a:pt x="24813" y="356698"/>
                    <a:pt x="28575" y="344159"/>
                  </a:cubicBezTo>
                  <a:cubicBezTo>
                    <a:pt x="34345" y="324925"/>
                    <a:pt x="41275" y="306059"/>
                    <a:pt x="47625" y="287009"/>
                  </a:cubicBezTo>
                  <a:cubicBezTo>
                    <a:pt x="50800" y="277484"/>
                    <a:pt x="54715" y="268174"/>
                    <a:pt x="57150" y="258434"/>
                  </a:cubicBezTo>
                  <a:cubicBezTo>
                    <a:pt x="68397" y="213446"/>
                    <a:pt x="85725" y="213984"/>
                    <a:pt x="95250" y="191759"/>
                  </a:cubicBezTo>
                  <a:close/>
                </a:path>
              </a:pathLst>
            </a:custGeom>
            <a:solidFill>
              <a:srgbClr val="FFC000"/>
            </a:solidFill>
            <a:ln>
              <a:solidFill>
                <a:srgbClr val="6E37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0" name="Freeform 29"/>
            <p:cNvSpPr/>
            <p:nvPr/>
          </p:nvSpPr>
          <p:spPr>
            <a:xfrm>
              <a:off x="4016414" y="5801161"/>
              <a:ext cx="723943" cy="333417"/>
            </a:xfrm>
            <a:custGeom>
              <a:avLst/>
              <a:gdLst>
                <a:gd name="connsiteX0" fmla="*/ 79533 w 723746"/>
                <a:gd name="connsiteY0" fmla="*/ 238125 h 333853"/>
                <a:gd name="connsiteX1" fmla="*/ 50958 w 723746"/>
                <a:gd name="connsiteY1" fmla="*/ 228600 h 333853"/>
                <a:gd name="connsiteX2" fmla="*/ 12858 w 723746"/>
                <a:gd name="connsiteY2" fmla="*/ 142875 h 333853"/>
                <a:gd name="connsiteX3" fmla="*/ 3333 w 723746"/>
                <a:gd name="connsiteY3" fmla="*/ 114300 h 333853"/>
                <a:gd name="connsiteX4" fmla="*/ 12858 w 723746"/>
                <a:gd name="connsiteY4" fmla="*/ 28575 h 333853"/>
                <a:gd name="connsiteX5" fmla="*/ 50958 w 723746"/>
                <a:gd name="connsiteY5" fmla="*/ 19050 h 333853"/>
                <a:gd name="connsiteX6" fmla="*/ 108108 w 723746"/>
                <a:gd name="connsiteY6" fmla="*/ 0 h 333853"/>
                <a:gd name="connsiteX7" fmla="*/ 203358 w 723746"/>
                <a:gd name="connsiteY7" fmla="*/ 19050 h 333853"/>
                <a:gd name="connsiteX8" fmla="*/ 260508 w 723746"/>
                <a:gd name="connsiteY8" fmla="*/ 38100 h 333853"/>
                <a:gd name="connsiteX9" fmla="*/ 289083 w 723746"/>
                <a:gd name="connsiteY9" fmla="*/ 47625 h 333853"/>
                <a:gd name="connsiteX10" fmla="*/ 451008 w 723746"/>
                <a:gd name="connsiteY10" fmla="*/ 38100 h 333853"/>
                <a:gd name="connsiteX11" fmla="*/ 508158 w 723746"/>
                <a:gd name="connsiteY11" fmla="*/ 19050 h 333853"/>
                <a:gd name="connsiteX12" fmla="*/ 536733 w 723746"/>
                <a:gd name="connsiteY12" fmla="*/ 9525 h 333853"/>
                <a:gd name="connsiteX13" fmla="*/ 565308 w 723746"/>
                <a:gd name="connsiteY13" fmla="*/ 0 h 333853"/>
                <a:gd name="connsiteX14" fmla="*/ 622458 w 723746"/>
                <a:gd name="connsiteY14" fmla="*/ 9525 h 333853"/>
                <a:gd name="connsiteX15" fmla="*/ 679608 w 723746"/>
                <a:gd name="connsiteY15" fmla="*/ 28575 h 333853"/>
                <a:gd name="connsiteX16" fmla="*/ 708183 w 723746"/>
                <a:gd name="connsiteY16" fmla="*/ 47625 h 333853"/>
                <a:gd name="connsiteX17" fmla="*/ 708183 w 723746"/>
                <a:gd name="connsiteY17" fmla="*/ 200025 h 333853"/>
                <a:gd name="connsiteX18" fmla="*/ 679608 w 723746"/>
                <a:gd name="connsiteY18" fmla="*/ 209550 h 333853"/>
                <a:gd name="connsiteX19" fmla="*/ 593883 w 723746"/>
                <a:gd name="connsiteY19" fmla="*/ 257175 h 333853"/>
                <a:gd name="connsiteX20" fmla="*/ 574833 w 723746"/>
                <a:gd name="connsiteY20" fmla="*/ 285750 h 333853"/>
                <a:gd name="connsiteX21" fmla="*/ 546258 w 723746"/>
                <a:gd name="connsiteY21" fmla="*/ 304800 h 333853"/>
                <a:gd name="connsiteX22" fmla="*/ 422433 w 723746"/>
                <a:gd name="connsiteY22" fmla="*/ 323850 h 333853"/>
                <a:gd name="connsiteX23" fmla="*/ 393858 w 723746"/>
                <a:gd name="connsiteY23" fmla="*/ 333375 h 333853"/>
                <a:gd name="connsiteX24" fmla="*/ 222408 w 723746"/>
                <a:gd name="connsiteY24" fmla="*/ 314325 h 333853"/>
                <a:gd name="connsiteX25" fmla="*/ 193833 w 723746"/>
                <a:gd name="connsiteY25" fmla="*/ 304800 h 333853"/>
                <a:gd name="connsiteX26" fmla="*/ 136683 w 723746"/>
                <a:gd name="connsiteY26" fmla="*/ 276225 h 333853"/>
                <a:gd name="connsiteX27" fmla="*/ 108108 w 723746"/>
                <a:gd name="connsiteY27" fmla="*/ 257175 h 333853"/>
                <a:gd name="connsiteX28" fmla="*/ 79533 w 723746"/>
                <a:gd name="connsiteY28" fmla="*/ 247650 h 333853"/>
                <a:gd name="connsiteX29" fmla="*/ 79533 w 723746"/>
                <a:gd name="connsiteY29" fmla="*/ 238125 h 33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23746" h="333853">
                  <a:moveTo>
                    <a:pt x="79533" y="238125"/>
                  </a:moveTo>
                  <a:cubicBezTo>
                    <a:pt x="74771" y="234950"/>
                    <a:pt x="58798" y="234872"/>
                    <a:pt x="50958" y="228600"/>
                  </a:cubicBezTo>
                  <a:cubicBezTo>
                    <a:pt x="30375" y="212133"/>
                    <a:pt x="18679" y="160338"/>
                    <a:pt x="12858" y="142875"/>
                  </a:cubicBezTo>
                  <a:lnTo>
                    <a:pt x="3333" y="114300"/>
                  </a:lnTo>
                  <a:cubicBezTo>
                    <a:pt x="6508" y="85725"/>
                    <a:pt x="0" y="54291"/>
                    <a:pt x="12858" y="28575"/>
                  </a:cubicBezTo>
                  <a:cubicBezTo>
                    <a:pt x="18712" y="16866"/>
                    <a:pt x="38419" y="22812"/>
                    <a:pt x="50958" y="19050"/>
                  </a:cubicBezTo>
                  <a:cubicBezTo>
                    <a:pt x="70192" y="13280"/>
                    <a:pt x="108108" y="0"/>
                    <a:pt x="108108" y="0"/>
                  </a:cubicBezTo>
                  <a:cubicBezTo>
                    <a:pt x="146727" y="6437"/>
                    <a:pt x="167835" y="8393"/>
                    <a:pt x="203358" y="19050"/>
                  </a:cubicBezTo>
                  <a:cubicBezTo>
                    <a:pt x="222592" y="24820"/>
                    <a:pt x="241458" y="31750"/>
                    <a:pt x="260508" y="38100"/>
                  </a:cubicBezTo>
                  <a:lnTo>
                    <a:pt x="289083" y="47625"/>
                  </a:lnTo>
                  <a:cubicBezTo>
                    <a:pt x="343058" y="44450"/>
                    <a:pt x="397394" y="45093"/>
                    <a:pt x="451008" y="38100"/>
                  </a:cubicBezTo>
                  <a:cubicBezTo>
                    <a:pt x="470920" y="35503"/>
                    <a:pt x="489108" y="25400"/>
                    <a:pt x="508158" y="19050"/>
                  </a:cubicBezTo>
                  <a:lnTo>
                    <a:pt x="536733" y="9525"/>
                  </a:lnTo>
                  <a:lnTo>
                    <a:pt x="565308" y="0"/>
                  </a:lnTo>
                  <a:cubicBezTo>
                    <a:pt x="584358" y="3175"/>
                    <a:pt x="603722" y="4841"/>
                    <a:pt x="622458" y="9525"/>
                  </a:cubicBezTo>
                  <a:cubicBezTo>
                    <a:pt x="641939" y="14395"/>
                    <a:pt x="679608" y="28575"/>
                    <a:pt x="679608" y="28575"/>
                  </a:cubicBezTo>
                  <a:cubicBezTo>
                    <a:pt x="689133" y="34925"/>
                    <a:pt x="704271" y="36867"/>
                    <a:pt x="708183" y="47625"/>
                  </a:cubicBezTo>
                  <a:cubicBezTo>
                    <a:pt x="717661" y="73690"/>
                    <a:pt x="723746" y="168898"/>
                    <a:pt x="708183" y="200025"/>
                  </a:cubicBezTo>
                  <a:cubicBezTo>
                    <a:pt x="703693" y="209005"/>
                    <a:pt x="689133" y="206375"/>
                    <a:pt x="679608" y="209550"/>
                  </a:cubicBezTo>
                  <a:cubicBezTo>
                    <a:pt x="614104" y="253219"/>
                    <a:pt x="644178" y="240410"/>
                    <a:pt x="593883" y="257175"/>
                  </a:cubicBezTo>
                  <a:cubicBezTo>
                    <a:pt x="587533" y="266700"/>
                    <a:pt x="582928" y="277655"/>
                    <a:pt x="574833" y="285750"/>
                  </a:cubicBezTo>
                  <a:cubicBezTo>
                    <a:pt x="566738" y="293845"/>
                    <a:pt x="556497" y="299680"/>
                    <a:pt x="546258" y="304800"/>
                  </a:cubicBezTo>
                  <a:cubicBezTo>
                    <a:pt x="511931" y="321963"/>
                    <a:pt x="449750" y="321118"/>
                    <a:pt x="422433" y="323850"/>
                  </a:cubicBezTo>
                  <a:cubicBezTo>
                    <a:pt x="412908" y="327025"/>
                    <a:pt x="403887" y="333853"/>
                    <a:pt x="393858" y="333375"/>
                  </a:cubicBezTo>
                  <a:cubicBezTo>
                    <a:pt x="336421" y="330640"/>
                    <a:pt x="222408" y="314325"/>
                    <a:pt x="222408" y="314325"/>
                  </a:cubicBezTo>
                  <a:cubicBezTo>
                    <a:pt x="212883" y="311150"/>
                    <a:pt x="202813" y="309290"/>
                    <a:pt x="193833" y="304800"/>
                  </a:cubicBezTo>
                  <a:cubicBezTo>
                    <a:pt x="119975" y="267871"/>
                    <a:pt x="208507" y="300166"/>
                    <a:pt x="136683" y="276225"/>
                  </a:cubicBezTo>
                  <a:cubicBezTo>
                    <a:pt x="127158" y="269875"/>
                    <a:pt x="118347" y="262295"/>
                    <a:pt x="108108" y="257175"/>
                  </a:cubicBezTo>
                  <a:cubicBezTo>
                    <a:pt x="99128" y="252685"/>
                    <a:pt x="86633" y="254750"/>
                    <a:pt x="79533" y="247650"/>
                  </a:cubicBezTo>
                  <a:cubicBezTo>
                    <a:pt x="47946" y="216063"/>
                    <a:pt x="84295" y="241300"/>
                    <a:pt x="79533" y="238125"/>
                  </a:cubicBezTo>
                  <a:close/>
                </a:path>
              </a:pathLst>
            </a:custGeom>
            <a:solidFill>
              <a:srgbClr val="FFC000"/>
            </a:solidFill>
            <a:ln>
              <a:solidFill>
                <a:srgbClr val="6E37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08565" name="Group 30"/>
            <p:cNvGrpSpPr>
              <a:grpSpLocks/>
            </p:cNvGrpSpPr>
            <p:nvPr/>
          </p:nvGrpSpPr>
          <p:grpSpPr bwMode="auto">
            <a:xfrm rot="-2118726">
              <a:off x="4494674" y="5398246"/>
              <a:ext cx="680684" cy="476417"/>
              <a:chOff x="3903715" y="5063116"/>
              <a:chExt cx="1027245" cy="443927"/>
            </a:xfrm>
          </p:grpSpPr>
          <p:pic>
            <p:nvPicPr>
              <p:cNvPr id="35" name="Picture 4" descr="C:\my projects\geraphics\2.png"/>
              <p:cNvPicPr>
                <a:picLocks noChangeAspect="1" noChangeArrowheads="1"/>
              </p:cNvPicPr>
              <p:nvPr/>
            </p:nvPicPr>
            <p:blipFill>
              <a:blip r:embed="rId4" cstate="print">
                <a:duotone>
                  <a:prstClr val="black"/>
                  <a:schemeClr val="tx2">
                    <a:lumMod val="40000"/>
                    <a:lumOff val="60000"/>
                    <a:tint val="45000"/>
                    <a:satMod val="400000"/>
                  </a:schemeClr>
                </a:duotone>
              </a:blip>
              <a:srcRect/>
              <a:stretch>
                <a:fillRect/>
              </a:stretch>
            </p:blipFill>
            <p:spPr bwMode="auto">
              <a:xfrm rot="21219379">
                <a:off x="4136414" y="5071763"/>
                <a:ext cx="794546" cy="435280"/>
              </a:xfrm>
              <a:prstGeom prst="rect">
                <a:avLst/>
              </a:prstGeom>
              <a:noFill/>
            </p:spPr>
          </p:pic>
          <p:pic>
            <p:nvPicPr>
              <p:cNvPr id="36" name="Picture 4" descr="C:\my projects\geraphics\2.png"/>
              <p:cNvPicPr>
                <a:picLocks noChangeAspect="1" noChangeArrowheads="1"/>
              </p:cNvPicPr>
              <p:nvPr/>
            </p:nvPicPr>
            <p:blipFill>
              <a:blip r:embed="rId4" cstate="print">
                <a:duotone>
                  <a:prstClr val="black"/>
                  <a:schemeClr val="tx2">
                    <a:lumMod val="40000"/>
                    <a:lumOff val="60000"/>
                    <a:tint val="45000"/>
                    <a:satMod val="400000"/>
                  </a:schemeClr>
                </a:duotone>
              </a:blip>
              <a:srcRect/>
              <a:stretch>
                <a:fillRect/>
              </a:stretch>
            </p:blipFill>
            <p:spPr bwMode="auto">
              <a:xfrm rot="10498905">
                <a:off x="3903715" y="5063116"/>
                <a:ext cx="794546" cy="435280"/>
              </a:xfrm>
              <a:prstGeom prst="rect">
                <a:avLst/>
              </a:prstGeom>
              <a:noFill/>
            </p:spPr>
          </p:pic>
        </p:grpSp>
        <p:grpSp>
          <p:nvGrpSpPr>
            <p:cNvPr id="108566" name="Group 31"/>
            <p:cNvGrpSpPr>
              <a:grpSpLocks/>
            </p:cNvGrpSpPr>
            <p:nvPr/>
          </p:nvGrpSpPr>
          <p:grpSpPr bwMode="auto">
            <a:xfrm rot="-7774021">
              <a:off x="3618241" y="5490027"/>
              <a:ext cx="764515" cy="455608"/>
              <a:chOff x="3903715" y="5063116"/>
              <a:chExt cx="1027245" cy="443927"/>
            </a:xfrm>
          </p:grpSpPr>
          <p:pic>
            <p:nvPicPr>
              <p:cNvPr id="33" name="Picture 4" descr="C:\my projects\geraphics\2.png"/>
              <p:cNvPicPr>
                <a:picLocks noChangeAspect="1" noChangeArrowheads="1"/>
              </p:cNvPicPr>
              <p:nvPr/>
            </p:nvPicPr>
            <p:blipFill>
              <a:blip r:embed="rId4" cstate="print">
                <a:duotone>
                  <a:prstClr val="black"/>
                  <a:schemeClr val="tx2">
                    <a:lumMod val="40000"/>
                    <a:lumOff val="60000"/>
                    <a:tint val="45000"/>
                    <a:satMod val="400000"/>
                  </a:schemeClr>
                </a:duotone>
              </a:blip>
              <a:srcRect/>
              <a:stretch>
                <a:fillRect/>
              </a:stretch>
            </p:blipFill>
            <p:spPr bwMode="auto">
              <a:xfrm rot="21219379">
                <a:off x="4136414" y="5071763"/>
                <a:ext cx="794546" cy="435280"/>
              </a:xfrm>
              <a:prstGeom prst="rect">
                <a:avLst/>
              </a:prstGeom>
              <a:noFill/>
            </p:spPr>
          </p:pic>
          <p:pic>
            <p:nvPicPr>
              <p:cNvPr id="34" name="Picture 4" descr="C:\my projects\geraphics\2.png"/>
              <p:cNvPicPr>
                <a:picLocks noChangeAspect="1" noChangeArrowheads="1"/>
              </p:cNvPicPr>
              <p:nvPr/>
            </p:nvPicPr>
            <p:blipFill>
              <a:blip r:embed="rId4" cstate="print">
                <a:duotone>
                  <a:prstClr val="black"/>
                  <a:schemeClr val="tx2">
                    <a:lumMod val="40000"/>
                    <a:lumOff val="60000"/>
                    <a:tint val="45000"/>
                    <a:satMod val="400000"/>
                  </a:schemeClr>
                </a:duotone>
              </a:blip>
              <a:srcRect/>
              <a:stretch>
                <a:fillRect/>
              </a:stretch>
            </p:blipFill>
            <p:spPr bwMode="auto">
              <a:xfrm rot="10498905">
                <a:off x="3903715" y="5063116"/>
                <a:ext cx="794546" cy="435280"/>
              </a:xfrm>
              <a:prstGeom prst="rect">
                <a:avLst/>
              </a:prstGeom>
              <a:noFill/>
            </p:spPr>
          </p:pic>
        </p:grpSp>
      </p:grpSp>
      <p:sp>
        <p:nvSpPr>
          <p:cNvPr id="40" name="TextBox 39"/>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957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9580"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4" name="Table 13"/>
          <p:cNvGraphicFramePr>
            <a:graphicFrameLocks noGrp="1"/>
          </p:cNvGraphicFramePr>
          <p:nvPr/>
        </p:nvGraphicFramePr>
        <p:xfrm>
          <a:off x="2362200" y="1447800"/>
          <a:ext cx="9870312" cy="6807302"/>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568078"/>
                <a:gridCol w="3458219"/>
                <a:gridCol w="1844015"/>
              </a:tblGrid>
              <a:tr h="734413">
                <a:tc>
                  <a:txBody>
                    <a:bodyPr/>
                    <a:lstStyle/>
                    <a:p>
                      <a:pPr algn="ctr" rtl="1"/>
                      <a:r>
                        <a:rPr lang="fa-IR" sz="18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1800" baseline="0" dirty="0">
                        <a:solidFill>
                          <a:schemeClr val="tx1"/>
                        </a:solidFill>
                        <a:effectLst>
                          <a:outerShdw blurRad="38100" dist="38100" dir="2700000" algn="tl">
                            <a:srgbClr val="000000">
                              <a:alpha val="43137"/>
                            </a:srgbClr>
                          </a:outerShdw>
                        </a:effectLst>
                        <a:cs typeface="B Nazanin" pitchFamily="2" charset="-78"/>
                      </a:endParaRPr>
                    </a:p>
                  </a:txBody>
                  <a:tcPr marT="46413" marB="46413" anchor="ctr">
                    <a:solidFill>
                      <a:schemeClr val="accent6">
                        <a:lumMod val="75000"/>
                        <a:alpha val="80000"/>
                      </a:schemeClr>
                    </a:solidFill>
                  </a:tcPr>
                </a:tc>
                <a:tc>
                  <a:txBody>
                    <a:bodyPr/>
                    <a:lstStyle/>
                    <a:p>
                      <a:pPr algn="ctr" rtl="1"/>
                      <a:r>
                        <a:rPr lang="fa-IR" sz="18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1800" baseline="0" dirty="0">
                        <a:solidFill>
                          <a:schemeClr val="tx1"/>
                        </a:solidFill>
                        <a:effectLst>
                          <a:outerShdw blurRad="38100" dist="38100" dir="2700000" algn="tl">
                            <a:srgbClr val="000000">
                              <a:alpha val="43137"/>
                            </a:srgbClr>
                          </a:outerShdw>
                        </a:effectLst>
                        <a:cs typeface="B Nazanin" pitchFamily="2" charset="-78"/>
                      </a:endParaRPr>
                    </a:p>
                  </a:txBody>
                  <a:tcPr marT="46413" marB="46413" anchor="ctr">
                    <a:solidFill>
                      <a:schemeClr val="accent6">
                        <a:lumMod val="75000"/>
                        <a:alpha val="80000"/>
                      </a:schemeClr>
                    </a:solidFill>
                  </a:tcPr>
                </a:tc>
                <a:tc>
                  <a:txBody>
                    <a:bodyPr/>
                    <a:lstStyle/>
                    <a:p>
                      <a:pPr algn="ctr" rtl="1"/>
                      <a:r>
                        <a:rPr lang="fa-IR" sz="18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1800" baseline="0" dirty="0">
                        <a:solidFill>
                          <a:schemeClr val="tx1"/>
                        </a:solidFill>
                        <a:effectLst>
                          <a:outerShdw blurRad="38100" dist="38100" dir="2700000" algn="tl">
                            <a:srgbClr val="000000">
                              <a:alpha val="43137"/>
                            </a:srgbClr>
                          </a:outerShdw>
                        </a:effectLst>
                        <a:cs typeface="B Nazanin" pitchFamily="2" charset="-78"/>
                      </a:endParaRPr>
                    </a:p>
                  </a:txBody>
                  <a:tcPr marT="46413" marB="46413" anchor="ctr">
                    <a:solidFill>
                      <a:schemeClr val="accent6">
                        <a:lumMod val="75000"/>
                        <a:alpha val="80000"/>
                      </a:schemeClr>
                    </a:solidFill>
                  </a:tcPr>
                </a:tc>
              </a:tr>
              <a:tr h="1585749">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 ایجاد شبکه فاضلاب در سطح شهر</a:t>
                      </a:r>
                      <a:endParaRPr lang="en-US" sz="24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جلوگیری از حفر چاه های عمیق در سطح منطقه</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لایروبی مداوم قنات ها</a:t>
                      </a:r>
                      <a:endParaRPr lang="en-US" sz="2400" b="1" kern="1200" noProof="0" dirty="0">
                        <a:solidFill>
                          <a:schemeClr val="dk1"/>
                        </a:solidFill>
                        <a:latin typeface="+mn-lt"/>
                        <a:ea typeface="+mn-ea"/>
                        <a:cs typeface="B Kamran" pitchFamily="2" charset="-78"/>
                      </a:endParaRPr>
                    </a:p>
                  </a:txBody>
                  <a:tcPr marT="46413" marB="46413">
                    <a:solidFill>
                      <a:schemeClr val="accent6">
                        <a:lumMod val="40000"/>
                        <a:lumOff val="60000"/>
                        <a:alpha val="31000"/>
                      </a:schemeClr>
                    </a:solidFill>
                  </a:tcPr>
                </a:tc>
                <a:tc>
                  <a:txBody>
                    <a:bodyPr/>
                    <a:lstStyle/>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حفظ و احیاء آبهای زیر زمینی</a:t>
                      </a:r>
                      <a:endParaRPr lang="en-US" sz="2400" b="1" kern="1200" noProof="0" dirty="0">
                        <a:solidFill>
                          <a:schemeClr val="dk1"/>
                        </a:solidFill>
                        <a:latin typeface="+mn-lt"/>
                        <a:ea typeface="+mn-ea"/>
                        <a:cs typeface="B Kamran" pitchFamily="2" charset="-78"/>
                      </a:endParaRPr>
                    </a:p>
                  </a:txBody>
                  <a:tcPr marT="46413" marB="46413" anchor="ctr">
                    <a:solidFill>
                      <a:schemeClr val="accent6">
                        <a:lumMod val="40000"/>
                        <a:lumOff val="60000"/>
                        <a:alpha val="31000"/>
                      </a:schemeClr>
                    </a:solidFill>
                  </a:tcPr>
                </a:tc>
                <a:tc rowSpan="2">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fa-IR" sz="2400" b="1" kern="1200" dirty="0">
                          <a:solidFill>
                            <a:schemeClr val="dk1"/>
                          </a:solidFill>
                          <a:latin typeface="Arial"/>
                          <a:ea typeface="Times New Roman"/>
                          <a:cs typeface="B Kamran" pitchFamily="2" charset="-78"/>
                        </a:rPr>
                        <a:t>5- بهبود عملکردی زیر ساخت های شهری</a:t>
                      </a:r>
                      <a:endParaRPr lang="en-GB" sz="2400" b="1" kern="1200" dirty="0">
                        <a:solidFill>
                          <a:schemeClr val="dk1"/>
                        </a:solidFill>
                        <a:latin typeface="Arial"/>
                        <a:ea typeface="Times New Roman"/>
                        <a:cs typeface="B Kamran" pitchFamily="2" charset="-78"/>
                      </a:endParaRPr>
                    </a:p>
                  </a:txBody>
                  <a:tcPr marT="46413" marB="46413" anchor="ctr">
                    <a:solidFill>
                      <a:schemeClr val="accent6">
                        <a:lumMod val="40000"/>
                        <a:lumOff val="60000"/>
                        <a:alpha val="31000"/>
                      </a:schemeClr>
                    </a:solidFill>
                  </a:tcPr>
                </a:tc>
              </a:tr>
              <a:tr h="1898405">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 دفع آبهای سطحی از طریق بهبود کفسازی معابر</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noProof="0" dirty="0">
                        <a:solidFill>
                          <a:schemeClr val="dk1"/>
                        </a:solidFill>
                        <a:latin typeface="+mn-lt"/>
                        <a:ea typeface="+mn-ea"/>
                        <a:cs typeface="B Kamran" pitchFamily="2" charset="-78"/>
                      </a:endParaRPr>
                    </a:p>
                  </a:txBody>
                  <a:tcPr marT="46413" marB="46413">
                    <a:solidFill>
                      <a:schemeClr val="accent6">
                        <a:lumMod val="40000"/>
                        <a:lumOff val="60000"/>
                        <a:alpha val="31000"/>
                      </a:schemeClr>
                    </a:solidFill>
                  </a:tcPr>
                </a:tc>
                <a:tc>
                  <a:txBody>
                    <a:bodyPr/>
                    <a:lstStyle/>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جلوگیری از آلودگی آبهای سطحی</a:t>
                      </a:r>
                      <a:endParaRPr lang="en-US" sz="2400" b="1" kern="1200" noProof="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endParaRPr lang="en-US" sz="2400" b="1" kern="1200" noProof="0" dirty="0">
                        <a:solidFill>
                          <a:schemeClr val="dk1"/>
                        </a:solidFill>
                        <a:latin typeface="+mn-lt"/>
                        <a:ea typeface="+mn-ea"/>
                        <a:cs typeface="B Kamran" pitchFamily="2" charset="-78"/>
                      </a:endParaRPr>
                    </a:p>
                  </a:txBody>
                  <a:tcPr marT="46413" marB="46413" anchor="ctr">
                    <a:solidFill>
                      <a:schemeClr val="accent6">
                        <a:lumMod val="40000"/>
                        <a:lumOff val="60000"/>
                        <a:alpha val="31000"/>
                      </a:schemeClr>
                    </a:solidFill>
                  </a:tcPr>
                </a:tc>
                <a:tc vMerge="1">
                  <a:txBody>
                    <a:bodyPr/>
                    <a:lstStyle/>
                    <a:p>
                      <a:endParaRPr lang="en-GB"/>
                    </a:p>
                  </a:txBody>
                  <a:tcPr/>
                </a:tc>
              </a:tr>
              <a:tr h="2588734">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استفاده از قطعات خالی بایر موجود در بافت قدیم به منظور ایجاد کاربری های جدید و سرزنده و  تبدیل نمودن آن به  به یک فضای سرزنده محلی .</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در نظر گرفتن خدمات محلی مورد نیاز برای توسعه های جدید شهر در بخش جنوب</a:t>
                      </a:r>
                      <a:endParaRPr lang="en-US" sz="24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noProof="0" dirty="0">
                        <a:solidFill>
                          <a:schemeClr val="dk1"/>
                        </a:solidFill>
                        <a:latin typeface="+mn-lt"/>
                        <a:ea typeface="+mn-ea"/>
                        <a:cs typeface="B Kamran" pitchFamily="2" charset="-78"/>
                      </a:endParaRPr>
                    </a:p>
                  </a:txBody>
                  <a:tcPr marT="46413" marB="46413">
                    <a:solidFill>
                      <a:schemeClr val="accent6">
                        <a:lumMod val="40000"/>
                        <a:lumOff val="60000"/>
                        <a:alpha val="3100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noProof="0" dirty="0">
                          <a:solidFill>
                            <a:schemeClr val="dk1"/>
                          </a:solidFill>
                          <a:latin typeface="+mn-lt"/>
                          <a:ea typeface="+mn-ea"/>
                          <a:cs typeface="B Kamran" pitchFamily="2" charset="-78"/>
                        </a:rPr>
                        <a:t>افزایش و توزیع مناسب کاربریهای گذاران اوقات فراغت با توجه به کمبود آنها در سطح شهر</a:t>
                      </a:r>
                      <a:endParaRPr lang="en-GB" sz="2400" b="1" kern="1200" noProof="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endParaRPr lang="en-US" sz="2400" b="1" kern="1200" noProof="0" dirty="0">
                        <a:solidFill>
                          <a:schemeClr val="dk1"/>
                        </a:solidFill>
                        <a:latin typeface="+mn-lt"/>
                        <a:ea typeface="+mn-ea"/>
                        <a:cs typeface="B Kamran" pitchFamily="2" charset="-78"/>
                      </a:endParaRPr>
                    </a:p>
                  </a:txBody>
                  <a:tcPr marT="46413" marB="46413" anchor="ctr">
                    <a:solidFill>
                      <a:schemeClr val="accent6">
                        <a:lumMod val="40000"/>
                        <a:lumOff val="60000"/>
                        <a:alpha val="31000"/>
                      </a:schemeClr>
                    </a:solidFill>
                  </a:tcPr>
                </a:tc>
                <a:tc>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fa-IR" sz="2400" b="1" kern="1200" dirty="0">
                          <a:solidFill>
                            <a:schemeClr val="dk1"/>
                          </a:solidFill>
                          <a:latin typeface="Arial"/>
                          <a:ea typeface="Times New Roman"/>
                          <a:cs typeface="B Kamran" pitchFamily="2" charset="-78"/>
                        </a:rPr>
                        <a:t>6- ایجاد عدالت و سازگاری در توزیع کار بریها و عملکردها</a:t>
                      </a:r>
                      <a:endParaRPr lang="en-US" sz="2400" b="1" kern="1200" dirty="0">
                        <a:solidFill>
                          <a:schemeClr val="dk1"/>
                        </a:solidFill>
                        <a:latin typeface="Arial"/>
                        <a:ea typeface="Times New Roman"/>
                        <a:cs typeface="B Kamran"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endParaRPr lang="en-GB" sz="2400" b="1" kern="1200" dirty="0">
                        <a:solidFill>
                          <a:schemeClr val="dk1"/>
                        </a:solidFill>
                        <a:latin typeface="Arial"/>
                        <a:ea typeface="Times New Roman"/>
                        <a:cs typeface="B Kamran" pitchFamily="2" charset="-78"/>
                      </a:endParaRPr>
                    </a:p>
                  </a:txBody>
                  <a:tcPr marT="46413" marB="46413" anchor="ctr">
                    <a:solidFill>
                      <a:schemeClr val="accent6">
                        <a:lumMod val="40000"/>
                        <a:lumOff val="60000"/>
                        <a:alpha val="31000"/>
                      </a:schemeClr>
                    </a:solidFill>
                  </a:tcPr>
                </a:tc>
              </a:tr>
            </a:tbl>
          </a:graphicData>
        </a:graphic>
      </p:graphicFrame>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060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60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0604"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4" name="Table 13"/>
          <p:cNvGraphicFramePr>
            <a:graphicFrameLocks noGrp="1"/>
          </p:cNvGraphicFramePr>
          <p:nvPr/>
        </p:nvGraphicFramePr>
        <p:xfrm>
          <a:off x="2438400" y="1371600"/>
          <a:ext cx="10098912" cy="7213733"/>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673876"/>
                <a:gridCol w="3538313"/>
                <a:gridCol w="1886723"/>
              </a:tblGrid>
              <a:tr h="815874">
                <a:tc>
                  <a:txBody>
                    <a:bodyPr/>
                    <a:lstStyle/>
                    <a:p>
                      <a:pPr algn="ctr"/>
                      <a:r>
                        <a:rPr lang="fa-IR" sz="2800" dirty="0">
                          <a:solidFill>
                            <a:schemeClr val="tx1"/>
                          </a:solidFill>
                          <a:effectLst>
                            <a:outerShdw blurRad="38100" dist="38100" dir="2700000" algn="tl">
                              <a:srgbClr val="000000">
                                <a:alpha val="43137"/>
                              </a:srgbClr>
                            </a:outerShdw>
                          </a:effectLst>
                          <a:cs typeface="B Nazanin" pitchFamily="2" charset="-78"/>
                        </a:rPr>
                        <a:t>سیاست</a:t>
                      </a:r>
                      <a:endParaRPr lang="en-GB" sz="2800" dirty="0">
                        <a:solidFill>
                          <a:schemeClr val="tx1"/>
                        </a:solidFill>
                        <a:effectLst>
                          <a:outerShdw blurRad="38100" dist="38100" dir="2700000" algn="tl">
                            <a:srgbClr val="000000">
                              <a:alpha val="43137"/>
                            </a:srgbClr>
                          </a:outerShdw>
                        </a:effectLst>
                        <a:cs typeface="B Nazanin" pitchFamily="2" charset="-78"/>
                      </a:endParaRPr>
                    </a:p>
                  </a:txBody>
                  <a:tcPr marT="48499" marB="48499" anchor="ctr">
                    <a:solidFill>
                      <a:schemeClr val="accent6">
                        <a:lumMod val="75000"/>
                        <a:alpha val="80000"/>
                      </a:schemeClr>
                    </a:solidFill>
                  </a:tcPr>
                </a:tc>
                <a:tc>
                  <a:txBody>
                    <a:bodyPr/>
                    <a:lstStyle/>
                    <a:p>
                      <a:pPr algn="ctr"/>
                      <a:r>
                        <a:rPr lang="fa-IR" sz="2800" dirty="0">
                          <a:solidFill>
                            <a:schemeClr val="tx1"/>
                          </a:solidFill>
                          <a:effectLst>
                            <a:outerShdw blurRad="38100" dist="38100" dir="2700000" algn="tl">
                              <a:srgbClr val="000000">
                                <a:alpha val="43137"/>
                              </a:srgbClr>
                            </a:outerShdw>
                          </a:effectLst>
                          <a:cs typeface="B Nazanin" pitchFamily="2" charset="-78"/>
                        </a:rPr>
                        <a:t>راهبرد</a:t>
                      </a:r>
                      <a:endParaRPr lang="en-GB" sz="2800" dirty="0">
                        <a:solidFill>
                          <a:schemeClr val="tx1"/>
                        </a:solidFill>
                        <a:effectLst>
                          <a:outerShdw blurRad="38100" dist="38100" dir="2700000" algn="tl">
                            <a:srgbClr val="000000">
                              <a:alpha val="43137"/>
                            </a:srgbClr>
                          </a:outerShdw>
                        </a:effectLst>
                        <a:cs typeface="B Nazanin" pitchFamily="2" charset="-78"/>
                      </a:endParaRPr>
                    </a:p>
                  </a:txBody>
                  <a:tcPr marT="48499" marB="48499" anchor="ctr">
                    <a:solidFill>
                      <a:schemeClr val="accent6">
                        <a:lumMod val="75000"/>
                        <a:alpha val="80000"/>
                      </a:schemeClr>
                    </a:solidFill>
                  </a:tcPr>
                </a:tc>
                <a:tc>
                  <a:txBody>
                    <a:bodyPr/>
                    <a:lstStyle/>
                    <a:p>
                      <a:pPr algn="ctr"/>
                      <a:r>
                        <a:rPr lang="fa-IR" sz="280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800" dirty="0">
                        <a:solidFill>
                          <a:schemeClr val="tx1"/>
                        </a:solidFill>
                        <a:effectLst>
                          <a:outerShdw blurRad="38100" dist="38100" dir="2700000" algn="tl">
                            <a:srgbClr val="000000">
                              <a:alpha val="43137"/>
                            </a:srgbClr>
                          </a:outerShdw>
                        </a:effectLst>
                        <a:cs typeface="B Nazanin" pitchFamily="2" charset="-78"/>
                      </a:endParaRPr>
                    </a:p>
                  </a:txBody>
                  <a:tcPr marT="48499" marB="48499" anchor="ctr">
                    <a:solidFill>
                      <a:schemeClr val="accent6">
                        <a:lumMod val="75000"/>
                        <a:alpha val="80000"/>
                      </a:schemeClr>
                    </a:solidFill>
                  </a:tcPr>
                </a:tc>
              </a:tr>
              <a:tr h="2424964">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1" kern="1200" noProof="0" dirty="0">
                          <a:solidFill>
                            <a:schemeClr val="dk1"/>
                          </a:solidFill>
                          <a:latin typeface="+mn-lt"/>
                          <a:ea typeface="+mn-ea"/>
                          <a:cs typeface="B Kamran" pitchFamily="2" charset="-78"/>
                        </a:rPr>
                        <a:t>استفاده از قطعات خالی بایر موجود در بافت قدیم به منظور ایجاد کاربری های جدید و سرزنده و  تبدیل نمودن آن به  به یک فضای سرزنده محلی .</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1" kern="1200" noProof="0" dirty="0">
                          <a:solidFill>
                            <a:schemeClr val="dk1"/>
                          </a:solidFill>
                          <a:latin typeface="+mn-lt"/>
                          <a:ea typeface="+mn-ea"/>
                          <a:cs typeface="B Kamran" pitchFamily="2" charset="-78"/>
                        </a:rPr>
                        <a:t>در نظر گرفتن خدمات محلی مورد نیاز برای توسعه های جدید شهر در بخش جنوب</a:t>
                      </a:r>
                      <a:endParaRPr lang="en-US" sz="25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500" b="1" kern="1200" noProof="0" dirty="0">
                        <a:solidFill>
                          <a:schemeClr val="dk1"/>
                        </a:solidFill>
                        <a:latin typeface="+mn-lt"/>
                        <a:ea typeface="+mn-ea"/>
                        <a:cs typeface="B Kamran" pitchFamily="2" charset="-78"/>
                      </a:endParaRPr>
                    </a:p>
                  </a:txBody>
                  <a:tcPr marT="48499" marB="48499">
                    <a:solidFill>
                      <a:schemeClr val="accent6">
                        <a:lumMod val="40000"/>
                        <a:lumOff val="60000"/>
                        <a:alpha val="3100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1" kern="1200" noProof="0" dirty="0">
                          <a:solidFill>
                            <a:schemeClr val="dk1"/>
                          </a:solidFill>
                          <a:latin typeface="+mn-lt"/>
                          <a:ea typeface="+mn-ea"/>
                          <a:cs typeface="B Kamran" pitchFamily="2" charset="-78"/>
                        </a:rPr>
                        <a:t>توزیع خدمات محلی در سطح محلات شهر</a:t>
                      </a:r>
                      <a:endParaRPr lang="en-GB" sz="2500" b="1" kern="1200" noProof="0" dirty="0">
                        <a:solidFill>
                          <a:schemeClr val="dk1"/>
                        </a:solidFill>
                        <a:latin typeface="+mn-lt"/>
                        <a:ea typeface="+mn-ea"/>
                        <a:cs typeface="B Kamran" pitchFamily="2" charset="-78"/>
                      </a:endParaRPr>
                    </a:p>
                  </a:txBody>
                  <a:tcPr marT="48499" marB="48499" anchor="ctr">
                    <a:solidFill>
                      <a:schemeClr val="accent6">
                        <a:lumMod val="40000"/>
                        <a:lumOff val="60000"/>
                        <a:alpha val="31000"/>
                      </a:schemeClr>
                    </a:solidFill>
                  </a:tcPr>
                </a:tc>
                <a:tc>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fa-IR" sz="2500" b="1" kern="1200" dirty="0">
                          <a:solidFill>
                            <a:schemeClr val="dk1"/>
                          </a:solidFill>
                          <a:latin typeface="Arial"/>
                          <a:ea typeface="Times New Roman"/>
                          <a:cs typeface="B Kamran" pitchFamily="2" charset="-78"/>
                        </a:rPr>
                        <a:t>6- ایجاد عدالت و سازگاری در توزیع کار بریها و عملکردها</a:t>
                      </a:r>
                      <a:endParaRPr lang="en-US" sz="2500" b="1" kern="1200" dirty="0">
                        <a:solidFill>
                          <a:schemeClr val="dk1"/>
                        </a:solidFill>
                        <a:latin typeface="Arial"/>
                        <a:ea typeface="Times New Roman"/>
                        <a:cs typeface="B Kamran"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endParaRPr lang="en-GB" sz="2500" b="1" kern="1200" dirty="0">
                        <a:solidFill>
                          <a:schemeClr val="dk1"/>
                        </a:solidFill>
                        <a:latin typeface="Arial"/>
                        <a:ea typeface="Times New Roman"/>
                        <a:cs typeface="B Kamran" pitchFamily="2" charset="-78"/>
                      </a:endParaRPr>
                    </a:p>
                  </a:txBody>
                  <a:tcPr marT="48499" marB="48499" anchor="ctr">
                    <a:solidFill>
                      <a:schemeClr val="accent6">
                        <a:lumMod val="40000"/>
                        <a:lumOff val="60000"/>
                        <a:alpha val="31000"/>
                      </a:schemeClr>
                    </a:solidFill>
                  </a:tcPr>
                </a:tc>
              </a:tr>
              <a:tr h="1986447">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500" b="1" kern="1200" noProof="0" dirty="0">
                        <a:solidFill>
                          <a:schemeClr val="dk1"/>
                        </a:solidFill>
                        <a:latin typeface="+mn-lt"/>
                        <a:ea typeface="+mn-ea"/>
                        <a:cs typeface="B Kamran" pitchFamily="2" charset="-78"/>
                      </a:endParaRPr>
                    </a:p>
                  </a:txBody>
                  <a:tcPr marT="48499" marB="48499">
                    <a:solidFill>
                      <a:schemeClr val="accent6">
                        <a:lumMod val="40000"/>
                        <a:lumOff val="60000"/>
                        <a:alpha val="31000"/>
                      </a:schemeClr>
                    </a:solidFill>
                  </a:tcPr>
                </a:tc>
                <a:tc>
                  <a:txBody>
                    <a:bodyPr/>
                    <a:lstStyle/>
                    <a:p>
                      <a:pPr marL="342900" marR="0" lvl="0" indent="-342900" algn="just"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1" kern="1200" noProof="0" dirty="0">
                          <a:solidFill>
                            <a:schemeClr val="dk1"/>
                          </a:solidFill>
                          <a:latin typeface="+mn-lt"/>
                          <a:ea typeface="+mn-ea"/>
                          <a:cs typeface="B Kamran" pitchFamily="2" charset="-78"/>
                        </a:rPr>
                        <a:t>تقویت عناصر هویت بخش موجود در بافت قدیم</a:t>
                      </a:r>
                      <a:endParaRPr lang="en-US" sz="2500" b="1" kern="1200" noProof="0" dirty="0">
                        <a:solidFill>
                          <a:schemeClr val="dk1"/>
                        </a:solidFill>
                        <a:latin typeface="+mn-lt"/>
                        <a:ea typeface="+mn-ea"/>
                        <a:cs typeface="B Kamran" pitchFamily="2" charset="-78"/>
                      </a:endParaRPr>
                    </a:p>
                    <a:p>
                      <a:pPr marL="342900" marR="0" lvl="0" indent="-342900" algn="just"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500" b="1" kern="1200" noProof="0" dirty="0">
                        <a:solidFill>
                          <a:schemeClr val="dk1"/>
                        </a:solidFill>
                        <a:latin typeface="+mn-lt"/>
                        <a:ea typeface="+mn-ea"/>
                        <a:cs typeface="B Kamran" pitchFamily="2" charset="-78"/>
                      </a:endParaRPr>
                    </a:p>
                  </a:txBody>
                  <a:tcPr marT="48499" marB="48499" anchor="ctr">
                    <a:solidFill>
                      <a:schemeClr val="accent6">
                        <a:lumMod val="40000"/>
                        <a:lumOff val="60000"/>
                        <a:alpha val="31000"/>
                      </a:schemeClr>
                    </a:solidFill>
                  </a:tcPr>
                </a:tc>
                <a:tc rowSpan="2">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fa-IR" sz="3000" b="1" kern="1200" dirty="0">
                          <a:solidFill>
                            <a:schemeClr val="dk1"/>
                          </a:solidFill>
                          <a:latin typeface="Arial" pitchFamily="34" charset="0"/>
                          <a:ea typeface="Times New Roman" pitchFamily="18" charset="0"/>
                          <a:cs typeface="B Kamran" pitchFamily="2" charset="-78"/>
                        </a:rPr>
                        <a:t>7</a:t>
                      </a:r>
                      <a:r>
                        <a:rPr lang="fa-IR" sz="2500" b="1" kern="1200" dirty="0">
                          <a:solidFill>
                            <a:schemeClr val="dk1"/>
                          </a:solidFill>
                          <a:latin typeface="Arial"/>
                          <a:ea typeface="Times New Roman"/>
                          <a:cs typeface="B Kamran" pitchFamily="2" charset="-78"/>
                        </a:rPr>
                        <a:t>- ارتقاء منزلت اجتماعی</a:t>
                      </a:r>
                      <a:endParaRPr lang="en-US" sz="2500" b="1" kern="1200" dirty="0">
                        <a:solidFill>
                          <a:schemeClr val="dk1"/>
                        </a:solidFill>
                        <a:latin typeface="Arial"/>
                        <a:ea typeface="Times New Roman"/>
                        <a:cs typeface="B Kamran"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endParaRPr lang="en-GB" sz="2500" b="1" kern="1200" dirty="0">
                        <a:solidFill>
                          <a:schemeClr val="dk1"/>
                        </a:solidFill>
                        <a:latin typeface="Arial"/>
                        <a:ea typeface="Times New Roman"/>
                        <a:cs typeface="B Kamran" pitchFamily="2" charset="-78"/>
                      </a:endParaRPr>
                    </a:p>
                  </a:txBody>
                  <a:tcPr marT="48499" marB="48499" anchor="ctr">
                    <a:solidFill>
                      <a:schemeClr val="accent6">
                        <a:lumMod val="40000"/>
                        <a:lumOff val="60000"/>
                        <a:alpha val="31000"/>
                      </a:schemeClr>
                    </a:solidFill>
                  </a:tcPr>
                </a:tc>
              </a:tr>
              <a:tr h="1986447">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1" kern="1200" noProof="0" dirty="0">
                          <a:solidFill>
                            <a:schemeClr val="dk1"/>
                          </a:solidFill>
                          <a:latin typeface="+mn-lt"/>
                          <a:ea typeface="+mn-ea"/>
                          <a:cs typeface="B Kamran" pitchFamily="2" charset="-78"/>
                        </a:rPr>
                        <a:t>نمود کالبدی وجود شخصیتهای تاریخی از جمله آیت الله مدرس </a:t>
                      </a:r>
                      <a:endParaRPr lang="en-GB" sz="2500" b="1" kern="1200" noProof="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500" b="1" kern="1200" noProof="0" dirty="0">
                        <a:solidFill>
                          <a:schemeClr val="dk1"/>
                        </a:solidFill>
                        <a:latin typeface="+mn-lt"/>
                        <a:ea typeface="+mn-ea"/>
                        <a:cs typeface="B Kamran" pitchFamily="2" charset="-78"/>
                      </a:endParaRPr>
                    </a:p>
                  </a:txBody>
                  <a:tcPr marT="48499" marB="48499">
                    <a:solidFill>
                      <a:schemeClr val="accent6">
                        <a:lumMod val="40000"/>
                        <a:lumOff val="60000"/>
                        <a:alpha val="31000"/>
                      </a:schemeClr>
                    </a:solidFill>
                  </a:tcPr>
                </a:tc>
                <a:tc>
                  <a:txBody>
                    <a:bodyPr/>
                    <a:lstStyle/>
                    <a:p>
                      <a:pPr marL="342900" marR="0" lvl="0" indent="-342900" algn="just"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1" kern="1200" noProof="0" dirty="0">
                          <a:solidFill>
                            <a:schemeClr val="dk1"/>
                          </a:solidFill>
                          <a:latin typeface="+mn-lt"/>
                          <a:ea typeface="+mn-ea"/>
                          <a:cs typeface="B Kamran" pitchFamily="2" charset="-78"/>
                        </a:rPr>
                        <a:t>استفاده از شخصیت های تاریخی موجود در شهر به منظور شخصیت بخشی  به بافت</a:t>
                      </a:r>
                    </a:p>
                    <a:p>
                      <a:pPr marL="342900" marR="0" lvl="0" indent="-342900" algn="just"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500" b="1" kern="1200" noProof="0" dirty="0">
                        <a:solidFill>
                          <a:schemeClr val="dk1"/>
                        </a:solidFill>
                        <a:latin typeface="+mn-lt"/>
                        <a:ea typeface="+mn-ea"/>
                        <a:cs typeface="B Kamran" pitchFamily="2" charset="-78"/>
                      </a:endParaRPr>
                    </a:p>
                  </a:txBody>
                  <a:tcPr marT="48499" marB="48499" anchor="ctr">
                    <a:solidFill>
                      <a:schemeClr val="accent6">
                        <a:lumMod val="40000"/>
                        <a:lumOff val="60000"/>
                        <a:alpha val="31000"/>
                      </a:schemeClr>
                    </a:solidFill>
                  </a:tcPr>
                </a:tc>
                <a:tc vMerge="1">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endParaRPr lang="en-GB" sz="2400" b="1" kern="1200" dirty="0">
                        <a:solidFill>
                          <a:schemeClr val="dk1"/>
                        </a:solidFill>
                        <a:latin typeface="Arial"/>
                        <a:ea typeface="Times New Roman"/>
                        <a:cs typeface="B Kamran" pitchFamily="2" charset="-78"/>
                      </a:endParaRPr>
                    </a:p>
                  </a:txBody>
                  <a:tcPr anchor="ctr">
                    <a:solidFill>
                      <a:schemeClr val="accent6">
                        <a:lumMod val="40000"/>
                        <a:lumOff val="60000"/>
                        <a:alpha val="31000"/>
                      </a:schemeClr>
                    </a:solidFill>
                  </a:tcPr>
                </a:tc>
              </a:tr>
            </a:tbl>
          </a:graphicData>
        </a:graphic>
      </p:graphicFrame>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162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1628"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133600" y="1295400"/>
          <a:ext cx="10632315" cy="7772400"/>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20740"/>
                <a:gridCol w="2470661"/>
                <a:gridCol w="3240914"/>
              </a:tblGrid>
              <a:tr h="457200">
                <a:tc>
                  <a:txBody>
                    <a:bodyPr/>
                    <a:lstStyle/>
                    <a:p>
                      <a:pPr algn="ctr" rtl="1"/>
                      <a:r>
                        <a:rPr lang="fa-IR" sz="24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400" baseline="0"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rtl="1"/>
                      <a:r>
                        <a:rPr lang="fa-IR" sz="24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400" baseline="0"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rtl="1"/>
                      <a:r>
                        <a:rPr lang="fa-IR" sz="24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400" baseline="0"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r>
              <a:tr h="4145280">
                <a:tc>
                  <a:txBody>
                    <a:bodyPr/>
                    <a:lstStyle/>
                    <a:p>
                      <a:pPr algn="justLow" rtl="1">
                        <a:buFont typeface="Arial" pitchFamily="34" charset="0"/>
                        <a:buChar char="•"/>
                      </a:pPr>
                      <a:r>
                        <a:rPr lang="fa-IR" sz="2000" b="1" kern="1200" dirty="0">
                          <a:solidFill>
                            <a:schemeClr val="dk1"/>
                          </a:solidFill>
                          <a:latin typeface="+mn-lt"/>
                          <a:ea typeface="+mn-ea"/>
                          <a:cs typeface="B Kamran" pitchFamily="2" charset="-78"/>
                        </a:rPr>
                        <a:t> </a:t>
                      </a:r>
                      <a:r>
                        <a:rPr lang="fa-IR" sz="1600" b="1" kern="1200" dirty="0">
                          <a:solidFill>
                            <a:schemeClr val="dk1"/>
                          </a:solidFill>
                          <a:latin typeface="+mn-lt"/>
                          <a:ea typeface="+mn-ea"/>
                          <a:cs typeface="B Kamran" pitchFamily="2" charset="-78"/>
                        </a:rPr>
                        <a:t>بازسازی کالبدی فضای های عمومی اصلی ( میدان امام خمینی- حسینیه ها-یخچال</a:t>
                      </a:r>
                      <a:r>
                        <a:rPr lang="fa-IR" sz="1600" b="1" kern="1200" baseline="0" dirty="0">
                          <a:solidFill>
                            <a:schemeClr val="dk1"/>
                          </a:solidFill>
                          <a:latin typeface="+mn-lt"/>
                          <a:ea typeface="+mn-ea"/>
                          <a:cs typeface="B Kamran" pitchFamily="2" charset="-78"/>
                        </a:rPr>
                        <a:t> –معابر اصلی و </a:t>
                      </a:r>
                      <a:r>
                        <a:rPr lang="fa-IR" sz="1600" b="1" kern="1200" dirty="0">
                          <a:solidFill>
                            <a:schemeClr val="dk1"/>
                          </a:solidFill>
                          <a:latin typeface="+mn-lt"/>
                          <a:ea typeface="+mn-ea"/>
                          <a:cs typeface="B Kamran" pitchFamily="2" charset="-78"/>
                        </a:rPr>
                        <a:t>..)</a:t>
                      </a:r>
                    </a:p>
                    <a:p>
                      <a:pPr algn="justLow" rtl="1">
                        <a:buFont typeface="Arial" pitchFamily="34" charset="0"/>
                        <a:buChar char="•"/>
                      </a:pPr>
                      <a:r>
                        <a:rPr lang="fa-IR" sz="1600" b="1" kern="1200" dirty="0">
                          <a:solidFill>
                            <a:schemeClr val="dk1"/>
                          </a:solidFill>
                          <a:latin typeface="+mn-lt"/>
                          <a:ea typeface="+mn-ea"/>
                          <a:cs typeface="B Kamran" pitchFamily="2" charset="-78"/>
                        </a:rPr>
                        <a:t> بازسازی کالبدی و فعالیتی مراکز محلات قدیمی شهر جهت تجمع مردم محله</a:t>
                      </a:r>
                      <a:endParaRPr lang="en-US" sz="1600" b="1" kern="1200" dirty="0">
                        <a:solidFill>
                          <a:schemeClr val="dk1"/>
                        </a:solidFill>
                        <a:latin typeface="+mn-lt"/>
                        <a:ea typeface="+mn-ea"/>
                        <a:cs typeface="B Kamran" pitchFamily="2" charset="-78"/>
                      </a:endParaRPr>
                    </a:p>
                    <a:p>
                      <a:pPr algn="justLow" rtl="1">
                        <a:buFont typeface="Arial" pitchFamily="34" charset="0"/>
                        <a:buChar char="•"/>
                      </a:pPr>
                      <a:r>
                        <a:rPr lang="fa-IR" sz="1600" b="1" kern="1200" dirty="0">
                          <a:solidFill>
                            <a:schemeClr val="dk1"/>
                          </a:solidFill>
                          <a:latin typeface="+mn-lt"/>
                          <a:ea typeface="+mn-ea"/>
                          <a:cs typeface="B Kamran" pitchFamily="2" charset="-78"/>
                        </a:rPr>
                        <a:t>  تعریف قرارگاه های رفتاری</a:t>
                      </a:r>
                      <a:r>
                        <a:rPr lang="fa-IR" sz="1600" b="1" kern="1200" baseline="0" dirty="0">
                          <a:solidFill>
                            <a:schemeClr val="dk1"/>
                          </a:solidFill>
                          <a:latin typeface="+mn-lt"/>
                          <a:ea typeface="+mn-ea"/>
                          <a:cs typeface="B Kamran" pitchFamily="2" charset="-78"/>
                        </a:rPr>
                        <a:t> </a:t>
                      </a:r>
                      <a:r>
                        <a:rPr lang="fa-IR" sz="1600" b="1" kern="1200" dirty="0">
                          <a:solidFill>
                            <a:schemeClr val="dk1"/>
                          </a:solidFill>
                          <a:latin typeface="+mn-lt"/>
                          <a:ea typeface="+mn-ea"/>
                          <a:cs typeface="B Kamran" pitchFamily="2" charset="-78"/>
                        </a:rPr>
                        <a:t>در ورودی های مهم</a:t>
                      </a:r>
                    </a:p>
                    <a:p>
                      <a:pPr algn="justLow" rtl="1">
                        <a:buFont typeface="Arial" pitchFamily="34" charset="0"/>
                        <a:buNone/>
                      </a:pPr>
                      <a:r>
                        <a:rPr lang="fa-IR" sz="1600" b="1" kern="1200" dirty="0">
                          <a:solidFill>
                            <a:schemeClr val="dk1"/>
                          </a:solidFill>
                          <a:latin typeface="+mn-lt"/>
                          <a:ea typeface="+mn-ea"/>
                          <a:cs typeface="B Kamran" pitchFamily="2" charset="-78"/>
                        </a:rPr>
                        <a:t> ( ورودی بازار -ورودی مساجد-</a:t>
                      </a:r>
                      <a:r>
                        <a:rPr lang="fa-IR" sz="1600" b="1" kern="1200" baseline="0" dirty="0">
                          <a:solidFill>
                            <a:schemeClr val="dk1"/>
                          </a:solidFill>
                          <a:latin typeface="+mn-lt"/>
                          <a:ea typeface="+mn-ea"/>
                          <a:cs typeface="B Kamran" pitchFamily="2" charset="-78"/>
                        </a:rPr>
                        <a:t> ورودی محلات و...)</a:t>
                      </a:r>
                    </a:p>
                    <a:p>
                      <a:pPr algn="justLow" rtl="1">
                        <a:buFont typeface="Arial" pitchFamily="34" charset="0"/>
                        <a:buNone/>
                      </a:pPr>
                      <a:r>
                        <a:rPr lang="fa-IR" sz="1600" b="1" kern="1200" baseline="0" dirty="0">
                          <a:solidFill>
                            <a:schemeClr val="dk1"/>
                          </a:solidFill>
                          <a:latin typeface="+mn-lt"/>
                          <a:ea typeface="+mn-ea"/>
                          <a:cs typeface="B Kamran" pitchFamily="2" charset="-78"/>
                        </a:rPr>
                        <a:t>برگزاری روز بازارها و .. در فضاهای عمومی</a:t>
                      </a:r>
                    </a:p>
                    <a:p>
                      <a:pPr algn="justLow" rtl="1">
                        <a:buFont typeface="Arial" pitchFamily="34" charset="0"/>
                        <a:buNone/>
                      </a:pPr>
                      <a:r>
                        <a:rPr lang="fa-IR" sz="1600" b="1" kern="1200" baseline="0" dirty="0">
                          <a:solidFill>
                            <a:schemeClr val="dk1"/>
                          </a:solidFill>
                          <a:latin typeface="+mn-lt"/>
                          <a:ea typeface="+mn-ea"/>
                          <a:cs typeface="B Kamran" pitchFamily="2" charset="-78"/>
                        </a:rPr>
                        <a:t>بهسازی عملکردهای موجود . استقرار کاربری های جاذب(رستوران-قهوه خانه و ..)</a:t>
                      </a:r>
                    </a:p>
                  </a:txBody>
                  <a:tcPr>
                    <a:solidFill>
                      <a:schemeClr val="accent6">
                        <a:lumMod val="40000"/>
                        <a:lumOff val="60000"/>
                        <a:alpha val="3098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1" kern="1200" dirty="0">
                          <a:solidFill>
                            <a:schemeClr val="dk1"/>
                          </a:solidFill>
                          <a:latin typeface="+mn-lt"/>
                          <a:ea typeface="+mn-ea"/>
                          <a:cs typeface="B Kamran" pitchFamily="2" charset="-78"/>
                        </a:rPr>
                        <a:t>تقویت</a:t>
                      </a:r>
                      <a:r>
                        <a:rPr lang="fa-IR" sz="2000" b="1" kern="1200" baseline="0" dirty="0">
                          <a:solidFill>
                            <a:schemeClr val="dk1"/>
                          </a:solidFill>
                          <a:latin typeface="+mn-lt"/>
                          <a:ea typeface="+mn-ea"/>
                          <a:cs typeface="B Kamran" pitchFamily="2" charset="-78"/>
                        </a:rPr>
                        <a:t> فضاهای عمومی  در سطح شهر و محلات ( تقویت قرارگاه رفتاری)</a:t>
                      </a:r>
                      <a:endParaRPr lang="en-US" sz="2000" b="1" kern="1200" dirty="0">
                        <a:solidFill>
                          <a:schemeClr val="dk1"/>
                        </a:solidFill>
                        <a:latin typeface="+mn-lt"/>
                        <a:ea typeface="+mn-ea"/>
                        <a:cs typeface="B Kamran" pitchFamily="2" charset="-78"/>
                      </a:endParaRPr>
                    </a:p>
                  </a:txBody>
                  <a:tcPr anchor="ctr">
                    <a:solidFill>
                      <a:schemeClr val="accent6">
                        <a:lumMod val="40000"/>
                        <a:lumOff val="60000"/>
                        <a:alpha val="30980"/>
                      </a:schemeClr>
                    </a:solidFill>
                  </a:tcPr>
                </a:tc>
                <a:tc rowSpan="2">
                  <a:txBody>
                    <a:bodyPr/>
                    <a:lstStyle/>
                    <a:p>
                      <a:pPr marL="0" lvl="0" indent="0" algn="r" rtl="1">
                        <a:lnSpc>
                          <a:spcPct val="150000"/>
                        </a:lnSpc>
                        <a:buSzPct val="80000"/>
                        <a:buFont typeface="+mj-lt"/>
                        <a:buNone/>
                      </a:pPr>
                      <a:r>
                        <a:rPr lang="fa-IR" sz="1900" b="1" dirty="0">
                          <a:solidFill>
                            <a:srgbClr val="C00000"/>
                          </a:solidFill>
                          <a:cs typeface="B Nazanin" pitchFamily="2" charset="-78"/>
                        </a:rPr>
                        <a:t>8.تقویت پیوند اجتماعی شهروندان و تشویق تعاملات اجتماعی</a:t>
                      </a:r>
                      <a:endParaRPr lang="en-GB" sz="1900" b="1" dirty="0">
                        <a:solidFill>
                          <a:srgbClr val="C00000"/>
                        </a:solidFill>
                        <a:cs typeface="B Nazanin" pitchFamily="2" charset="-78"/>
                      </a:endParaRPr>
                    </a:p>
                    <a:p>
                      <a:pPr algn="r" rtl="1"/>
                      <a:endParaRPr lang="en-GB" sz="2000" b="1" baseline="0" dirty="0">
                        <a:cs typeface="B Kamran" pitchFamily="2" charset="-78"/>
                      </a:endParaRPr>
                    </a:p>
                  </a:txBody>
                  <a:tcPr anchor="ctr">
                    <a:solidFill>
                      <a:schemeClr val="accent6">
                        <a:lumMod val="40000"/>
                        <a:lumOff val="60000"/>
                        <a:alpha val="30980"/>
                      </a:schemeClr>
                    </a:solidFill>
                  </a:tcPr>
                </a:tc>
              </a:tr>
              <a:tr h="3169920">
                <a:tc>
                  <a:txBody>
                    <a:bodyPr/>
                    <a:lstStyle/>
                    <a:p>
                      <a:pPr algn="justLow" rtl="1">
                        <a:buFont typeface="Arial" pitchFamily="34" charset="0"/>
                        <a:buChar char="•"/>
                      </a:pPr>
                      <a:r>
                        <a:rPr lang="fa-IR" sz="2000" b="1" kern="1200" dirty="0">
                          <a:solidFill>
                            <a:schemeClr val="dk1"/>
                          </a:solidFill>
                          <a:latin typeface="+mn-lt"/>
                          <a:ea typeface="+mn-ea"/>
                          <a:cs typeface="B Kamran" pitchFamily="2" charset="-78"/>
                        </a:rPr>
                        <a:t>احیا آیین های ادواری گذشته و برگزاری</a:t>
                      </a:r>
                      <a:r>
                        <a:rPr lang="fa-IR" sz="2000" b="1" kern="1200" baseline="0" dirty="0">
                          <a:solidFill>
                            <a:schemeClr val="dk1"/>
                          </a:solidFill>
                          <a:latin typeface="+mn-lt"/>
                          <a:ea typeface="+mn-ea"/>
                          <a:cs typeface="B Kamran" pitchFamily="2" charset="-78"/>
                        </a:rPr>
                        <a:t> آن ها در زمان های مختلف سال جهت افزایش حضور مردم</a:t>
                      </a:r>
                    </a:p>
                    <a:p>
                      <a:pPr algn="justLow" rtl="1">
                        <a:buFont typeface="Arial" pitchFamily="34" charset="0"/>
                        <a:buChar char="•"/>
                      </a:pPr>
                      <a:r>
                        <a:rPr lang="fa-IR" sz="2000" b="1" kern="1200" baseline="0" dirty="0">
                          <a:solidFill>
                            <a:schemeClr val="dk1"/>
                          </a:solidFill>
                          <a:latin typeface="+mn-lt"/>
                          <a:ea typeface="+mn-ea"/>
                          <a:cs typeface="B Kamran" pitchFamily="2" charset="-78"/>
                        </a:rPr>
                        <a:t>ایجاد فضاهای خاص با امکانات مطلوب جهت برگزاری مراسم ها</a:t>
                      </a:r>
                      <a:endParaRPr lang="fa-IR" sz="2000" b="1" kern="1200" dirty="0">
                        <a:solidFill>
                          <a:schemeClr val="dk1"/>
                        </a:solidFill>
                        <a:latin typeface="+mn-lt"/>
                        <a:ea typeface="+mn-ea"/>
                        <a:cs typeface="B Kamran" pitchFamily="2" charset="-78"/>
                      </a:endParaRPr>
                    </a:p>
                  </a:txBody>
                  <a:tcPr>
                    <a:solidFill>
                      <a:schemeClr val="accent6">
                        <a:lumMod val="40000"/>
                        <a:lumOff val="60000"/>
                        <a:alpha val="30980"/>
                      </a:schemeClr>
                    </a:solidFill>
                  </a:tcPr>
                </a:tc>
                <a:tc>
                  <a:txBody>
                    <a:bodyPr/>
                    <a:lstStyle/>
                    <a:p>
                      <a:pPr marL="342900" indent="-342900" algn="r" rtl="1">
                        <a:buFont typeface="Arial" pitchFamily="34" charset="0"/>
                        <a:buChar char="•"/>
                      </a:pPr>
                      <a:r>
                        <a:rPr lang="fa-IR" sz="2000" b="1" kern="1200" dirty="0">
                          <a:solidFill>
                            <a:schemeClr val="dk1"/>
                          </a:solidFill>
                          <a:latin typeface="+mn-lt"/>
                          <a:ea typeface="+mn-ea"/>
                          <a:cs typeface="B Kamran" pitchFamily="2" charset="-78"/>
                        </a:rPr>
                        <a:t>حفظ و ارتقا  آیین</a:t>
                      </a:r>
                      <a:r>
                        <a:rPr lang="fa-IR" sz="2000" b="1" kern="1200" baseline="0" dirty="0">
                          <a:solidFill>
                            <a:schemeClr val="dk1"/>
                          </a:solidFill>
                          <a:latin typeface="+mn-lt"/>
                          <a:ea typeface="+mn-ea"/>
                          <a:cs typeface="B Kamran" pitchFamily="2" charset="-78"/>
                        </a:rPr>
                        <a:t> ها و مراسم  ادواری جهت افزایش تعاملات اجتماعی</a:t>
                      </a:r>
                    </a:p>
                  </a:txBody>
                  <a:tcPr anchor="ctr">
                    <a:solidFill>
                      <a:schemeClr val="accent6">
                        <a:lumMod val="40000"/>
                        <a:lumOff val="60000"/>
                        <a:alpha val="30980"/>
                      </a:schemeClr>
                    </a:solidFill>
                  </a:tcPr>
                </a:tc>
                <a:tc vMerge="1">
                  <a:txBody>
                    <a:bodyPr/>
                    <a:lstStyle/>
                    <a:p>
                      <a:pPr algn="r" rtl="1"/>
                      <a:endParaRPr lang="en-GB" sz="2400" b="1" baseline="0" dirty="0">
                        <a:cs typeface="B Kamran" pitchFamily="2" charset="-78"/>
                      </a:endParaRPr>
                    </a:p>
                  </a:txBody>
                  <a:tcPr anchor="ctr">
                    <a:solidFill>
                      <a:schemeClr val="accent6">
                        <a:lumMod val="40000"/>
                        <a:lumOff val="60000"/>
                        <a:alpha val="30980"/>
                      </a:schemeClr>
                    </a:solidFill>
                  </a:tcPr>
                </a:tc>
              </a:tr>
            </a:tbl>
          </a:graphicData>
        </a:graphic>
      </p:graphicFrame>
      <p:pic>
        <p:nvPicPr>
          <p:cNvPr id="111630" name="Picture 2" descr="C:\Users\Mina\Desktop\skis\94-.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09800" y="3641725"/>
            <a:ext cx="2667000" cy="2162175"/>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1631" name="Picture 3" descr="C:\Users\Mina\Desktop\skis\New folder\700.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38375" y="6940550"/>
            <a:ext cx="3187700" cy="2051050"/>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265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2652"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133600" y="1295400"/>
          <a:ext cx="10632315" cy="8168640"/>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20740"/>
                <a:gridCol w="2470661"/>
                <a:gridCol w="3240914"/>
              </a:tblGrid>
              <a:tr h="474921">
                <a:tc>
                  <a:txBody>
                    <a:bodyPr/>
                    <a:lstStyle/>
                    <a:p>
                      <a:pPr algn="ctr" rtl="1"/>
                      <a:r>
                        <a:rPr lang="fa-IR" sz="25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500" baseline="0" dirty="0">
                        <a:solidFill>
                          <a:schemeClr val="tx1"/>
                        </a:solidFill>
                        <a:effectLst>
                          <a:outerShdw blurRad="38100" dist="38100" dir="2700000" algn="tl">
                            <a:srgbClr val="000000">
                              <a:alpha val="43137"/>
                            </a:srgbClr>
                          </a:outerShdw>
                        </a:effectLst>
                        <a:cs typeface="B Nazanin" pitchFamily="2" charset="-78"/>
                      </a:endParaRPr>
                    </a:p>
                  </a:txBody>
                  <a:tcPr marT="47492" marB="47492" anchor="ctr">
                    <a:solidFill>
                      <a:schemeClr val="accent6">
                        <a:lumMod val="75000"/>
                        <a:alpha val="80000"/>
                      </a:schemeClr>
                    </a:solidFill>
                  </a:tcPr>
                </a:tc>
                <a:tc>
                  <a:txBody>
                    <a:bodyPr/>
                    <a:lstStyle/>
                    <a:p>
                      <a:pPr algn="ctr" rtl="1"/>
                      <a:r>
                        <a:rPr lang="fa-IR" sz="25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500" baseline="0" dirty="0">
                        <a:solidFill>
                          <a:schemeClr val="tx1"/>
                        </a:solidFill>
                        <a:effectLst>
                          <a:outerShdw blurRad="38100" dist="38100" dir="2700000" algn="tl">
                            <a:srgbClr val="000000">
                              <a:alpha val="43137"/>
                            </a:srgbClr>
                          </a:outerShdw>
                        </a:effectLst>
                        <a:cs typeface="B Nazanin" pitchFamily="2" charset="-78"/>
                      </a:endParaRPr>
                    </a:p>
                  </a:txBody>
                  <a:tcPr marT="47492" marB="47492" anchor="ctr">
                    <a:solidFill>
                      <a:schemeClr val="accent6">
                        <a:lumMod val="75000"/>
                        <a:alpha val="80000"/>
                      </a:schemeClr>
                    </a:solidFill>
                  </a:tcPr>
                </a:tc>
                <a:tc>
                  <a:txBody>
                    <a:bodyPr/>
                    <a:lstStyle/>
                    <a:p>
                      <a:pPr algn="ctr" rtl="1"/>
                      <a:r>
                        <a:rPr lang="fa-IR" sz="25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500" baseline="0" dirty="0">
                        <a:solidFill>
                          <a:schemeClr val="tx1"/>
                        </a:solidFill>
                        <a:effectLst>
                          <a:outerShdw blurRad="38100" dist="38100" dir="2700000" algn="tl">
                            <a:srgbClr val="000000">
                              <a:alpha val="43137"/>
                            </a:srgbClr>
                          </a:outerShdw>
                        </a:effectLst>
                        <a:cs typeface="B Nazanin" pitchFamily="2" charset="-78"/>
                      </a:endParaRPr>
                    </a:p>
                  </a:txBody>
                  <a:tcPr marT="47492" marB="47492" anchor="ctr">
                    <a:solidFill>
                      <a:schemeClr val="accent6">
                        <a:lumMod val="75000"/>
                        <a:alpha val="80000"/>
                      </a:schemeClr>
                    </a:solidFill>
                  </a:tcPr>
                </a:tc>
              </a:tr>
              <a:tr h="3799367">
                <a:tc>
                  <a:txBody>
                    <a:bodyPr/>
                    <a:lstStyle/>
                    <a:p>
                      <a:pPr algn="justLow" rtl="1">
                        <a:buFont typeface="Arial" pitchFamily="34" charset="0"/>
                        <a:buChar char="•"/>
                      </a:pPr>
                      <a:r>
                        <a:rPr lang="fa-IR" sz="2100" b="1" kern="1200" dirty="0">
                          <a:solidFill>
                            <a:schemeClr val="dk1"/>
                          </a:solidFill>
                          <a:latin typeface="+mn-lt"/>
                          <a:ea typeface="+mn-ea"/>
                          <a:cs typeface="B Kamran" pitchFamily="2" charset="-78"/>
                        </a:rPr>
                        <a:t>نورپردازی</a:t>
                      </a:r>
                      <a:r>
                        <a:rPr lang="fa-IR" sz="2100" b="1" kern="1200" baseline="0" dirty="0">
                          <a:solidFill>
                            <a:schemeClr val="dk1"/>
                          </a:solidFill>
                          <a:latin typeface="+mn-lt"/>
                          <a:ea typeface="+mn-ea"/>
                          <a:cs typeface="B Kamran" pitchFamily="2" charset="-78"/>
                        </a:rPr>
                        <a:t> مطلوب</a:t>
                      </a:r>
                    </a:p>
                    <a:p>
                      <a:pPr algn="justLow" rtl="1">
                        <a:buFont typeface="Arial" pitchFamily="34" charset="0"/>
                        <a:buChar char="•"/>
                      </a:pPr>
                      <a:r>
                        <a:rPr lang="fa-IR" sz="2100" b="1" kern="1200" baseline="0" dirty="0">
                          <a:solidFill>
                            <a:schemeClr val="dk1"/>
                          </a:solidFill>
                          <a:latin typeface="+mn-lt"/>
                          <a:ea typeface="+mn-ea"/>
                          <a:cs typeface="B Kamran" pitchFamily="2" charset="-78"/>
                        </a:rPr>
                        <a:t>پرهیز از گوشه های غیر قابل دفاع</a:t>
                      </a:r>
                    </a:p>
                    <a:p>
                      <a:pPr algn="justLow" rtl="1">
                        <a:buFont typeface="Arial" pitchFamily="34" charset="0"/>
                        <a:buChar char="•"/>
                      </a:pPr>
                      <a:r>
                        <a:rPr lang="fa-IR" sz="2100" b="1" kern="1200" baseline="0" dirty="0">
                          <a:solidFill>
                            <a:schemeClr val="dk1"/>
                          </a:solidFill>
                          <a:latin typeface="+mn-lt"/>
                          <a:ea typeface="+mn-ea"/>
                          <a:cs typeface="B Kamran" pitchFamily="2" charset="-78"/>
                        </a:rPr>
                        <a:t>ایجاد کاربری های شبانه</a:t>
                      </a:r>
                    </a:p>
                    <a:p>
                      <a:pPr algn="justLow" rtl="1">
                        <a:buFont typeface="Arial" pitchFamily="34" charset="0"/>
                        <a:buChar char="•"/>
                      </a:pPr>
                      <a:r>
                        <a:rPr lang="fa-IR" sz="2100" b="1" kern="1200" baseline="0" dirty="0">
                          <a:solidFill>
                            <a:schemeClr val="dk1"/>
                          </a:solidFill>
                          <a:latin typeface="+mn-lt"/>
                          <a:ea typeface="+mn-ea"/>
                          <a:cs typeface="B Kamran" pitchFamily="2" charset="-78"/>
                        </a:rPr>
                        <a:t>جلوگیری از تردد سواره به فضاهای عمومی</a:t>
                      </a:r>
                    </a:p>
                  </a:txBody>
                  <a:tcPr marT="47492" marB="47492">
                    <a:solidFill>
                      <a:schemeClr val="accent6">
                        <a:lumMod val="40000"/>
                        <a:lumOff val="60000"/>
                        <a:alpha val="30980"/>
                      </a:schemeClr>
                    </a:solidFill>
                  </a:tcPr>
                </a:tc>
                <a:tc>
                  <a:txBody>
                    <a:bodyPr/>
                    <a:lstStyle/>
                    <a:p>
                      <a:pPr marL="342900" indent="-342900" algn="r" rtl="1">
                        <a:buFont typeface="Arial" pitchFamily="34" charset="0"/>
                        <a:buChar char="•"/>
                      </a:pPr>
                      <a:r>
                        <a:rPr lang="fa-IR" sz="2100" b="1" kern="1200" dirty="0">
                          <a:solidFill>
                            <a:schemeClr val="dk1"/>
                          </a:solidFill>
                          <a:latin typeface="+mn-lt"/>
                          <a:ea typeface="+mn-ea"/>
                          <a:cs typeface="B Kamran" pitchFamily="2" charset="-78"/>
                        </a:rPr>
                        <a:t>افزایش</a:t>
                      </a:r>
                      <a:r>
                        <a:rPr lang="fa-IR" sz="2100" b="1" kern="1200" baseline="0" dirty="0">
                          <a:solidFill>
                            <a:schemeClr val="dk1"/>
                          </a:solidFill>
                          <a:latin typeface="+mn-lt"/>
                          <a:ea typeface="+mn-ea"/>
                          <a:cs typeface="B Kamran" pitchFamily="2" charset="-78"/>
                        </a:rPr>
                        <a:t> </a:t>
                      </a:r>
                      <a:r>
                        <a:rPr lang="fa-IR" sz="2100" b="1" kern="1200" dirty="0">
                          <a:solidFill>
                            <a:schemeClr val="dk1"/>
                          </a:solidFill>
                          <a:latin typeface="+mn-lt"/>
                          <a:ea typeface="+mn-ea"/>
                          <a:cs typeface="B Kamran" pitchFamily="2" charset="-78"/>
                        </a:rPr>
                        <a:t> امنیت فضاهای همگانی</a:t>
                      </a:r>
                      <a:endParaRPr lang="en-US" sz="2100" b="1" kern="1200" dirty="0">
                        <a:solidFill>
                          <a:schemeClr val="dk1"/>
                        </a:solidFill>
                        <a:latin typeface="+mn-lt"/>
                        <a:ea typeface="+mn-ea"/>
                        <a:cs typeface="B Kamran" pitchFamily="2" charset="-78"/>
                      </a:endParaRPr>
                    </a:p>
                  </a:txBody>
                  <a:tcPr marT="47492" marB="47492" anchor="ctr">
                    <a:solidFill>
                      <a:schemeClr val="accent6">
                        <a:lumMod val="40000"/>
                        <a:lumOff val="60000"/>
                        <a:alpha val="30980"/>
                      </a:schemeClr>
                    </a:solidFill>
                  </a:tcPr>
                </a:tc>
                <a:tc rowSpan="2">
                  <a:txBody>
                    <a:bodyPr/>
                    <a:lstStyle/>
                    <a:p>
                      <a:pPr marL="0" lvl="0" indent="0" algn="r" rtl="1">
                        <a:lnSpc>
                          <a:spcPct val="150000"/>
                        </a:lnSpc>
                        <a:buSzPct val="80000"/>
                        <a:buFont typeface="+mj-lt"/>
                        <a:buNone/>
                      </a:pPr>
                      <a:r>
                        <a:rPr lang="fa-IR" sz="2000" b="1" dirty="0">
                          <a:solidFill>
                            <a:srgbClr val="C00000"/>
                          </a:solidFill>
                          <a:cs typeface="B Nazanin" pitchFamily="2" charset="-78"/>
                        </a:rPr>
                        <a:t>8.تقویت پیوند اجتماعی شهروندان و تشویق تعاملات اجتماعی</a:t>
                      </a:r>
                      <a:endParaRPr lang="en-GB" sz="2000" b="1" dirty="0">
                        <a:solidFill>
                          <a:srgbClr val="C00000"/>
                        </a:solidFill>
                        <a:cs typeface="B Nazanin" pitchFamily="2" charset="-78"/>
                      </a:endParaRPr>
                    </a:p>
                    <a:p>
                      <a:pPr algn="r" rtl="1"/>
                      <a:endParaRPr lang="en-GB" sz="2100" b="1" baseline="0" dirty="0">
                        <a:cs typeface="B Kamran" pitchFamily="2" charset="-78"/>
                      </a:endParaRPr>
                    </a:p>
                  </a:txBody>
                  <a:tcPr marT="47492" marB="47492" anchor="ctr">
                    <a:solidFill>
                      <a:schemeClr val="accent6">
                        <a:lumMod val="40000"/>
                        <a:lumOff val="60000"/>
                        <a:alpha val="30980"/>
                      </a:schemeClr>
                    </a:solidFill>
                  </a:tcPr>
                </a:tc>
              </a:tr>
              <a:tr h="3894352">
                <a:tc>
                  <a:txBody>
                    <a:bodyPr/>
                    <a:lstStyle/>
                    <a:p>
                      <a:pPr algn="justLow" rtl="1">
                        <a:buFont typeface="Arial" pitchFamily="34" charset="0"/>
                        <a:buChar char="•"/>
                      </a:pPr>
                      <a:r>
                        <a:rPr lang="fa-IR" sz="2100" b="1" kern="1200" baseline="0" dirty="0">
                          <a:solidFill>
                            <a:schemeClr val="dk1"/>
                          </a:solidFill>
                          <a:latin typeface="+mn-lt"/>
                          <a:ea typeface="+mn-ea"/>
                          <a:cs typeface="B Kamran" pitchFamily="2" charset="-78"/>
                        </a:rPr>
                        <a:t>افزایش پوشش گیاهی</a:t>
                      </a:r>
                    </a:p>
                    <a:p>
                      <a:pPr algn="justLow" rtl="1">
                        <a:buFont typeface="Arial" pitchFamily="34" charset="0"/>
                        <a:buChar char="•"/>
                      </a:pPr>
                      <a:r>
                        <a:rPr lang="fa-IR" sz="2100" b="1" kern="1200" baseline="0" dirty="0">
                          <a:solidFill>
                            <a:schemeClr val="dk1"/>
                          </a:solidFill>
                          <a:latin typeface="+mn-lt"/>
                          <a:ea typeface="+mn-ea"/>
                          <a:cs typeface="B Kamran" pitchFamily="2" charset="-78"/>
                        </a:rPr>
                        <a:t>ایجاد محصوریت مطلوب  در فضاها ( میدان امام خمینی- میادین اصلی-خیابان امام خمینی و معابر اصلی- مراکز محلات و ..)</a:t>
                      </a:r>
                    </a:p>
                    <a:p>
                      <a:pPr algn="justLow" rtl="1">
                        <a:buFont typeface="Arial" pitchFamily="34" charset="0"/>
                        <a:buChar char="•"/>
                      </a:pPr>
                      <a:r>
                        <a:rPr lang="fa-IR" sz="2100" b="1" kern="1200" baseline="0" dirty="0">
                          <a:solidFill>
                            <a:schemeClr val="dk1"/>
                          </a:solidFill>
                          <a:latin typeface="+mn-lt"/>
                          <a:ea typeface="+mn-ea"/>
                          <a:cs typeface="B Kamran" pitchFamily="2" charset="-78"/>
                        </a:rPr>
                        <a:t>جلوگیری از بادهای نامطلوب با کالبد خاص فضا</a:t>
                      </a:r>
                    </a:p>
                    <a:p>
                      <a:pPr algn="justLow" rtl="1">
                        <a:buFont typeface="Arial" pitchFamily="34" charset="0"/>
                        <a:buChar char="•"/>
                      </a:pPr>
                      <a:r>
                        <a:rPr lang="fa-IR" sz="2100" b="1" kern="1200" baseline="0" dirty="0">
                          <a:solidFill>
                            <a:schemeClr val="dk1"/>
                          </a:solidFill>
                          <a:latin typeface="+mn-lt"/>
                          <a:ea typeface="+mn-ea"/>
                          <a:cs typeface="B Kamran" pitchFamily="2" charset="-78"/>
                        </a:rPr>
                        <a:t>ایجاد رطوبت با جریان آب</a:t>
                      </a:r>
                    </a:p>
                    <a:p>
                      <a:pPr algn="justLow" rtl="1">
                        <a:buFont typeface="Arial" pitchFamily="34" charset="0"/>
                        <a:buChar char="•"/>
                      </a:pPr>
                      <a:endParaRPr lang="fa-IR" sz="2100" b="1" kern="1200" baseline="0" dirty="0">
                        <a:solidFill>
                          <a:schemeClr val="dk1"/>
                        </a:solidFill>
                        <a:latin typeface="+mn-lt"/>
                        <a:ea typeface="+mn-ea"/>
                        <a:cs typeface="B Kamran" pitchFamily="2" charset="-78"/>
                      </a:endParaRPr>
                    </a:p>
                    <a:p>
                      <a:pPr algn="justLow" rtl="1">
                        <a:buFont typeface="Arial" pitchFamily="34" charset="0"/>
                        <a:buChar char="•"/>
                      </a:pPr>
                      <a:endParaRPr lang="fa-IR" sz="2100" b="1" kern="1200" baseline="0" dirty="0">
                        <a:solidFill>
                          <a:schemeClr val="dk1"/>
                        </a:solidFill>
                        <a:latin typeface="+mn-lt"/>
                        <a:ea typeface="+mn-ea"/>
                        <a:cs typeface="B Kamran" pitchFamily="2" charset="-78"/>
                      </a:endParaRPr>
                    </a:p>
                    <a:p>
                      <a:pPr algn="justLow" rtl="1">
                        <a:buFont typeface="Arial" pitchFamily="34" charset="0"/>
                        <a:buChar char="•"/>
                      </a:pPr>
                      <a:endParaRPr lang="fa-IR" sz="2100" b="1" kern="1200" baseline="0" dirty="0">
                        <a:solidFill>
                          <a:schemeClr val="dk1"/>
                        </a:solidFill>
                        <a:latin typeface="+mn-lt"/>
                        <a:ea typeface="+mn-ea"/>
                        <a:cs typeface="B Kamran" pitchFamily="2" charset="-78"/>
                      </a:endParaRPr>
                    </a:p>
                    <a:p>
                      <a:pPr algn="justLow" rtl="1">
                        <a:buFont typeface="Arial" pitchFamily="34" charset="0"/>
                        <a:buChar char="•"/>
                      </a:pPr>
                      <a:endParaRPr lang="fa-IR" sz="2100" b="1" kern="1200" baseline="0" dirty="0">
                        <a:solidFill>
                          <a:schemeClr val="dk1"/>
                        </a:solidFill>
                        <a:latin typeface="+mn-lt"/>
                        <a:ea typeface="+mn-ea"/>
                        <a:cs typeface="B Kamran" pitchFamily="2" charset="-78"/>
                      </a:endParaRPr>
                    </a:p>
                    <a:p>
                      <a:pPr algn="justLow" rtl="1">
                        <a:buFont typeface="Arial" pitchFamily="34" charset="0"/>
                        <a:buChar char="•"/>
                      </a:pPr>
                      <a:endParaRPr lang="fa-IR" sz="2100" b="1" kern="1200" baseline="0" dirty="0">
                        <a:solidFill>
                          <a:schemeClr val="dk1"/>
                        </a:solidFill>
                        <a:latin typeface="+mn-lt"/>
                        <a:ea typeface="+mn-ea"/>
                        <a:cs typeface="B Kamran" pitchFamily="2" charset="-78"/>
                      </a:endParaRPr>
                    </a:p>
                    <a:p>
                      <a:pPr algn="justLow" rtl="1">
                        <a:buFont typeface="Arial" pitchFamily="34" charset="0"/>
                        <a:buChar char="•"/>
                      </a:pPr>
                      <a:endParaRPr lang="fa-IR" sz="2100" b="1" kern="1200" baseline="0" dirty="0">
                        <a:solidFill>
                          <a:schemeClr val="dk1"/>
                        </a:solidFill>
                        <a:latin typeface="+mn-lt"/>
                        <a:ea typeface="+mn-ea"/>
                        <a:cs typeface="B Kamran" pitchFamily="2" charset="-78"/>
                      </a:endParaRPr>
                    </a:p>
                    <a:p>
                      <a:pPr algn="justLow" rtl="1">
                        <a:buFont typeface="Arial" pitchFamily="34" charset="0"/>
                        <a:buChar char="•"/>
                      </a:pPr>
                      <a:endParaRPr lang="fa-IR" sz="2100" b="1" kern="1200" dirty="0">
                        <a:solidFill>
                          <a:schemeClr val="dk1"/>
                        </a:solidFill>
                        <a:latin typeface="+mn-lt"/>
                        <a:ea typeface="+mn-ea"/>
                        <a:cs typeface="B Kamran" pitchFamily="2" charset="-78"/>
                      </a:endParaRPr>
                    </a:p>
                  </a:txBody>
                  <a:tcPr marT="47492" marB="47492">
                    <a:solidFill>
                      <a:schemeClr val="accent6">
                        <a:lumMod val="40000"/>
                        <a:lumOff val="60000"/>
                        <a:alpha val="30980"/>
                      </a:schemeClr>
                    </a:solidFill>
                  </a:tcPr>
                </a:tc>
                <a:tc>
                  <a:txBody>
                    <a:bodyPr/>
                    <a:lstStyle/>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100" b="1" kern="1200" dirty="0">
                          <a:solidFill>
                            <a:schemeClr val="dk1"/>
                          </a:solidFill>
                          <a:latin typeface="+mn-lt"/>
                          <a:ea typeface="+mn-ea"/>
                          <a:cs typeface="B Kamran" pitchFamily="2" charset="-78"/>
                        </a:rPr>
                        <a:t>افزایش آسایش اقلیمی در قرارگاه های رفتاری</a:t>
                      </a:r>
                      <a:endParaRPr lang="en-US" sz="2100" b="1" kern="1200" dirty="0">
                        <a:solidFill>
                          <a:schemeClr val="dk1"/>
                        </a:solidFill>
                        <a:latin typeface="+mn-lt"/>
                        <a:ea typeface="+mn-ea"/>
                        <a:cs typeface="B Kamran" pitchFamily="2" charset="-78"/>
                      </a:endParaRPr>
                    </a:p>
                  </a:txBody>
                  <a:tcPr marT="47492" marB="47492" anchor="ctr">
                    <a:solidFill>
                      <a:schemeClr val="accent6">
                        <a:lumMod val="40000"/>
                        <a:lumOff val="60000"/>
                        <a:alpha val="30980"/>
                      </a:schemeClr>
                    </a:solidFill>
                  </a:tcPr>
                </a:tc>
                <a:tc vMerge="1">
                  <a:txBody>
                    <a:bodyPr/>
                    <a:lstStyle/>
                    <a:p>
                      <a:pPr algn="r" rtl="1"/>
                      <a:endParaRPr lang="en-GB" sz="2400" b="1" baseline="0" dirty="0">
                        <a:cs typeface="B Kamran" pitchFamily="2" charset="-78"/>
                      </a:endParaRPr>
                    </a:p>
                  </a:txBody>
                  <a:tcPr anchor="ctr">
                    <a:solidFill>
                      <a:schemeClr val="accent6">
                        <a:lumMod val="40000"/>
                        <a:lumOff val="60000"/>
                        <a:alpha val="30980"/>
                      </a:schemeClr>
                    </a:solidFill>
                  </a:tcPr>
                </a:tc>
              </a:tr>
            </a:tbl>
          </a:graphicData>
        </a:graphic>
      </p:graphicFrame>
      <p:pic>
        <p:nvPicPr>
          <p:cNvPr id="112654" name="Picture 2" descr="C:\Users\Mina\Desktop\skis\noor\455a.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09800" y="3124200"/>
            <a:ext cx="2319338" cy="2160588"/>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2655" name="Picture 3" descr="C:\Users\Mina\Desktop\skis\43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02163" y="3124200"/>
            <a:ext cx="2160587" cy="2160588"/>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2656" name="Picture 4" descr="C:\Users\Mina\Desktop\skis\New folder\mahsoriat\75-.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263775" y="6983413"/>
            <a:ext cx="2160588" cy="2160587"/>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2657" name="Picture 5" descr="C:\Users\Mina\Desktop\skis\New folder\mahsoriat\9-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724400" y="6983413"/>
            <a:ext cx="2160588" cy="2160587"/>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367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7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3676"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4" name="Table 13"/>
          <p:cNvGraphicFramePr>
            <a:graphicFrameLocks noGrp="1"/>
          </p:cNvGraphicFramePr>
          <p:nvPr/>
        </p:nvGraphicFramePr>
        <p:xfrm>
          <a:off x="2133600" y="1284682"/>
          <a:ext cx="10632314" cy="7508799"/>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5334000"/>
                <a:gridCol w="2438400"/>
                <a:gridCol w="2859914"/>
              </a:tblGrid>
              <a:tr h="620319">
                <a:tc>
                  <a:txBody>
                    <a:bodyPr/>
                    <a:lstStyle/>
                    <a:p>
                      <a:pPr algn="ctr" rtl="1"/>
                      <a:r>
                        <a:rPr lang="fa-IR" sz="24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400" baseline="0"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rtl="1"/>
                      <a:r>
                        <a:rPr lang="fa-IR" sz="24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400" baseline="0"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rtl="1"/>
                      <a:r>
                        <a:rPr lang="fa-IR" sz="24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400" baseline="0"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r>
              <a:tr h="1859280">
                <a:tc>
                  <a:txBody>
                    <a:bodyPr/>
                    <a:lstStyle/>
                    <a:p>
                      <a:pPr algn="justLow" rtl="1">
                        <a:buFont typeface="Arial" pitchFamily="34" charset="0"/>
                        <a:buChar char="•"/>
                      </a:pPr>
                      <a:r>
                        <a:rPr lang="fa-IR" sz="1800" b="1" kern="1200" dirty="0">
                          <a:solidFill>
                            <a:schemeClr val="dk1"/>
                          </a:solidFill>
                          <a:latin typeface="+mn-lt"/>
                          <a:ea typeface="+mn-ea"/>
                          <a:cs typeface="B Kamran" pitchFamily="2" charset="-78"/>
                        </a:rPr>
                        <a:t>ایجاد</a:t>
                      </a:r>
                      <a:r>
                        <a:rPr lang="fa-IR" sz="1800" b="1" kern="1200" baseline="0" dirty="0">
                          <a:solidFill>
                            <a:schemeClr val="dk1"/>
                          </a:solidFill>
                          <a:latin typeface="+mn-lt"/>
                          <a:ea typeface="+mn-ea"/>
                          <a:cs typeface="B Kamran" pitchFamily="2" charset="-78"/>
                        </a:rPr>
                        <a:t> کاربری های مختلط در فضا</a:t>
                      </a: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r>
                        <a:rPr lang="fa-IR" sz="1800" b="1" kern="1200" baseline="0" dirty="0">
                          <a:solidFill>
                            <a:schemeClr val="dk1"/>
                          </a:solidFill>
                          <a:latin typeface="+mn-lt"/>
                          <a:ea typeface="+mn-ea"/>
                          <a:cs typeface="B Kamran" pitchFamily="2" charset="-78"/>
                        </a:rPr>
                        <a:t>وجود مبلمان شهری متنوع</a:t>
                      </a: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r>
                        <a:rPr lang="fa-IR" sz="1800" b="1" kern="1200" baseline="0" dirty="0">
                          <a:solidFill>
                            <a:schemeClr val="dk1"/>
                          </a:solidFill>
                          <a:latin typeface="+mn-lt"/>
                          <a:ea typeface="+mn-ea"/>
                          <a:cs typeface="B Kamran" pitchFamily="2" charset="-78"/>
                        </a:rPr>
                        <a:t>استفاده از معماری آب و گیاه</a:t>
                      </a: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endParaRPr lang="fa-IR" sz="1800" b="1" kern="1200" baseline="0" dirty="0">
                        <a:solidFill>
                          <a:schemeClr val="dk1"/>
                        </a:solidFill>
                        <a:latin typeface="+mn-lt"/>
                        <a:ea typeface="+mn-ea"/>
                        <a:cs typeface="B Kamran" pitchFamily="2" charset="-78"/>
                      </a:endParaRPr>
                    </a:p>
                    <a:p>
                      <a:pPr algn="justLow" rtl="1">
                        <a:buFont typeface="Arial" pitchFamily="34" charset="0"/>
                        <a:buChar char="•"/>
                      </a:pPr>
                      <a:r>
                        <a:rPr lang="fa-IR" sz="1800" b="1" kern="1200" baseline="0" dirty="0">
                          <a:solidFill>
                            <a:schemeClr val="dk1"/>
                          </a:solidFill>
                          <a:latin typeface="+mn-lt"/>
                          <a:ea typeface="+mn-ea"/>
                          <a:cs typeface="B Kamran" pitchFamily="2" charset="-78"/>
                        </a:rPr>
                        <a:t>تقویت فضا برای افزایش حضور زنان و </a:t>
                      </a:r>
                    </a:p>
                    <a:p>
                      <a:pPr algn="justLow" rtl="1">
                        <a:buFont typeface="Arial" pitchFamily="34" charset="0"/>
                        <a:buChar char="•"/>
                      </a:pPr>
                      <a:r>
                        <a:rPr lang="fa-IR" sz="1800" b="1" kern="1200" baseline="0" dirty="0">
                          <a:solidFill>
                            <a:schemeClr val="dk1"/>
                          </a:solidFill>
                          <a:latin typeface="+mn-lt"/>
                          <a:ea typeface="+mn-ea"/>
                          <a:cs typeface="B Kamran" pitchFamily="2" charset="-78"/>
                        </a:rPr>
                        <a:t>کودکان</a:t>
                      </a:r>
                    </a:p>
                    <a:p>
                      <a:pPr algn="justLow" rtl="1">
                        <a:buFont typeface="Arial" pitchFamily="34" charset="0"/>
                        <a:buNone/>
                      </a:pPr>
                      <a:endParaRPr lang="fa-IR" sz="1600" b="1" kern="1200" baseline="0" dirty="0">
                        <a:solidFill>
                          <a:schemeClr val="dk1"/>
                        </a:solidFill>
                        <a:latin typeface="+mn-lt"/>
                        <a:ea typeface="+mn-ea"/>
                        <a:cs typeface="B Kamran" pitchFamily="2" charset="-78"/>
                      </a:endParaRPr>
                    </a:p>
                    <a:p>
                      <a:pPr algn="justLow" rtl="1">
                        <a:buFont typeface="Arial" pitchFamily="34" charset="0"/>
                        <a:buNone/>
                      </a:pPr>
                      <a:endParaRPr lang="fa-IR" sz="1600" b="1" kern="1200" baseline="0" dirty="0">
                        <a:solidFill>
                          <a:schemeClr val="dk1"/>
                        </a:solidFill>
                        <a:latin typeface="+mn-lt"/>
                        <a:ea typeface="+mn-ea"/>
                        <a:cs typeface="B Kamran" pitchFamily="2" charset="-78"/>
                      </a:endParaRPr>
                    </a:p>
                  </a:txBody>
                  <a:tcPr>
                    <a:solidFill>
                      <a:schemeClr val="accent6">
                        <a:lumMod val="40000"/>
                        <a:lumOff val="60000"/>
                        <a:alpha val="30980"/>
                      </a:schemeClr>
                    </a:solidFill>
                  </a:tcPr>
                </a:tc>
                <a:tc>
                  <a:txBody>
                    <a:bodyPr/>
                    <a:lstStyle/>
                    <a:p>
                      <a:pPr marL="342900" indent="-342900" algn="r" rtl="1">
                        <a:buFont typeface="Arial" pitchFamily="34" charset="0"/>
                        <a:buChar char="•"/>
                      </a:pPr>
                      <a:r>
                        <a:rPr lang="fa-IR" sz="1900" b="1" kern="1200" dirty="0">
                          <a:solidFill>
                            <a:schemeClr val="dk1"/>
                          </a:solidFill>
                          <a:latin typeface="+mn-lt"/>
                          <a:ea typeface="+mn-ea"/>
                          <a:cs typeface="B Kamran" pitchFamily="2" charset="-78"/>
                        </a:rPr>
                        <a:t>افزایش</a:t>
                      </a:r>
                      <a:r>
                        <a:rPr lang="fa-IR" sz="1900" b="1" kern="1200" baseline="0" dirty="0">
                          <a:solidFill>
                            <a:schemeClr val="dk1"/>
                          </a:solidFill>
                          <a:latin typeface="+mn-lt"/>
                          <a:ea typeface="+mn-ea"/>
                          <a:cs typeface="B Kamran" pitchFamily="2" charset="-78"/>
                        </a:rPr>
                        <a:t> انعطاف پذیری فضاهای عمومی</a:t>
                      </a:r>
                      <a:endParaRPr lang="en-US" sz="1900" b="1" kern="1200" dirty="0">
                        <a:solidFill>
                          <a:schemeClr val="dk1"/>
                        </a:solidFill>
                        <a:latin typeface="+mn-lt"/>
                        <a:ea typeface="+mn-ea"/>
                        <a:cs typeface="B Kamran" pitchFamily="2" charset="-78"/>
                      </a:endParaRPr>
                    </a:p>
                  </a:txBody>
                  <a:tcPr anchor="ctr">
                    <a:solidFill>
                      <a:schemeClr val="accent6">
                        <a:lumMod val="40000"/>
                        <a:lumOff val="60000"/>
                        <a:alpha val="30980"/>
                      </a:schemeClr>
                    </a:solidFill>
                  </a:tcPr>
                </a:tc>
                <a:tc>
                  <a:txBody>
                    <a:bodyPr/>
                    <a:lstStyle/>
                    <a:p>
                      <a:pPr marL="0" lvl="0" indent="0" algn="r" rtl="1">
                        <a:lnSpc>
                          <a:spcPct val="150000"/>
                        </a:lnSpc>
                        <a:buSzPct val="80000"/>
                        <a:buFont typeface="+mj-lt"/>
                        <a:buNone/>
                      </a:pPr>
                      <a:r>
                        <a:rPr lang="fa-IR" sz="2400" b="1" dirty="0">
                          <a:solidFill>
                            <a:srgbClr val="C00000"/>
                          </a:solidFill>
                          <a:cs typeface="B Nazanin" pitchFamily="2" charset="-78"/>
                        </a:rPr>
                        <a:t>8</a:t>
                      </a:r>
                      <a:r>
                        <a:rPr lang="fa-IR" sz="1900" b="1" dirty="0">
                          <a:solidFill>
                            <a:srgbClr val="C00000"/>
                          </a:solidFill>
                          <a:cs typeface="B Nazanin" pitchFamily="2" charset="-78"/>
                        </a:rPr>
                        <a:t>.تقویت پیوند اجتماعی شهروندان و تشویق تعاملات اجتماعی</a:t>
                      </a:r>
                      <a:endParaRPr lang="en-GB" sz="1900" b="1" dirty="0">
                        <a:solidFill>
                          <a:srgbClr val="C00000"/>
                        </a:solidFill>
                        <a:cs typeface="B Nazanin" pitchFamily="2" charset="-78"/>
                      </a:endParaRPr>
                    </a:p>
                    <a:p>
                      <a:pPr algn="r" rtl="1"/>
                      <a:endParaRPr lang="en-GB" sz="2400" b="1" baseline="0" dirty="0">
                        <a:cs typeface="B Kamran" pitchFamily="2" charset="-78"/>
                      </a:endParaRPr>
                    </a:p>
                  </a:txBody>
                  <a:tcPr anchor="ctr">
                    <a:solidFill>
                      <a:schemeClr val="accent6">
                        <a:lumMod val="40000"/>
                        <a:lumOff val="60000"/>
                        <a:alpha val="30980"/>
                      </a:schemeClr>
                    </a:solidFill>
                  </a:tcPr>
                </a:tc>
              </a:tr>
            </a:tbl>
          </a:graphicData>
        </a:graphic>
      </p:graphicFrame>
      <p:pic>
        <p:nvPicPr>
          <p:cNvPr id="113678" name="Picture 2" descr="C:\Users\Mina\Desktop\skis\New folder\70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05050" y="2362200"/>
            <a:ext cx="2851150" cy="1752600"/>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3679" name="Picture 3" descr="C:\Users\Mina\Desktop\skis\New folder\33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05050" y="4343400"/>
            <a:ext cx="2257425" cy="1789113"/>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3680" name="Picture 4" descr="C:\Users\Mina\Desktop\skis\7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78075" y="6373813"/>
            <a:ext cx="2209800" cy="2160587"/>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469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4700"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4" name="Table 13"/>
          <p:cNvGraphicFramePr>
            <a:graphicFrameLocks noGrp="1"/>
          </p:cNvGraphicFramePr>
          <p:nvPr/>
        </p:nvGraphicFramePr>
        <p:xfrm>
          <a:off x="2133600" y="1284682"/>
          <a:ext cx="10632314" cy="8118399"/>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5334000"/>
                <a:gridCol w="2438400"/>
                <a:gridCol w="2859914"/>
              </a:tblGrid>
              <a:tr h="659964">
                <a:tc>
                  <a:txBody>
                    <a:bodyPr/>
                    <a:lstStyle/>
                    <a:p>
                      <a:pPr algn="ctr" rtl="1"/>
                      <a:r>
                        <a:rPr lang="fa-IR" sz="26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600" baseline="0" dirty="0">
                        <a:solidFill>
                          <a:schemeClr val="tx1"/>
                        </a:solidFill>
                        <a:effectLst>
                          <a:outerShdw blurRad="38100" dist="38100" dir="2700000" algn="tl">
                            <a:srgbClr val="000000">
                              <a:alpha val="43137"/>
                            </a:srgbClr>
                          </a:outerShdw>
                        </a:effectLst>
                        <a:cs typeface="B Nazanin" pitchFamily="2" charset="-78"/>
                      </a:endParaRPr>
                    </a:p>
                  </a:txBody>
                  <a:tcPr marT="48642" marB="48642" anchor="ctr">
                    <a:solidFill>
                      <a:schemeClr val="accent6">
                        <a:lumMod val="75000"/>
                        <a:alpha val="80000"/>
                      </a:schemeClr>
                    </a:solidFill>
                  </a:tcPr>
                </a:tc>
                <a:tc>
                  <a:txBody>
                    <a:bodyPr/>
                    <a:lstStyle/>
                    <a:p>
                      <a:pPr algn="ctr" rtl="1"/>
                      <a:r>
                        <a:rPr lang="fa-IR" sz="26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600" baseline="0" dirty="0">
                        <a:solidFill>
                          <a:schemeClr val="tx1"/>
                        </a:solidFill>
                        <a:effectLst>
                          <a:outerShdw blurRad="38100" dist="38100" dir="2700000" algn="tl">
                            <a:srgbClr val="000000">
                              <a:alpha val="43137"/>
                            </a:srgbClr>
                          </a:outerShdw>
                        </a:effectLst>
                        <a:cs typeface="B Nazanin" pitchFamily="2" charset="-78"/>
                      </a:endParaRPr>
                    </a:p>
                  </a:txBody>
                  <a:tcPr marT="48642" marB="48642" anchor="ctr">
                    <a:solidFill>
                      <a:schemeClr val="accent6">
                        <a:lumMod val="75000"/>
                        <a:alpha val="80000"/>
                      </a:schemeClr>
                    </a:solidFill>
                  </a:tcPr>
                </a:tc>
                <a:tc>
                  <a:txBody>
                    <a:bodyPr/>
                    <a:lstStyle/>
                    <a:p>
                      <a:pPr algn="ctr" rtl="1"/>
                      <a:r>
                        <a:rPr lang="fa-IR" sz="26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600" baseline="0" dirty="0">
                        <a:solidFill>
                          <a:schemeClr val="tx1"/>
                        </a:solidFill>
                        <a:effectLst>
                          <a:outerShdw blurRad="38100" dist="38100" dir="2700000" algn="tl">
                            <a:srgbClr val="000000">
                              <a:alpha val="43137"/>
                            </a:srgbClr>
                          </a:outerShdw>
                        </a:effectLst>
                        <a:cs typeface="B Nazanin" pitchFamily="2" charset="-78"/>
                      </a:endParaRPr>
                    </a:p>
                  </a:txBody>
                  <a:tcPr marT="48642" marB="48642" anchor="ctr">
                    <a:solidFill>
                      <a:schemeClr val="accent6">
                        <a:lumMod val="75000"/>
                        <a:alpha val="80000"/>
                      </a:schemeClr>
                    </a:solidFill>
                  </a:tcPr>
                </a:tc>
              </a:tr>
              <a:tr h="2950946">
                <a:tc>
                  <a:txBody>
                    <a:bodyPr/>
                    <a:lstStyle/>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استفاده از مصالح و الگوهای کالبدی بومی در ساخت و نماسازی بناهای جدید  </a:t>
                      </a: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استفاده از پوشش گیاهی و معماری آب و گیاه در فضاهای باز عمومی و خصوصی</a:t>
                      </a: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txBody>
                  <a:tcPr marT="48642" marB="48642">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1" kern="1200" dirty="0">
                          <a:solidFill>
                            <a:schemeClr val="dk1"/>
                          </a:solidFill>
                          <a:latin typeface="+mn-lt"/>
                          <a:ea typeface="+mn-ea"/>
                          <a:cs typeface="B Kamran" pitchFamily="2" charset="-78"/>
                        </a:rPr>
                        <a:t>بهره گیری از ارزش های هویتی محلی به منظور شخصیت بخشی به ساخت و سازهای جدید</a:t>
                      </a:r>
                      <a:endParaRPr lang="en-US" sz="2000" b="1" kern="1200" dirty="0">
                        <a:solidFill>
                          <a:schemeClr val="dk1"/>
                        </a:solidFill>
                        <a:latin typeface="+mn-lt"/>
                        <a:ea typeface="+mn-ea"/>
                        <a:cs typeface="B Kamran" pitchFamily="2" charset="-78"/>
                      </a:endParaRPr>
                    </a:p>
                  </a:txBody>
                  <a:tcPr marT="48642" marB="48642" anchor="ctr">
                    <a:solidFill>
                      <a:schemeClr val="accent6">
                        <a:lumMod val="40000"/>
                        <a:lumOff val="60000"/>
                        <a:alpha val="30980"/>
                      </a:schemeClr>
                    </a:solidFill>
                  </a:tcPr>
                </a:tc>
                <a:tc rowSpan="2">
                  <a:txBody>
                    <a:bodyPr/>
                    <a:lstStyle/>
                    <a:p>
                      <a:pPr marL="0" marR="0" lvl="0" indent="0" algn="r" defTabSz="1125352" rtl="1" eaLnBrk="1" fontAlgn="auto" latinLnBrk="0" hangingPunct="1">
                        <a:lnSpc>
                          <a:spcPct val="150000"/>
                        </a:lnSpc>
                        <a:spcBef>
                          <a:spcPts val="0"/>
                        </a:spcBef>
                        <a:spcAft>
                          <a:spcPts val="0"/>
                        </a:spcAft>
                        <a:buClrTx/>
                        <a:buSzPct val="80000"/>
                        <a:buFont typeface="+mj-lt"/>
                        <a:buNone/>
                        <a:tabLst/>
                        <a:defRPr/>
                      </a:pPr>
                      <a:r>
                        <a:rPr lang="fa-IR" sz="2100" b="1" kern="1200" dirty="0">
                          <a:solidFill>
                            <a:srgbClr val="C00000"/>
                          </a:solidFill>
                          <a:latin typeface="+mn-lt"/>
                          <a:ea typeface="+mn-ea"/>
                          <a:cs typeface="B Nazanin" pitchFamily="2" charset="-78"/>
                        </a:rPr>
                        <a:t>9 </a:t>
                      </a:r>
                      <a:r>
                        <a:rPr lang="fa-IR" sz="2000" b="1" kern="1200" dirty="0">
                          <a:solidFill>
                            <a:srgbClr val="C00000"/>
                          </a:solidFill>
                          <a:latin typeface="+mn-lt"/>
                          <a:ea typeface="+mn-ea"/>
                          <a:cs typeface="B Nazanin" pitchFamily="2" charset="-78"/>
                        </a:rPr>
                        <a:t>. ارتقا حس تعلق در شهروندان</a:t>
                      </a:r>
                    </a:p>
                    <a:p>
                      <a:pPr algn="r" rtl="1"/>
                      <a:endParaRPr lang="en-GB" sz="2600" b="1" baseline="0" dirty="0">
                        <a:cs typeface="B Kamran" pitchFamily="2" charset="-78"/>
                      </a:endParaRPr>
                    </a:p>
                  </a:txBody>
                  <a:tcPr marT="48642" marB="48642" anchor="ctr">
                    <a:solidFill>
                      <a:schemeClr val="accent6">
                        <a:lumMod val="40000"/>
                        <a:lumOff val="60000"/>
                        <a:alpha val="30980"/>
                      </a:schemeClr>
                    </a:solidFill>
                  </a:tcPr>
                </a:tc>
              </a:tr>
              <a:tr h="4507489">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تقویت فعالیت های محلی – خدماتی روزانه در میدانچه های محلی</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تزریق انواع فعالیت های سنتی و حضور پذیر در بازار و حسینیه ها</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تعیین مکان های عمومی و نیمه عمومی جهت برگزاری مراسم و جشن ها در میدانچه ها و میادین شهر</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تقویت فعالیت های جهت سرگرمی زنان در شهر</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تقویت فعالیت های جاذب جوانان جهت حضور ثابت در زواره</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txBody>
                  <a:tcPr marT="48642" marB="48642">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1" kern="1200" dirty="0">
                          <a:solidFill>
                            <a:schemeClr val="dk1"/>
                          </a:solidFill>
                          <a:latin typeface="+mn-lt"/>
                          <a:ea typeface="+mn-ea"/>
                          <a:cs typeface="B Kamran" pitchFamily="2" charset="-78"/>
                        </a:rPr>
                        <a:t>تقویت فعالیت ها و</a:t>
                      </a:r>
                      <a:r>
                        <a:rPr lang="fa-IR" sz="2000" b="1" kern="1200" baseline="0" dirty="0">
                          <a:solidFill>
                            <a:schemeClr val="dk1"/>
                          </a:solidFill>
                          <a:latin typeface="+mn-lt"/>
                          <a:ea typeface="+mn-ea"/>
                          <a:cs typeface="B Kamran" pitchFamily="2" charset="-78"/>
                        </a:rPr>
                        <a:t> آئین های سنتی و متنوع </a:t>
                      </a:r>
                      <a:r>
                        <a:rPr lang="fa-IR" sz="2000" b="1" kern="1200" dirty="0">
                          <a:solidFill>
                            <a:schemeClr val="dk1"/>
                          </a:solidFill>
                          <a:latin typeface="+mn-lt"/>
                          <a:ea typeface="+mn-ea"/>
                          <a:cs typeface="B Kamran" pitchFamily="2" charset="-78"/>
                        </a:rPr>
                        <a:t>در شهر</a:t>
                      </a:r>
                      <a:endParaRPr lang="en-US" sz="2000" b="1" kern="1200" dirty="0">
                        <a:solidFill>
                          <a:schemeClr val="dk1"/>
                        </a:solidFill>
                        <a:latin typeface="+mn-lt"/>
                        <a:ea typeface="+mn-ea"/>
                        <a:cs typeface="B Kamran" pitchFamily="2" charset="-78"/>
                      </a:endParaRPr>
                    </a:p>
                  </a:txBody>
                  <a:tcPr marT="48642" marB="48642" anchor="ctr">
                    <a:solidFill>
                      <a:schemeClr val="accent6">
                        <a:lumMod val="40000"/>
                        <a:lumOff val="60000"/>
                        <a:alpha val="30980"/>
                      </a:schemeClr>
                    </a:solidFill>
                  </a:tcPr>
                </a:tc>
                <a:tc vMerge="1">
                  <a:txBody>
                    <a:bodyPr/>
                    <a:lstStyle/>
                    <a:p>
                      <a:pPr algn="r" rtl="1"/>
                      <a:endParaRPr lang="en-GB" sz="2400" b="1" baseline="0" dirty="0">
                        <a:cs typeface="B Kamran" pitchFamily="2" charset="-78"/>
                      </a:endParaRPr>
                    </a:p>
                  </a:txBody>
                  <a:tcPr anchor="ctr">
                    <a:solidFill>
                      <a:schemeClr val="accent6">
                        <a:lumMod val="40000"/>
                        <a:lumOff val="60000"/>
                        <a:alpha val="30980"/>
                      </a:schemeClr>
                    </a:solidFill>
                  </a:tcPr>
                </a:tc>
              </a:tr>
            </a:tbl>
          </a:graphicData>
        </a:graphic>
      </p:graphicFrame>
      <p:pic>
        <p:nvPicPr>
          <p:cNvPr id="114702" name="Picture 2" descr="C:\Users\Mina\Desktop\28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86000" y="2551113"/>
            <a:ext cx="1981200" cy="1981200"/>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4703" name="Picture 3" descr="C:\Users\Mina\Desktop\skis\43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03463" y="6373813"/>
            <a:ext cx="2160587" cy="2160587"/>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332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507288" y="238125"/>
            <a:ext cx="5503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کارکرد</a:t>
            </a:r>
          </a:p>
        </p:txBody>
      </p:sp>
      <p:pic>
        <p:nvPicPr>
          <p:cNvPr id="13325" name="Picture 2" descr="E:\tarahi shahri\term3\karga shahr\karbari arazi5.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86000" y="2514600"/>
            <a:ext cx="8029575" cy="617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6" name="Picture 3" descr="E:\tarahi shahri\term3\karga shahr\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699663" y="6184900"/>
            <a:ext cx="2979737" cy="568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7" name="Picture 3" descr="E:\tarahi shahri\term3\karga shahr\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428288" y="2971800"/>
            <a:ext cx="2476500" cy="472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p:cNvSpPr/>
          <p:nvPr/>
        </p:nvSpPr>
        <p:spPr>
          <a:xfrm>
            <a:off x="7835900" y="1147763"/>
            <a:ext cx="5035550" cy="539750"/>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900" b="1" dirty="0">
                <a:effectLst>
                  <a:outerShdw blurRad="38100" dist="38100" dir="2700000" algn="tl">
                    <a:srgbClr val="000000">
                      <a:alpha val="43137"/>
                    </a:srgbClr>
                  </a:outerShdw>
                </a:effectLst>
                <a:latin typeface="+mn-lt"/>
                <a:cs typeface="B Davat" pitchFamily="2" charset="-78"/>
              </a:rPr>
              <a:t>کاربری شهر زواره</a:t>
            </a:r>
          </a:p>
        </p:txBody>
      </p:sp>
      <p:sp>
        <p:nvSpPr>
          <p:cNvPr id="20" name="TextBox 19"/>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572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2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5724"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4" name="Table 13"/>
          <p:cNvGraphicFramePr>
            <a:graphicFrameLocks noGrp="1"/>
          </p:cNvGraphicFramePr>
          <p:nvPr/>
        </p:nvGraphicFramePr>
        <p:xfrm>
          <a:off x="2133600" y="1284682"/>
          <a:ext cx="10632314" cy="8026959"/>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5334000"/>
                <a:gridCol w="2438400"/>
                <a:gridCol w="2859914"/>
              </a:tblGrid>
              <a:tr h="639753">
                <a:tc>
                  <a:txBody>
                    <a:bodyPr/>
                    <a:lstStyle/>
                    <a:p>
                      <a:pPr algn="ctr" rtl="1"/>
                      <a:r>
                        <a:rPr lang="fa-IR" sz="25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500" baseline="0" dirty="0">
                        <a:solidFill>
                          <a:schemeClr val="tx1"/>
                        </a:solidFill>
                        <a:effectLst>
                          <a:outerShdw blurRad="38100" dist="38100" dir="2700000" algn="tl">
                            <a:srgbClr val="000000">
                              <a:alpha val="43137"/>
                            </a:srgbClr>
                          </a:outerShdw>
                        </a:effectLst>
                        <a:cs typeface="B Nazanin" pitchFamily="2" charset="-78"/>
                      </a:endParaRPr>
                    </a:p>
                  </a:txBody>
                  <a:tcPr marT="47152" marB="47152" anchor="ctr">
                    <a:solidFill>
                      <a:schemeClr val="accent6">
                        <a:lumMod val="75000"/>
                        <a:alpha val="80000"/>
                      </a:schemeClr>
                    </a:solidFill>
                  </a:tcPr>
                </a:tc>
                <a:tc>
                  <a:txBody>
                    <a:bodyPr/>
                    <a:lstStyle/>
                    <a:p>
                      <a:pPr algn="ctr" rtl="1"/>
                      <a:r>
                        <a:rPr lang="fa-IR" sz="25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500" baseline="0" dirty="0">
                        <a:solidFill>
                          <a:schemeClr val="tx1"/>
                        </a:solidFill>
                        <a:effectLst>
                          <a:outerShdw blurRad="38100" dist="38100" dir="2700000" algn="tl">
                            <a:srgbClr val="000000">
                              <a:alpha val="43137"/>
                            </a:srgbClr>
                          </a:outerShdw>
                        </a:effectLst>
                        <a:cs typeface="B Nazanin" pitchFamily="2" charset="-78"/>
                      </a:endParaRPr>
                    </a:p>
                  </a:txBody>
                  <a:tcPr marT="47152" marB="47152" anchor="ctr">
                    <a:solidFill>
                      <a:schemeClr val="accent6">
                        <a:lumMod val="75000"/>
                        <a:alpha val="80000"/>
                      </a:schemeClr>
                    </a:solidFill>
                  </a:tcPr>
                </a:tc>
                <a:tc>
                  <a:txBody>
                    <a:bodyPr/>
                    <a:lstStyle/>
                    <a:p>
                      <a:pPr algn="ctr" rtl="1"/>
                      <a:r>
                        <a:rPr lang="fa-IR" sz="25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500" baseline="0" dirty="0">
                        <a:solidFill>
                          <a:schemeClr val="tx1"/>
                        </a:solidFill>
                        <a:effectLst>
                          <a:outerShdw blurRad="38100" dist="38100" dir="2700000" algn="tl">
                            <a:srgbClr val="000000">
                              <a:alpha val="43137"/>
                            </a:srgbClr>
                          </a:outerShdw>
                        </a:effectLst>
                        <a:cs typeface="B Nazanin" pitchFamily="2" charset="-78"/>
                      </a:endParaRPr>
                    </a:p>
                  </a:txBody>
                  <a:tcPr marT="47152" marB="47152" anchor="ctr">
                    <a:solidFill>
                      <a:schemeClr val="accent6">
                        <a:lumMod val="75000"/>
                        <a:alpha val="80000"/>
                      </a:schemeClr>
                    </a:solidFill>
                  </a:tcPr>
                </a:tc>
              </a:tr>
              <a:tr h="7387206">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None/>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ارتقا نقش عملکردی حسینیه کوچک و بزرگ – بازار و ابنیه های تاریخی</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مرمت، بهسازی و آرام سازی فضاها و معابرپیرامون اماکن تاریخی و فرهنگی جهت افزایش حضور و ارتباط مردم با این فضاها</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تجهیز فضاهای تاریخی و هویتی شهر با تمهیداتی برای برگزاری جشن ها و مراسم آیینی جهت افزایش حس تعلق مردم  </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زیباسازی و پیرایش درختان باغات، جداره سازی و نورپردازی آن ها جهت تاکید بر حضور باغات در شهر</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700" b="1" kern="1200" dirty="0">
                          <a:solidFill>
                            <a:schemeClr val="dk1"/>
                          </a:solidFill>
                          <a:latin typeface="+mn-lt"/>
                          <a:ea typeface="+mn-ea"/>
                          <a:cs typeface="B Kamran" pitchFamily="2" charset="-78"/>
                        </a:rPr>
                        <a:t>محوطه سازی محدوده های پیرامون مظهر قنوات و بستر نهرهای جاری به عنوان شاخصه های هویتی شهر</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700" b="1" kern="1200" dirty="0">
                        <a:solidFill>
                          <a:schemeClr val="dk1"/>
                        </a:solidFill>
                        <a:latin typeface="+mn-lt"/>
                        <a:ea typeface="+mn-ea"/>
                        <a:cs typeface="B Kamran" pitchFamily="2" charset="-78"/>
                      </a:endParaRPr>
                    </a:p>
                  </a:txBody>
                  <a:tcPr marT="47152" marB="47152">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1" kern="1200" dirty="0">
                          <a:solidFill>
                            <a:schemeClr val="dk1"/>
                          </a:solidFill>
                          <a:latin typeface="+mn-lt"/>
                          <a:ea typeface="+mn-ea"/>
                          <a:cs typeface="B Kamran" pitchFamily="2" charset="-78"/>
                        </a:rPr>
                        <a:t>تقویت عناصر و شاخصه های هویتی طبیعی و تاریخی موجود در شهر</a:t>
                      </a:r>
                      <a:endParaRPr lang="en-US" sz="2000" b="1" kern="1200" dirty="0">
                        <a:solidFill>
                          <a:schemeClr val="dk1"/>
                        </a:solidFill>
                        <a:latin typeface="+mn-lt"/>
                        <a:ea typeface="+mn-ea"/>
                        <a:cs typeface="B Kamran" pitchFamily="2" charset="-78"/>
                      </a:endParaRPr>
                    </a:p>
                  </a:txBody>
                  <a:tcPr marT="47152" marB="47152" anchor="ctr">
                    <a:solidFill>
                      <a:schemeClr val="accent6">
                        <a:lumMod val="40000"/>
                        <a:lumOff val="60000"/>
                        <a:alpha val="30980"/>
                      </a:schemeClr>
                    </a:solidFill>
                  </a:tcPr>
                </a:tc>
                <a:tc>
                  <a:txBody>
                    <a:bodyPr/>
                    <a:lstStyle/>
                    <a:p>
                      <a:pPr marL="0" marR="0" lvl="0" indent="0" algn="r" defTabSz="1125352" rtl="1" eaLnBrk="1" fontAlgn="auto" latinLnBrk="0" hangingPunct="1">
                        <a:lnSpc>
                          <a:spcPct val="150000"/>
                        </a:lnSpc>
                        <a:spcBef>
                          <a:spcPts val="0"/>
                        </a:spcBef>
                        <a:spcAft>
                          <a:spcPts val="0"/>
                        </a:spcAft>
                        <a:buClrTx/>
                        <a:buSzPct val="80000"/>
                        <a:buFont typeface="+mj-lt"/>
                        <a:buNone/>
                        <a:tabLst/>
                        <a:defRPr/>
                      </a:pPr>
                      <a:r>
                        <a:rPr lang="fa-IR" sz="2100" b="1" kern="1200" dirty="0">
                          <a:solidFill>
                            <a:srgbClr val="C00000"/>
                          </a:solidFill>
                          <a:latin typeface="+mn-lt"/>
                          <a:ea typeface="+mn-ea"/>
                          <a:cs typeface="B Nazanin" pitchFamily="2" charset="-78"/>
                        </a:rPr>
                        <a:t>9 </a:t>
                      </a:r>
                      <a:r>
                        <a:rPr lang="fa-IR" sz="2000" b="1" kern="1200" dirty="0">
                          <a:solidFill>
                            <a:srgbClr val="C00000"/>
                          </a:solidFill>
                          <a:latin typeface="+mn-lt"/>
                          <a:ea typeface="+mn-ea"/>
                          <a:cs typeface="B Nazanin" pitchFamily="2" charset="-78"/>
                        </a:rPr>
                        <a:t>. ارتقا حس تعلق در شهروندان</a:t>
                      </a:r>
                    </a:p>
                    <a:p>
                      <a:pPr algn="r" rtl="1"/>
                      <a:endParaRPr lang="en-GB" sz="2500" b="1" baseline="0" dirty="0">
                        <a:cs typeface="B Kamran" pitchFamily="2" charset="-78"/>
                      </a:endParaRPr>
                    </a:p>
                  </a:txBody>
                  <a:tcPr marT="47152" marB="47152" anchor="ctr">
                    <a:solidFill>
                      <a:schemeClr val="accent6">
                        <a:lumMod val="40000"/>
                        <a:lumOff val="60000"/>
                        <a:alpha val="30980"/>
                      </a:schemeClr>
                    </a:solidFill>
                  </a:tcPr>
                </a:tc>
              </a:tr>
            </a:tbl>
          </a:graphicData>
        </a:graphic>
      </p:graphicFrame>
      <p:pic>
        <p:nvPicPr>
          <p:cNvPr id="115726" name="Picture 2" descr="C:\Users\Mina\Desktop\12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20900" y="6477000"/>
            <a:ext cx="2527300" cy="2470150"/>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5727" name="Picture 3" descr="C:\Users\Mina\Desktop\skis\vorodi\6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56163" y="6477000"/>
            <a:ext cx="2468562" cy="2470150"/>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5728" name="Picture 4" descr="C:\Users\Mina\Desktop\skis\vorodi\8-3.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21075" y="4191000"/>
            <a:ext cx="2160588" cy="2160588"/>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674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6748"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286002" y="1371601"/>
          <a:ext cx="10403711" cy="8932567"/>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814940"/>
                <a:gridCol w="3033659"/>
                <a:gridCol w="2555112"/>
              </a:tblGrid>
              <a:tr h="919974">
                <a:tc>
                  <a:txBody>
                    <a:bodyPr/>
                    <a:lstStyle/>
                    <a:p>
                      <a:pPr algn="ctr" rtl="1"/>
                      <a:r>
                        <a:rPr lang="fa-IR" sz="22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200" baseline="0" dirty="0">
                        <a:solidFill>
                          <a:schemeClr val="tx1"/>
                        </a:solidFill>
                        <a:effectLst>
                          <a:outerShdw blurRad="38100" dist="38100" dir="2700000" algn="tl">
                            <a:srgbClr val="000000">
                              <a:alpha val="43137"/>
                            </a:srgbClr>
                          </a:outerShdw>
                        </a:effectLst>
                        <a:cs typeface="B Nazanin" pitchFamily="2" charset="-78"/>
                      </a:endParaRPr>
                    </a:p>
                  </a:txBody>
                  <a:tcPr marT="52947" marB="52947" anchor="ctr">
                    <a:solidFill>
                      <a:schemeClr val="accent6">
                        <a:lumMod val="75000"/>
                        <a:alpha val="80000"/>
                      </a:schemeClr>
                    </a:solidFill>
                  </a:tcPr>
                </a:tc>
                <a:tc>
                  <a:txBody>
                    <a:bodyPr/>
                    <a:lstStyle/>
                    <a:p>
                      <a:pPr algn="ctr" rtl="1"/>
                      <a:r>
                        <a:rPr lang="fa-IR" sz="22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200" baseline="0" dirty="0">
                        <a:solidFill>
                          <a:schemeClr val="tx1"/>
                        </a:solidFill>
                        <a:effectLst>
                          <a:outerShdw blurRad="38100" dist="38100" dir="2700000" algn="tl">
                            <a:srgbClr val="000000">
                              <a:alpha val="43137"/>
                            </a:srgbClr>
                          </a:outerShdw>
                        </a:effectLst>
                        <a:cs typeface="B Nazanin" pitchFamily="2" charset="-78"/>
                      </a:endParaRPr>
                    </a:p>
                  </a:txBody>
                  <a:tcPr marT="52947" marB="52947" anchor="ctr">
                    <a:solidFill>
                      <a:schemeClr val="accent6">
                        <a:lumMod val="75000"/>
                        <a:alpha val="80000"/>
                      </a:schemeClr>
                    </a:solidFill>
                  </a:tcPr>
                </a:tc>
                <a:tc>
                  <a:txBody>
                    <a:bodyPr/>
                    <a:lstStyle/>
                    <a:p>
                      <a:pPr algn="ctr" rtl="1"/>
                      <a:r>
                        <a:rPr lang="fa-IR" sz="22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200" baseline="0" dirty="0">
                        <a:solidFill>
                          <a:schemeClr val="tx1"/>
                        </a:solidFill>
                        <a:effectLst>
                          <a:outerShdw blurRad="38100" dist="38100" dir="2700000" algn="tl">
                            <a:srgbClr val="000000">
                              <a:alpha val="43137"/>
                            </a:srgbClr>
                          </a:outerShdw>
                        </a:effectLst>
                        <a:cs typeface="B Nazanin" pitchFamily="2" charset="-78"/>
                      </a:endParaRPr>
                    </a:p>
                  </a:txBody>
                  <a:tcPr marT="52947" marB="52947" anchor="ctr">
                    <a:solidFill>
                      <a:schemeClr val="accent6">
                        <a:lumMod val="75000"/>
                        <a:alpha val="80000"/>
                      </a:schemeClr>
                    </a:solidFill>
                  </a:tcPr>
                </a:tc>
              </a:tr>
              <a:tr h="8012593">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900" b="1" kern="1200" dirty="0">
                          <a:solidFill>
                            <a:schemeClr val="dk1"/>
                          </a:solidFill>
                          <a:latin typeface="+mn-lt"/>
                          <a:ea typeface="+mn-ea"/>
                          <a:cs typeface="B Kamran" pitchFamily="2" charset="-78"/>
                        </a:rPr>
                        <a:t>طراحی کفسازی متنوع و در عین حال هماهنگ در محورهای اصلی و فرعی</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900" b="1" kern="1200" dirty="0">
                          <a:solidFill>
                            <a:schemeClr val="dk1"/>
                          </a:solidFill>
                          <a:latin typeface="+mn-lt"/>
                          <a:ea typeface="+mn-ea"/>
                          <a:cs typeface="B Kamran" pitchFamily="2" charset="-78"/>
                        </a:rPr>
                        <a:t>تبدیل آرام سکانس ها در فضاهای عمومی و نیمه عمومی از طریق تغییر کاربری ها، تعریف ورودی ها، تغییر محصوریت فضا و توالی فضایی و ...</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900" b="1" kern="1200" dirty="0">
                          <a:solidFill>
                            <a:schemeClr val="dk1"/>
                          </a:solidFill>
                          <a:latin typeface="+mn-lt"/>
                          <a:ea typeface="+mn-ea"/>
                          <a:cs typeface="B Kamran" pitchFamily="2" charset="-78"/>
                        </a:rPr>
                        <a:t>ارائه الگوهای جداره سازی با تجلی حضور سبزینگی در محورها و گره ها</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900" b="1" kern="1200" dirty="0">
                          <a:solidFill>
                            <a:schemeClr val="dk1"/>
                          </a:solidFill>
                          <a:latin typeface="+mn-lt"/>
                          <a:ea typeface="+mn-ea"/>
                          <a:cs typeface="B Kamran" pitchFamily="2" charset="-78"/>
                        </a:rPr>
                        <a:t>استفاده از المان ها، مبلمان و ... بصورت ریتم وار خیابان امام خمینی</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900" b="1" kern="1200" dirty="0">
                          <a:solidFill>
                            <a:schemeClr val="dk1"/>
                          </a:solidFill>
                          <a:latin typeface="+mn-lt"/>
                          <a:ea typeface="+mn-ea"/>
                          <a:cs typeface="B Kamran" pitchFamily="2" charset="-78"/>
                        </a:rPr>
                        <a:t>طراحی نقاط دید به عناصر باارزش تاریخی در طول محور امام خمینی و سایر مسیرها( نفوذپذیری بصری)</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9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900" b="1" kern="1200" dirty="0">
                          <a:solidFill>
                            <a:schemeClr val="dk1"/>
                          </a:solidFill>
                          <a:latin typeface="+mn-lt"/>
                          <a:ea typeface="+mn-ea"/>
                          <a:cs typeface="B Kamran" pitchFamily="2" charset="-78"/>
                        </a:rPr>
                        <a:t>تقویت حضور طبیعت در مسیر از طریق پوشش  گیاهی، ریزش گیاهان از دیوارها، گیاهان بالارونده، گلدان ها، جریان آب، دید به فضاهای سبز و</a:t>
                      </a:r>
                      <a:endParaRPr lang="en-US" sz="1900" b="1" kern="1200" dirty="0">
                        <a:solidFill>
                          <a:schemeClr val="dk1"/>
                        </a:solidFill>
                        <a:latin typeface="+mn-lt"/>
                        <a:ea typeface="+mn-ea"/>
                        <a:cs typeface="B Kamran" pitchFamily="2" charset="-78"/>
                      </a:endParaRPr>
                    </a:p>
                  </a:txBody>
                  <a:tcPr marT="52947" marB="52947">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300" b="1" kern="1200" dirty="0">
                          <a:solidFill>
                            <a:schemeClr val="dk1"/>
                          </a:solidFill>
                          <a:latin typeface="+mn-lt"/>
                          <a:ea typeface="+mn-ea"/>
                          <a:cs typeface="B Kamran" pitchFamily="2" charset="-78"/>
                        </a:rPr>
                        <a:t>حفظ و تقویت انسجام کالبدی فضایی شهر</a:t>
                      </a:r>
                      <a:endParaRPr lang="en-US" sz="23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300" b="1" kern="1200" dirty="0">
                        <a:solidFill>
                          <a:schemeClr val="dk1"/>
                        </a:solidFill>
                        <a:latin typeface="+mn-lt"/>
                        <a:ea typeface="+mn-ea"/>
                        <a:cs typeface="B Kamran" pitchFamily="2" charset="-78"/>
                      </a:endParaRPr>
                    </a:p>
                  </a:txBody>
                  <a:tcPr marT="52947" marB="52947" anchor="ctr">
                    <a:solidFill>
                      <a:schemeClr val="accent6">
                        <a:lumMod val="40000"/>
                        <a:lumOff val="60000"/>
                        <a:alpha val="30980"/>
                      </a:schemeClr>
                    </a:solidFill>
                  </a:tcPr>
                </a:tc>
                <a:tc>
                  <a:txBody>
                    <a:bodyPr/>
                    <a:lstStyle/>
                    <a:p>
                      <a:pPr marL="0" marR="0" lvl="0" indent="0" algn="r" defTabSz="1125352" rtl="1" eaLnBrk="1" fontAlgn="auto" latinLnBrk="0" hangingPunct="1">
                        <a:lnSpc>
                          <a:spcPct val="150000"/>
                        </a:lnSpc>
                        <a:spcBef>
                          <a:spcPts val="0"/>
                        </a:spcBef>
                        <a:spcAft>
                          <a:spcPts val="0"/>
                        </a:spcAft>
                        <a:buClrTx/>
                        <a:buSzPct val="80000"/>
                        <a:buFont typeface="+mj-lt"/>
                        <a:buNone/>
                        <a:tabLst/>
                        <a:defRPr/>
                      </a:pPr>
                      <a:r>
                        <a:rPr lang="fa-IR" sz="1900" b="1" kern="1200" dirty="0">
                          <a:solidFill>
                            <a:srgbClr val="C00000"/>
                          </a:solidFill>
                          <a:latin typeface="Times New Roman"/>
                          <a:ea typeface="Times New Roman"/>
                          <a:cs typeface="B Nazanin"/>
                        </a:rPr>
                        <a:t>10</a:t>
                      </a:r>
                      <a:r>
                        <a:rPr lang="fa-IR" sz="2200" b="1" kern="1200" dirty="0">
                          <a:solidFill>
                            <a:srgbClr val="C00000"/>
                          </a:solidFill>
                          <a:latin typeface="+mn-lt"/>
                          <a:ea typeface="+mn-ea"/>
                          <a:cs typeface="B Nazanin" pitchFamily="2" charset="-78"/>
                        </a:rPr>
                        <a:t>- ارتقاء خوانایی در راستای شکل گیری تصویر منسجم از شهر در ذهن شهروندان</a:t>
                      </a:r>
                      <a:endParaRPr lang="en-US" sz="2200" b="1" kern="1200" dirty="0">
                        <a:solidFill>
                          <a:srgbClr val="C00000"/>
                        </a:solidFill>
                        <a:latin typeface="+mn-lt"/>
                        <a:ea typeface="+mn-ea"/>
                        <a:cs typeface="B Nazanin" pitchFamily="2" charset="-78"/>
                      </a:endParaRPr>
                    </a:p>
                    <a:p>
                      <a:pPr algn="r" rtl="1"/>
                      <a:endParaRPr lang="en-GB" sz="1700" baseline="0" dirty="0">
                        <a:cs typeface="B Nazanin" pitchFamily="2" charset="-78"/>
                      </a:endParaRPr>
                    </a:p>
                  </a:txBody>
                  <a:tcPr marT="52947" marB="52947" anchor="ctr">
                    <a:solidFill>
                      <a:schemeClr val="accent6">
                        <a:lumMod val="40000"/>
                        <a:lumOff val="60000"/>
                        <a:alpha val="30980"/>
                      </a:schemeClr>
                    </a:solidFill>
                  </a:tcPr>
                </a:tc>
              </a:tr>
            </a:tbl>
          </a:graphicData>
        </a:graphic>
      </p:graphicFrame>
      <p:pic>
        <p:nvPicPr>
          <p:cNvPr id="116750" name="Picture 4" descr="C:\Users\Mina\Desktop\skis\7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79688" y="6405563"/>
            <a:ext cx="3886200" cy="1930400"/>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6751" name="Picture 5" descr="C:\Users\Mina\Desktop\skis\44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25825" y="3028950"/>
            <a:ext cx="2255838" cy="2255838"/>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777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7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7772"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133600" y="1328109"/>
          <a:ext cx="10403711" cy="8048647"/>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814940"/>
                <a:gridCol w="3033659"/>
                <a:gridCol w="2555112"/>
              </a:tblGrid>
              <a:tr h="819226">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148" marB="47148"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148" marB="47148"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148" marB="47148" anchor="ctr">
                    <a:solidFill>
                      <a:schemeClr val="accent6">
                        <a:lumMod val="75000"/>
                        <a:alpha val="80000"/>
                      </a:schemeClr>
                    </a:solidFill>
                  </a:tcPr>
                </a:tc>
              </a:tr>
              <a:tr h="3363252">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600" b="1" kern="1200" dirty="0">
                          <a:solidFill>
                            <a:schemeClr val="dk1"/>
                          </a:solidFill>
                          <a:latin typeface="+mn-lt"/>
                          <a:ea typeface="+mn-ea"/>
                          <a:cs typeface="B Kamran" pitchFamily="2" charset="-78"/>
                        </a:rPr>
                        <a:t>استفاده از توالی نشانه ها در معابر بین بافت جدید و قدیم جهت انسجام ادراکی آنها</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600" b="1" kern="1200" dirty="0">
                          <a:solidFill>
                            <a:schemeClr val="dk1"/>
                          </a:solidFill>
                          <a:latin typeface="+mn-lt"/>
                          <a:ea typeface="+mn-ea"/>
                          <a:cs typeface="B Kamran" pitchFamily="2" charset="-78"/>
                        </a:rPr>
                        <a:t>تقویت نشانه های فعالیتی و کالبدی در میدان وحدت و رهبر</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600" b="1" kern="1200" dirty="0">
                          <a:solidFill>
                            <a:schemeClr val="dk1"/>
                          </a:solidFill>
                          <a:latin typeface="+mn-lt"/>
                          <a:ea typeface="+mn-ea"/>
                          <a:cs typeface="B Kamran" pitchFamily="2" charset="-78"/>
                        </a:rPr>
                        <a:t>تقویت نشانه های عملکردی در فضاهای باز بافت قدیم</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GB" sz="1600" b="1" kern="1200" dirty="0">
                        <a:solidFill>
                          <a:schemeClr val="dk1"/>
                        </a:solidFill>
                        <a:latin typeface="+mn-lt"/>
                        <a:ea typeface="+mn-ea"/>
                        <a:cs typeface="B Kamran" pitchFamily="2" charset="-78"/>
                      </a:endParaRPr>
                    </a:p>
                  </a:txBody>
                  <a:tcPr marT="47148" marB="47148">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100" b="1" kern="1200" dirty="0">
                          <a:solidFill>
                            <a:schemeClr val="dk1"/>
                          </a:solidFill>
                          <a:latin typeface="+mn-lt"/>
                          <a:ea typeface="+mn-ea"/>
                          <a:cs typeface="B Kamran" pitchFamily="2" charset="-78"/>
                        </a:rPr>
                        <a:t>تقویت و ایجاد نشانه های جدید در شهر</a:t>
                      </a:r>
                      <a:endParaRPr lang="en-US" sz="2100" b="1" kern="1200" dirty="0">
                        <a:solidFill>
                          <a:schemeClr val="dk1"/>
                        </a:solidFill>
                        <a:latin typeface="+mn-lt"/>
                        <a:ea typeface="+mn-ea"/>
                        <a:cs typeface="B Kamran" pitchFamily="2" charset="-78"/>
                      </a:endParaRPr>
                    </a:p>
                  </a:txBody>
                  <a:tcPr marT="47148" marB="47148" anchor="ctr">
                    <a:solidFill>
                      <a:schemeClr val="accent6">
                        <a:lumMod val="40000"/>
                        <a:lumOff val="60000"/>
                        <a:alpha val="30980"/>
                      </a:schemeClr>
                    </a:solidFill>
                  </a:tcPr>
                </a:tc>
                <a:tc rowSpan="2">
                  <a:txBody>
                    <a:bodyPr/>
                    <a:lstStyle/>
                    <a:p>
                      <a:pPr marL="0" marR="0" lvl="0" indent="0" algn="r" defTabSz="1125352" rtl="1" eaLnBrk="1" fontAlgn="auto" latinLnBrk="0" hangingPunct="1">
                        <a:lnSpc>
                          <a:spcPct val="150000"/>
                        </a:lnSpc>
                        <a:spcBef>
                          <a:spcPts val="0"/>
                        </a:spcBef>
                        <a:spcAft>
                          <a:spcPts val="0"/>
                        </a:spcAft>
                        <a:buClrTx/>
                        <a:buSzPct val="80000"/>
                        <a:buFont typeface="+mj-lt"/>
                        <a:buNone/>
                        <a:tabLst/>
                        <a:defRPr/>
                      </a:pPr>
                      <a:r>
                        <a:rPr lang="fa-IR" sz="1600" b="1" kern="1200" dirty="0">
                          <a:solidFill>
                            <a:srgbClr val="C00000"/>
                          </a:solidFill>
                          <a:latin typeface="Times New Roman"/>
                          <a:ea typeface="Times New Roman"/>
                          <a:cs typeface="B Nazanin"/>
                        </a:rPr>
                        <a:t>10</a:t>
                      </a:r>
                      <a:r>
                        <a:rPr lang="fa-IR" sz="2000" b="1" kern="1200" dirty="0">
                          <a:solidFill>
                            <a:srgbClr val="C00000"/>
                          </a:solidFill>
                          <a:latin typeface="+mn-lt"/>
                          <a:ea typeface="+mn-ea"/>
                          <a:cs typeface="B Nazanin" pitchFamily="2" charset="-78"/>
                        </a:rPr>
                        <a:t>- ارتقاء خوانایی در راستای شکل گیری تصویر منسجم از شهر در ذهن شهروندان</a:t>
                      </a:r>
                      <a:endParaRPr lang="en-US" sz="2000" b="1" kern="1200" dirty="0">
                        <a:solidFill>
                          <a:srgbClr val="C00000"/>
                        </a:solidFill>
                        <a:latin typeface="+mn-lt"/>
                        <a:ea typeface="+mn-ea"/>
                        <a:cs typeface="B Nazanin" pitchFamily="2" charset="-78"/>
                      </a:endParaRPr>
                    </a:p>
                    <a:p>
                      <a:pPr algn="r" rtl="1"/>
                      <a:endParaRPr lang="en-GB" sz="1500" baseline="0" dirty="0">
                        <a:cs typeface="B Nazanin" pitchFamily="2" charset="-78"/>
                      </a:endParaRPr>
                    </a:p>
                  </a:txBody>
                  <a:tcPr marT="47148" marB="47148" anchor="ctr">
                    <a:solidFill>
                      <a:schemeClr val="accent6">
                        <a:lumMod val="40000"/>
                        <a:lumOff val="60000"/>
                        <a:alpha val="30980"/>
                      </a:schemeClr>
                    </a:solidFill>
                  </a:tcPr>
                </a:tc>
              </a:tr>
              <a:tr h="3866169">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600" b="1" kern="1200" dirty="0">
                          <a:solidFill>
                            <a:schemeClr val="dk1"/>
                          </a:solidFill>
                          <a:latin typeface="+mn-lt"/>
                          <a:ea typeface="+mn-ea"/>
                          <a:cs typeface="B Kamran" pitchFamily="2" charset="-78"/>
                        </a:rPr>
                        <a:t>تعریف و تقویت ورودی ها و مرزهای تعریف کننده ی محلات</a:t>
                      </a:r>
                      <a:endParaRPr lang="en-US"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600" b="1" kern="1200" dirty="0">
                          <a:solidFill>
                            <a:schemeClr val="dk1"/>
                          </a:solidFill>
                          <a:latin typeface="+mn-lt"/>
                          <a:ea typeface="+mn-ea"/>
                          <a:cs typeface="B Kamran" pitchFamily="2" charset="-78"/>
                        </a:rPr>
                        <a:t>ایجاد مسیر ارتباطی بین بافت جدید و قدیم</a:t>
                      </a:r>
                      <a:endParaRPr lang="en-US"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600" b="1" kern="1200" dirty="0">
                          <a:solidFill>
                            <a:schemeClr val="dk1"/>
                          </a:solidFill>
                          <a:latin typeface="+mn-lt"/>
                          <a:ea typeface="+mn-ea"/>
                          <a:cs typeface="B Kamran" pitchFamily="2" charset="-78"/>
                        </a:rPr>
                        <a:t>تقویت کالبدی و فعالیتی میادین امام-وحدت</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1600" b="1" kern="1200" dirty="0">
                          <a:solidFill>
                            <a:schemeClr val="dk1"/>
                          </a:solidFill>
                          <a:latin typeface="+mn-lt"/>
                          <a:ea typeface="+mn-ea"/>
                          <a:cs typeface="B Kamran" pitchFamily="2" charset="-78"/>
                        </a:rPr>
                        <a:t>تزریق کاربری و فعالیت در حسینیه ها-بازار قدیم و معابر بافت قدیم </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16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1600" b="1" kern="1200" dirty="0">
                        <a:solidFill>
                          <a:schemeClr val="dk1"/>
                        </a:solidFill>
                        <a:latin typeface="+mn-lt"/>
                        <a:ea typeface="+mn-ea"/>
                        <a:cs typeface="B Kamran" pitchFamily="2" charset="-78"/>
                      </a:endParaRPr>
                    </a:p>
                  </a:txBody>
                  <a:tcPr marT="47148" marB="47148">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100" b="1" kern="1200" dirty="0">
                          <a:solidFill>
                            <a:schemeClr val="dk1"/>
                          </a:solidFill>
                          <a:latin typeface="+mn-lt"/>
                          <a:ea typeface="+mn-ea"/>
                          <a:cs typeface="B Kamran" pitchFamily="2" charset="-78"/>
                        </a:rPr>
                        <a:t>تقویت گره ها و محورهای اصلی </a:t>
                      </a:r>
                      <a:endParaRPr lang="en-US" sz="2100" b="1" kern="1200" dirty="0">
                        <a:solidFill>
                          <a:schemeClr val="dk1"/>
                        </a:solidFill>
                        <a:latin typeface="+mn-lt"/>
                        <a:ea typeface="+mn-ea"/>
                        <a:cs typeface="B Kamran" pitchFamily="2" charset="-78"/>
                      </a:endParaRPr>
                    </a:p>
                  </a:txBody>
                  <a:tcPr marT="47148" marB="47148" anchor="ctr">
                    <a:solidFill>
                      <a:schemeClr val="accent6">
                        <a:lumMod val="40000"/>
                        <a:lumOff val="60000"/>
                        <a:alpha val="30980"/>
                      </a:schemeClr>
                    </a:solidFill>
                  </a:tcPr>
                </a:tc>
                <a:tc vMerge="1">
                  <a:txBody>
                    <a:bodyPr/>
                    <a:lstStyle/>
                    <a:p>
                      <a:endParaRPr lang="en-GB"/>
                    </a:p>
                  </a:txBody>
                  <a:tcPr/>
                </a:tc>
              </a:tr>
            </a:tbl>
          </a:graphicData>
        </a:graphic>
      </p:graphicFrame>
      <p:pic>
        <p:nvPicPr>
          <p:cNvPr id="117774" name="Picture 2" descr="C:\Users\Mina\Desktop\skis\51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43300" y="3276600"/>
            <a:ext cx="2008188" cy="2008188"/>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7775" name="Picture 3" descr="C:\Users\Mina\Desktop\skis\New folder\52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21075" y="6705600"/>
            <a:ext cx="2160588" cy="2160588"/>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879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9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8796"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227644" y="1490725"/>
          <a:ext cx="10632314" cy="8306705"/>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20740"/>
                <a:gridCol w="3004062"/>
                <a:gridCol w="2707512"/>
              </a:tblGrid>
              <a:tr h="435541">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551" marB="47551"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551" marB="47551"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551" marB="47551" anchor="ctr">
                    <a:solidFill>
                      <a:schemeClr val="accent6">
                        <a:lumMod val="75000"/>
                        <a:alpha val="80000"/>
                      </a:schemeClr>
                    </a:solidFill>
                  </a:tcPr>
                </a:tc>
              </a:tr>
              <a:tr h="3265149">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شناسایی و تقویت فعالیت ها و مراسم قدیمی فراموش شده در زواره</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ایجاد فضاهایی خاص جهت برگزاری اینگونه مراسم مانند:  عزاداری ها- جشن ها و اعیاد- برگزاری نمایشگاه ها و جشنواره های انار</a:t>
                      </a:r>
                      <a:r>
                        <a:rPr lang="fa-IR" sz="2100" b="1" kern="1200" baseline="0" dirty="0">
                          <a:solidFill>
                            <a:schemeClr val="dk1"/>
                          </a:solidFill>
                          <a:latin typeface="+mn-lt"/>
                          <a:ea typeface="+mn-ea"/>
                          <a:cs typeface="B Kamran" pitchFamily="2" charset="-78"/>
                        </a:rPr>
                        <a:t> و ..</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en-US" sz="2100" b="1" kern="1200" dirty="0">
                        <a:solidFill>
                          <a:schemeClr val="dk1"/>
                        </a:solidFill>
                        <a:latin typeface="+mn-lt"/>
                        <a:ea typeface="+mn-ea"/>
                        <a:cs typeface="B Kamran" pitchFamily="2" charset="-78"/>
                      </a:endParaRPr>
                    </a:p>
                  </a:txBody>
                  <a:tcPr marT="47551" marB="47551">
                    <a:solidFill>
                      <a:schemeClr val="accent6">
                        <a:lumMod val="40000"/>
                        <a:lumOff val="60000"/>
                        <a:alpha val="30980"/>
                      </a:schemeClr>
                    </a:solidFill>
                  </a:tcPr>
                </a:tc>
                <a:tc>
                  <a:txBody>
                    <a:bodyPr/>
                    <a:lstStyle/>
                    <a:p>
                      <a:pPr algn="r" rtl="1">
                        <a:buFont typeface="Arial" pitchFamily="34" charset="0"/>
                        <a:buChar char="•"/>
                      </a:pPr>
                      <a:r>
                        <a:rPr lang="fa-IR" sz="2100" b="1" kern="1200" dirty="0">
                          <a:solidFill>
                            <a:schemeClr val="dk1"/>
                          </a:solidFill>
                          <a:latin typeface="+mn-lt"/>
                          <a:ea typeface="+mn-ea"/>
                          <a:cs typeface="B Kamran" pitchFamily="2" charset="-78"/>
                        </a:rPr>
                        <a:t>تقویت فعالیت های</a:t>
                      </a:r>
                      <a:r>
                        <a:rPr lang="fa-IR" sz="2100" b="1" kern="1200" baseline="0" dirty="0">
                          <a:solidFill>
                            <a:schemeClr val="dk1"/>
                          </a:solidFill>
                          <a:latin typeface="+mn-lt"/>
                          <a:ea typeface="+mn-ea"/>
                          <a:cs typeface="B Kamran" pitchFamily="2" charset="-78"/>
                        </a:rPr>
                        <a:t> نمایانگر هویت زواره</a:t>
                      </a:r>
                      <a:endParaRPr lang="en-US" sz="2100" b="1" kern="1200" dirty="0">
                        <a:solidFill>
                          <a:schemeClr val="dk1"/>
                        </a:solidFill>
                        <a:latin typeface="+mn-lt"/>
                        <a:ea typeface="+mn-ea"/>
                        <a:cs typeface="B Kamran" pitchFamily="2" charset="-78"/>
                      </a:endParaRPr>
                    </a:p>
                  </a:txBody>
                  <a:tcPr marT="47551" marB="47551" anchor="ctr">
                    <a:solidFill>
                      <a:schemeClr val="accent6">
                        <a:lumMod val="40000"/>
                        <a:lumOff val="60000"/>
                        <a:alpha val="30980"/>
                      </a:schemeClr>
                    </a:solidFill>
                  </a:tcPr>
                </a:tc>
                <a:tc rowSpan="2">
                  <a:txBody>
                    <a:bodyPr/>
                    <a:lstStyle/>
                    <a:p>
                      <a:pPr marL="0" marR="0" lvl="0" indent="0" algn="r" defTabSz="1125352" rtl="1" eaLnBrk="1" fontAlgn="auto" latinLnBrk="0" hangingPunct="1">
                        <a:lnSpc>
                          <a:spcPct val="150000"/>
                        </a:lnSpc>
                        <a:spcBef>
                          <a:spcPts val="0"/>
                        </a:spcBef>
                        <a:spcAft>
                          <a:spcPts val="0"/>
                        </a:spcAft>
                        <a:buClrTx/>
                        <a:buSzPct val="80000"/>
                        <a:buFont typeface="+mj-lt"/>
                        <a:buNone/>
                        <a:tabLst/>
                        <a:defRPr/>
                      </a:pPr>
                      <a:r>
                        <a:rPr lang="fa-IR" sz="2000" b="1" kern="1200" dirty="0">
                          <a:solidFill>
                            <a:srgbClr val="C00000"/>
                          </a:solidFill>
                          <a:latin typeface="Times New Roman"/>
                          <a:ea typeface="Times New Roman"/>
                          <a:cs typeface="B Nazanin"/>
                        </a:rPr>
                        <a:t>11 . ارتقا مولفه های هویتی در شهر </a:t>
                      </a:r>
                      <a:endParaRPr lang="en-GB" sz="2000" b="1" kern="1200" dirty="0">
                        <a:solidFill>
                          <a:srgbClr val="C00000"/>
                        </a:solidFill>
                        <a:latin typeface="Times New Roman"/>
                        <a:ea typeface="Times New Roman"/>
                        <a:cs typeface="B Nazanin"/>
                      </a:endParaRPr>
                    </a:p>
                    <a:p>
                      <a:pPr algn="r" rtl="1"/>
                      <a:endParaRPr lang="en-GB" sz="2100" baseline="0" dirty="0">
                        <a:cs typeface="B Kamran" pitchFamily="2" charset="-78"/>
                      </a:endParaRPr>
                    </a:p>
                  </a:txBody>
                  <a:tcPr marT="47551" marB="47551" anchor="ctr">
                    <a:solidFill>
                      <a:schemeClr val="accent6">
                        <a:lumMod val="40000"/>
                        <a:lumOff val="60000"/>
                        <a:alpha val="30980"/>
                      </a:schemeClr>
                    </a:solidFill>
                  </a:tcPr>
                </a:tc>
              </a:tr>
              <a:tr h="4216163">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استفاده از پوشش گیاهی متناسب با اقلیم درفضاهای باز و اماکن خصوصی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استفاده از پتانسیل های کویر دق سرخ به لحاظ گردشگری و جذب توریست</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تقویت</a:t>
                      </a:r>
                      <a:r>
                        <a:rPr lang="fa-IR" sz="2100" b="1" kern="1200" baseline="0" dirty="0">
                          <a:solidFill>
                            <a:schemeClr val="dk1"/>
                          </a:solidFill>
                          <a:latin typeface="+mn-lt"/>
                          <a:ea typeface="+mn-ea"/>
                          <a:cs typeface="B Kamran" pitchFamily="2" charset="-78"/>
                        </a:rPr>
                        <a:t> باغات و مزارع</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baseline="0" dirty="0">
                          <a:solidFill>
                            <a:schemeClr val="dk1"/>
                          </a:solidFill>
                          <a:latin typeface="+mn-lt"/>
                          <a:ea typeface="+mn-ea"/>
                          <a:cs typeface="B Kamran" pitchFamily="2" charset="-78"/>
                        </a:rPr>
                        <a:t>تقویت قنوات و مظاهر آن در سطح شهر</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txBody>
                  <a:tcPr marT="47551" marB="47551">
                    <a:solidFill>
                      <a:schemeClr val="accent6">
                        <a:lumMod val="40000"/>
                        <a:lumOff val="60000"/>
                        <a:alpha val="30980"/>
                      </a:schemeClr>
                    </a:solidFill>
                  </a:tcPr>
                </a:tc>
                <a:tc>
                  <a:txBody>
                    <a:bodyPr/>
                    <a:lstStyle/>
                    <a:p>
                      <a:pPr algn="r" rtl="1">
                        <a:buFont typeface="Arial" pitchFamily="34" charset="0"/>
                        <a:buChar char="•"/>
                      </a:pPr>
                      <a:r>
                        <a:rPr lang="fa-IR" sz="2100" b="1" kern="1200" dirty="0">
                          <a:solidFill>
                            <a:schemeClr val="dk1"/>
                          </a:solidFill>
                          <a:latin typeface="+mn-lt"/>
                          <a:ea typeface="+mn-ea"/>
                          <a:cs typeface="B Kamran" pitchFamily="2" charset="-78"/>
                        </a:rPr>
                        <a:t>تقویت  و گسترش پهنه های طبیعی در سطح شهر</a:t>
                      </a:r>
                      <a:endParaRPr lang="en-US" sz="2100" b="1" kern="1200" dirty="0">
                        <a:solidFill>
                          <a:schemeClr val="dk1"/>
                        </a:solidFill>
                        <a:latin typeface="+mn-lt"/>
                        <a:ea typeface="+mn-ea"/>
                        <a:cs typeface="B Kamran" pitchFamily="2" charset="-78"/>
                      </a:endParaRPr>
                    </a:p>
                  </a:txBody>
                  <a:tcPr marT="47551" marB="47551" anchor="ctr">
                    <a:solidFill>
                      <a:schemeClr val="accent6">
                        <a:lumMod val="40000"/>
                        <a:lumOff val="60000"/>
                        <a:alpha val="30980"/>
                      </a:schemeClr>
                    </a:solidFill>
                  </a:tcPr>
                </a:tc>
                <a:tc vMerge="1">
                  <a:txBody>
                    <a:bodyPr/>
                    <a:lstStyle/>
                    <a:p>
                      <a:endParaRPr lang="en-US"/>
                    </a:p>
                  </a:txBody>
                  <a:tcPr/>
                </a:tc>
              </a:tr>
            </a:tbl>
          </a:graphicData>
        </a:graphic>
      </p:graphicFrame>
      <p:pic>
        <p:nvPicPr>
          <p:cNvPr id="15" name="Picture 2" descr="C:\Users\User\Desktop\IMG_7441 (2).jpg"/>
          <p:cNvPicPr>
            <a:picLocks noChangeAspect="1" noChangeArrowheads="1"/>
          </p:cNvPicPr>
          <p:nvPr/>
        </p:nvPicPr>
        <p:blipFill>
          <a:blip r:embed="rId4" cstate="screen">
            <a:lum bright="5000" contrast="30000"/>
            <a:extLst>
              <a:ext uri="{28A0092B-C50C-407E-A947-70E740481C1C}">
                <a14:useLocalDpi xmlns:a14="http://schemas.microsoft.com/office/drawing/2010/main"/>
              </a:ext>
            </a:extLst>
          </a:blip>
          <a:srcRect/>
          <a:stretch>
            <a:fillRect/>
          </a:stretch>
        </p:blipFill>
        <p:spPr bwMode="auto">
          <a:xfrm>
            <a:off x="3041650" y="7010400"/>
            <a:ext cx="2468563" cy="1989138"/>
          </a:xfrm>
          <a:prstGeom prst="rect">
            <a:avLst/>
          </a:prstGeom>
          <a:noFill/>
          <a:ln>
            <a:solidFill>
              <a:schemeClr val="tx1">
                <a:lumMod val="95000"/>
                <a:lumOff val="5000"/>
              </a:schemeClr>
            </a:solidFill>
          </a:ln>
        </p:spPr>
      </p:pic>
      <p:pic>
        <p:nvPicPr>
          <p:cNvPr id="118799" name="Picture 2" descr="J:\SKMBT_C45011030112470_000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730500" y="3200400"/>
            <a:ext cx="2755900" cy="17827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981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19820"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227644" y="1490725"/>
          <a:ext cx="10632314" cy="8954248"/>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20740"/>
                <a:gridCol w="3004062"/>
                <a:gridCol w="2707512"/>
              </a:tblGrid>
              <a:tr h="469690">
                <a:tc>
                  <a:txBody>
                    <a:bodyPr/>
                    <a:lstStyle/>
                    <a:p>
                      <a:pPr algn="ctr" rtl="1"/>
                      <a:r>
                        <a:rPr lang="fa-IR" sz="21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100" baseline="0" dirty="0">
                        <a:solidFill>
                          <a:schemeClr val="tx1"/>
                        </a:solidFill>
                        <a:effectLst>
                          <a:outerShdw blurRad="38100" dist="38100" dir="2700000" algn="tl">
                            <a:srgbClr val="000000">
                              <a:alpha val="43137"/>
                            </a:srgbClr>
                          </a:outerShdw>
                        </a:effectLst>
                        <a:cs typeface="B Nazanin" pitchFamily="2" charset="-78"/>
                      </a:endParaRPr>
                    </a:p>
                  </a:txBody>
                  <a:tcPr marT="51279" marB="51279" anchor="ctr">
                    <a:solidFill>
                      <a:schemeClr val="accent6">
                        <a:lumMod val="75000"/>
                        <a:alpha val="80000"/>
                      </a:schemeClr>
                    </a:solidFill>
                  </a:tcPr>
                </a:tc>
                <a:tc>
                  <a:txBody>
                    <a:bodyPr/>
                    <a:lstStyle/>
                    <a:p>
                      <a:pPr algn="ctr" rtl="1"/>
                      <a:r>
                        <a:rPr lang="fa-IR" sz="21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100" baseline="0" dirty="0">
                        <a:solidFill>
                          <a:schemeClr val="tx1"/>
                        </a:solidFill>
                        <a:effectLst>
                          <a:outerShdw blurRad="38100" dist="38100" dir="2700000" algn="tl">
                            <a:srgbClr val="000000">
                              <a:alpha val="43137"/>
                            </a:srgbClr>
                          </a:outerShdw>
                        </a:effectLst>
                        <a:cs typeface="B Nazanin" pitchFamily="2" charset="-78"/>
                      </a:endParaRPr>
                    </a:p>
                  </a:txBody>
                  <a:tcPr marT="51279" marB="51279" anchor="ctr">
                    <a:solidFill>
                      <a:schemeClr val="accent6">
                        <a:lumMod val="75000"/>
                        <a:alpha val="80000"/>
                      </a:schemeClr>
                    </a:solidFill>
                  </a:tcPr>
                </a:tc>
                <a:tc>
                  <a:txBody>
                    <a:bodyPr/>
                    <a:lstStyle/>
                    <a:p>
                      <a:pPr algn="ctr" rtl="1"/>
                      <a:r>
                        <a:rPr lang="fa-IR" sz="21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100" baseline="0" dirty="0">
                        <a:solidFill>
                          <a:schemeClr val="tx1"/>
                        </a:solidFill>
                        <a:effectLst>
                          <a:outerShdw blurRad="38100" dist="38100" dir="2700000" algn="tl">
                            <a:srgbClr val="000000">
                              <a:alpha val="43137"/>
                            </a:srgbClr>
                          </a:outerShdw>
                        </a:effectLst>
                        <a:cs typeface="B Nazanin" pitchFamily="2" charset="-78"/>
                      </a:endParaRPr>
                    </a:p>
                  </a:txBody>
                  <a:tcPr marT="51279" marB="51279" anchor="ctr">
                    <a:solidFill>
                      <a:schemeClr val="accent6">
                        <a:lumMod val="75000"/>
                        <a:alpha val="80000"/>
                      </a:schemeClr>
                    </a:solidFill>
                  </a:tcPr>
                </a:tc>
              </a:tr>
              <a:tr h="7965323">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تقویت حسینیه ها به لحاظ عملکردها و فعالیت های روزانه سرزنده</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تزریق کاربری های تجاری-پذیرایی-فرهنگی و اقامتی در بافت قدیم</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محوطه سازی اطراف امامزاده- یخچال- قلعه پرتغالی ها</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تغییر کاربری بناهای قدیمی مانند ابنیه- قلعه-انبارب ها و.. به کاربری های پذیرایی و فرهنگی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بازسازی بخش های فرسوده شهری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استفاده از مصالح و الگوی معماری بومی در ساخت و سازهای جدید</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txBody>
                  <a:tcPr marT="51279" marB="51279">
                    <a:solidFill>
                      <a:schemeClr val="accent6">
                        <a:lumMod val="40000"/>
                        <a:lumOff val="60000"/>
                        <a:alpha val="30980"/>
                      </a:schemeClr>
                    </a:solidFill>
                  </a:tcPr>
                </a:tc>
                <a:tc>
                  <a:txBody>
                    <a:bodyPr/>
                    <a:lstStyle/>
                    <a:p>
                      <a:pPr algn="r" rtl="1">
                        <a:buFont typeface="Arial" pitchFamily="34" charset="0"/>
                        <a:buChar char="•"/>
                      </a:pPr>
                      <a:r>
                        <a:rPr lang="fa-IR" sz="2200" b="1" kern="1200" dirty="0">
                          <a:solidFill>
                            <a:schemeClr val="dk1"/>
                          </a:solidFill>
                          <a:latin typeface="+mn-lt"/>
                          <a:ea typeface="+mn-ea"/>
                          <a:cs typeface="B Kamran" pitchFamily="2" charset="-78"/>
                        </a:rPr>
                        <a:t>تقویت کالبدی و عملکردی عناصر باارزش تاریخی</a:t>
                      </a:r>
                      <a:endParaRPr lang="en-US" sz="2200" b="1" kern="1200" dirty="0">
                        <a:solidFill>
                          <a:schemeClr val="dk1"/>
                        </a:solidFill>
                        <a:latin typeface="+mn-lt"/>
                        <a:ea typeface="+mn-ea"/>
                        <a:cs typeface="B Kamran" pitchFamily="2" charset="-78"/>
                      </a:endParaRPr>
                    </a:p>
                  </a:txBody>
                  <a:tcPr marT="51279" marB="51279" anchor="ctr">
                    <a:solidFill>
                      <a:schemeClr val="accent6">
                        <a:lumMod val="40000"/>
                        <a:lumOff val="60000"/>
                        <a:alpha val="30980"/>
                      </a:schemeClr>
                    </a:solidFill>
                  </a:tcPr>
                </a:tc>
                <a:tc>
                  <a:txBody>
                    <a:bodyPr/>
                    <a:lstStyle/>
                    <a:p>
                      <a:pPr marL="0" marR="0" lvl="0" indent="0" algn="r" defTabSz="1125352" rtl="1" eaLnBrk="1" fontAlgn="auto" latinLnBrk="0" hangingPunct="1">
                        <a:lnSpc>
                          <a:spcPct val="150000"/>
                        </a:lnSpc>
                        <a:spcBef>
                          <a:spcPts val="0"/>
                        </a:spcBef>
                        <a:spcAft>
                          <a:spcPts val="0"/>
                        </a:spcAft>
                        <a:buClrTx/>
                        <a:buSzPct val="80000"/>
                        <a:buFont typeface="+mj-lt"/>
                        <a:buNone/>
                        <a:tabLst/>
                        <a:defRPr/>
                      </a:pPr>
                      <a:r>
                        <a:rPr lang="fa-IR" sz="2100" b="1" kern="1200" dirty="0">
                          <a:solidFill>
                            <a:srgbClr val="C00000"/>
                          </a:solidFill>
                          <a:latin typeface="Times New Roman"/>
                          <a:ea typeface="Times New Roman"/>
                          <a:cs typeface="B Nazanin"/>
                        </a:rPr>
                        <a:t>11 . ارتقا مولفه های هویتی در شهر </a:t>
                      </a:r>
                      <a:endParaRPr lang="en-GB" sz="2100" b="1" kern="1200" dirty="0">
                        <a:solidFill>
                          <a:srgbClr val="C00000"/>
                        </a:solidFill>
                        <a:latin typeface="Times New Roman"/>
                        <a:ea typeface="Times New Roman"/>
                        <a:cs typeface="B Nazanin"/>
                      </a:endParaRPr>
                    </a:p>
                    <a:p>
                      <a:pPr algn="r" rtl="1"/>
                      <a:endParaRPr lang="en-GB" sz="2200" baseline="0" dirty="0">
                        <a:cs typeface="B Kamran" pitchFamily="2" charset="-78"/>
                      </a:endParaRPr>
                    </a:p>
                  </a:txBody>
                  <a:tcPr marT="51279" marB="51279" anchor="ctr">
                    <a:solidFill>
                      <a:schemeClr val="accent6">
                        <a:lumMod val="40000"/>
                        <a:lumOff val="60000"/>
                        <a:alpha val="30980"/>
                      </a:schemeClr>
                    </a:solidFill>
                  </a:tcPr>
                </a:tc>
              </a:tr>
            </a:tbl>
          </a:graphicData>
        </a:graphic>
      </p:graphicFrame>
      <p:pic>
        <p:nvPicPr>
          <p:cNvPr id="119822" name="Picture 2" descr="C:\Users\Mina\Desktop\skis\82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38400" y="4779963"/>
            <a:ext cx="2162175" cy="21621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9823" name="Picture 3" descr="C:\Users\Mina\Desktop\skis\94-.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46613" y="6629400"/>
            <a:ext cx="2162175" cy="21621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2084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4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0844"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227644" y="1644316"/>
          <a:ext cx="10632314" cy="7574280"/>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20740"/>
                <a:gridCol w="2910018"/>
                <a:gridCol w="2801556"/>
              </a:tblGrid>
              <a:tr h="396975">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637" marB="47637"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637" marB="47637"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637" marB="47637" anchor="ctr">
                    <a:solidFill>
                      <a:schemeClr val="accent6">
                        <a:lumMod val="75000"/>
                        <a:alpha val="80000"/>
                      </a:schemeClr>
                    </a:solidFill>
                  </a:tcPr>
                </a:tc>
              </a:tr>
              <a:tr h="3906232">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جداره</a:t>
                      </a:r>
                      <a:r>
                        <a:rPr lang="fa-IR" sz="2100" b="1" kern="1200" baseline="0" dirty="0">
                          <a:solidFill>
                            <a:schemeClr val="dk1"/>
                          </a:solidFill>
                          <a:latin typeface="+mn-lt"/>
                          <a:ea typeface="+mn-ea"/>
                          <a:cs typeface="B Kamran" pitchFamily="2" charset="-78"/>
                        </a:rPr>
                        <a:t> سازی با القا حس سبزینگی از طریق وجود گیاهان و درختان- گلدان ها- ریزش گیاهان از دیوار و ....</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baseline="0" dirty="0">
                          <a:solidFill>
                            <a:schemeClr val="dk1"/>
                          </a:solidFill>
                          <a:latin typeface="+mn-lt"/>
                          <a:ea typeface="+mn-ea"/>
                          <a:cs typeface="B Kamran" pitchFamily="2" charset="-78"/>
                        </a:rPr>
                        <a:t>کفسازی با اقا حس سبزینگی از طریق استفاده از مصالح و چمن بصورت تلفیقی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baseline="0" dirty="0">
                          <a:solidFill>
                            <a:schemeClr val="dk1"/>
                          </a:solidFill>
                          <a:latin typeface="+mn-lt"/>
                          <a:ea typeface="+mn-ea"/>
                          <a:cs typeface="B Kamran" pitchFamily="2" charset="-78"/>
                        </a:rPr>
                        <a:t>استفاده از تک درخت های شاخص به عنوان نشانه و منظر ویژه در میادین محلی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en-US" sz="2100" b="1" kern="1200" dirty="0">
                        <a:solidFill>
                          <a:schemeClr val="dk1"/>
                        </a:solidFill>
                        <a:latin typeface="+mn-lt"/>
                        <a:ea typeface="+mn-ea"/>
                        <a:cs typeface="B Kamran" pitchFamily="2" charset="-78"/>
                      </a:endParaRPr>
                    </a:p>
                  </a:txBody>
                  <a:tcPr marT="47637" marB="47637">
                    <a:solidFill>
                      <a:schemeClr val="accent6">
                        <a:lumMod val="40000"/>
                        <a:lumOff val="60000"/>
                        <a:alpha val="3098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100" b="1" kern="1200" dirty="0">
                          <a:solidFill>
                            <a:schemeClr val="dk1"/>
                          </a:solidFill>
                          <a:latin typeface="+mn-lt"/>
                          <a:ea typeface="+mn-ea"/>
                          <a:cs typeface="B Kamran" pitchFamily="2" charset="-78"/>
                        </a:rPr>
                        <a:t>استفاده از عناصر طبیعی در تلفیق با عناصر مصنوع شهر</a:t>
                      </a:r>
                      <a:endParaRPr lang="en-US" sz="2100" b="1" kern="1200" dirty="0">
                        <a:solidFill>
                          <a:schemeClr val="dk1"/>
                        </a:solidFill>
                        <a:latin typeface="+mn-lt"/>
                        <a:ea typeface="+mn-ea"/>
                        <a:cs typeface="B Kamran" pitchFamily="2" charset="-78"/>
                      </a:endParaRPr>
                    </a:p>
                    <a:p>
                      <a:pPr algn="r" rtl="1">
                        <a:buFont typeface="Arial" pitchFamily="34" charset="0"/>
                        <a:buChar char="•"/>
                      </a:pPr>
                      <a:endParaRPr lang="en-US" sz="2100" b="1" kern="1200" dirty="0">
                        <a:solidFill>
                          <a:schemeClr val="dk1"/>
                        </a:solidFill>
                        <a:latin typeface="+mn-lt"/>
                        <a:ea typeface="+mn-ea"/>
                        <a:cs typeface="B Kamran" pitchFamily="2" charset="-78"/>
                      </a:endParaRPr>
                    </a:p>
                  </a:txBody>
                  <a:tcPr marT="47637" marB="47637" anchor="ctr">
                    <a:solidFill>
                      <a:schemeClr val="accent6">
                        <a:lumMod val="40000"/>
                        <a:lumOff val="60000"/>
                        <a:alpha val="30980"/>
                      </a:schemeClr>
                    </a:solidFill>
                  </a:tcPr>
                </a:tc>
                <a:tc rowSpan="2">
                  <a:txBody>
                    <a:bodyPr/>
                    <a:lstStyle/>
                    <a:p>
                      <a:pPr marL="0" marR="0" lvl="0" indent="0" algn="r" defTabSz="1125352" rtl="1" eaLnBrk="1" fontAlgn="auto" latinLnBrk="0" hangingPunct="1">
                        <a:lnSpc>
                          <a:spcPct val="100000"/>
                        </a:lnSpc>
                        <a:spcBef>
                          <a:spcPts val="0"/>
                        </a:spcBef>
                        <a:spcAft>
                          <a:spcPts val="0"/>
                        </a:spcAft>
                        <a:buClrTx/>
                        <a:buSzTx/>
                        <a:buFontTx/>
                        <a:buNone/>
                        <a:tabLst/>
                        <a:defRPr/>
                      </a:pPr>
                      <a:r>
                        <a:rPr lang="fa-IR" sz="2000" b="1" dirty="0">
                          <a:solidFill>
                            <a:srgbClr val="C00000"/>
                          </a:solidFill>
                          <a:latin typeface="Arial" pitchFamily="34" charset="0"/>
                          <a:ea typeface="Times New Roman" pitchFamily="18" charset="0"/>
                          <a:cs typeface="B Nazanin" pitchFamily="2" charset="-78"/>
                        </a:rPr>
                        <a:t>12 . ارتقا کیفیت های دید و منظر شهر</a:t>
                      </a:r>
                      <a:endParaRPr lang="en-GB" sz="2000" b="1" dirty="0">
                        <a:solidFill>
                          <a:srgbClr val="C00000"/>
                        </a:solidFill>
                        <a:latin typeface="Arial" pitchFamily="34" charset="0"/>
                        <a:ea typeface="Times New Roman" pitchFamily="18" charset="0"/>
                        <a:cs typeface="B Nazanin" pitchFamily="2" charset="-78"/>
                      </a:endParaRPr>
                    </a:p>
                    <a:p>
                      <a:pPr algn="r" rtl="1"/>
                      <a:endParaRPr lang="en-GB" sz="2000" baseline="0" dirty="0">
                        <a:cs typeface="B Kamran" pitchFamily="2" charset="-78"/>
                      </a:endParaRPr>
                    </a:p>
                  </a:txBody>
                  <a:tcPr marT="47637" marB="47637" anchor="ctr">
                    <a:solidFill>
                      <a:schemeClr val="accent6">
                        <a:lumMod val="40000"/>
                        <a:lumOff val="60000"/>
                        <a:alpha val="30980"/>
                      </a:schemeClr>
                    </a:solidFill>
                  </a:tcPr>
                </a:tc>
              </a:tr>
              <a:tr h="3271073">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حذف زمین های بایر</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بازسازی و بهسازی بخش های فرسوده در بافت قدیم</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تلفیق</a:t>
                      </a:r>
                      <a:r>
                        <a:rPr lang="fa-IR" sz="2100" b="1" kern="1200" baseline="0" dirty="0">
                          <a:solidFill>
                            <a:schemeClr val="dk1"/>
                          </a:solidFill>
                          <a:latin typeface="+mn-lt"/>
                          <a:ea typeface="+mn-ea"/>
                          <a:cs typeface="B Kamran" pitchFamily="2" charset="-78"/>
                        </a:rPr>
                        <a:t> معماری بومی و مدرن در بخش های میانی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baseline="0" dirty="0">
                          <a:solidFill>
                            <a:schemeClr val="dk1"/>
                          </a:solidFill>
                          <a:latin typeface="+mn-lt"/>
                          <a:ea typeface="+mn-ea"/>
                          <a:cs typeface="B Kamran" pitchFamily="2" charset="-78"/>
                        </a:rPr>
                        <a:t>استفاده از الگوهای معماری بومی در ساخت و سازهای جدید جهت تقویت یکپارچگی شهر</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baseline="0" dirty="0">
                        <a:solidFill>
                          <a:schemeClr val="dk1"/>
                        </a:solidFill>
                        <a:latin typeface="+mn-lt"/>
                        <a:ea typeface="+mn-ea"/>
                        <a:cs typeface="B Kamran" pitchFamily="2" charset="-78"/>
                      </a:endParaRPr>
                    </a:p>
                  </a:txBody>
                  <a:tcPr marT="47637" marB="47637">
                    <a:solidFill>
                      <a:schemeClr val="accent6">
                        <a:lumMod val="40000"/>
                        <a:lumOff val="60000"/>
                        <a:alpha val="3098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100" b="1" kern="1200" dirty="0">
                          <a:solidFill>
                            <a:schemeClr val="dk1"/>
                          </a:solidFill>
                          <a:latin typeface="+mn-lt"/>
                          <a:ea typeface="+mn-ea"/>
                          <a:cs typeface="B Kamran" pitchFamily="2" charset="-78"/>
                        </a:rPr>
                        <a:t>ساماندهی جداره های شهری و بخش های فرسوده</a:t>
                      </a:r>
                      <a:endParaRPr lang="en-US" sz="2100" b="1" kern="1200" dirty="0">
                        <a:solidFill>
                          <a:schemeClr val="dk1"/>
                        </a:solidFill>
                        <a:latin typeface="+mn-lt"/>
                        <a:ea typeface="+mn-ea"/>
                        <a:cs typeface="B Kamran" pitchFamily="2" charset="-78"/>
                      </a:endParaRPr>
                    </a:p>
                  </a:txBody>
                  <a:tcPr marT="47637" marB="47637" anchor="ctr">
                    <a:solidFill>
                      <a:schemeClr val="accent6">
                        <a:lumMod val="40000"/>
                        <a:lumOff val="60000"/>
                        <a:alpha val="30980"/>
                      </a:schemeClr>
                    </a:solidFill>
                  </a:tcPr>
                </a:tc>
                <a:tc vMerge="1">
                  <a:txBody>
                    <a:bodyPr/>
                    <a:lstStyle/>
                    <a:p>
                      <a:endParaRPr lang="en-US"/>
                    </a:p>
                  </a:txBody>
                  <a:tcPr/>
                </a:tc>
              </a:tr>
            </a:tbl>
          </a:graphicData>
        </a:graphic>
      </p:graphicFrame>
      <p:pic>
        <p:nvPicPr>
          <p:cNvPr id="120846" name="Picture 3" descr="J:\SKMBT_C45011030112470_000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35213" y="3924300"/>
            <a:ext cx="2087562" cy="16938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0847" name="Picture 2" descr="C:\Users\Mina\Desktop\skis\432 - Copy.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0" y="3941763"/>
            <a:ext cx="1676400" cy="167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0848" name="Picture 2" descr="D:\DCIM\100CANON\IMG_7498.JPG"/>
          <p:cNvPicPr>
            <a:picLocks noChangeAspect="1" noChangeArrowheads="1"/>
          </p:cNvPicPr>
          <p:nvPr/>
        </p:nvPicPr>
        <p:blipFill>
          <a:blip r:embed="rId6" cstate="screen">
            <a:lum bright="10000" contrast="30000"/>
            <a:extLst>
              <a:ext uri="{28A0092B-C50C-407E-A947-70E740481C1C}">
                <a14:useLocalDpi xmlns:a14="http://schemas.microsoft.com/office/drawing/2010/main"/>
              </a:ext>
            </a:extLst>
          </a:blip>
          <a:srcRect/>
          <a:stretch>
            <a:fillRect/>
          </a:stretch>
        </p:blipFill>
        <p:spPr bwMode="auto">
          <a:xfrm>
            <a:off x="2454275" y="7064375"/>
            <a:ext cx="2498725" cy="16954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2186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1868"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227644" y="1644316"/>
          <a:ext cx="10632314" cy="10192110"/>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20740"/>
                <a:gridCol w="2910018"/>
                <a:gridCol w="2801556"/>
              </a:tblGrid>
              <a:tr h="460874">
                <a:tc>
                  <a:txBody>
                    <a:bodyPr/>
                    <a:lstStyle/>
                    <a:p>
                      <a:pPr algn="ctr" rtl="1"/>
                      <a:r>
                        <a:rPr lang="fa-IR" sz="23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300" baseline="0" dirty="0">
                        <a:solidFill>
                          <a:schemeClr val="tx1"/>
                        </a:solidFill>
                        <a:effectLst>
                          <a:outerShdw blurRad="38100" dist="38100" dir="2700000" algn="tl">
                            <a:srgbClr val="000000">
                              <a:alpha val="43137"/>
                            </a:srgbClr>
                          </a:outerShdw>
                        </a:effectLst>
                        <a:cs typeface="B Nazanin" pitchFamily="2" charset="-78"/>
                      </a:endParaRPr>
                    </a:p>
                  </a:txBody>
                  <a:tcPr marT="55305" marB="55305" anchor="ctr">
                    <a:solidFill>
                      <a:schemeClr val="accent6">
                        <a:lumMod val="75000"/>
                        <a:alpha val="80000"/>
                      </a:schemeClr>
                    </a:solidFill>
                  </a:tcPr>
                </a:tc>
                <a:tc>
                  <a:txBody>
                    <a:bodyPr/>
                    <a:lstStyle/>
                    <a:p>
                      <a:pPr algn="ctr" rtl="1"/>
                      <a:r>
                        <a:rPr lang="fa-IR" sz="23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300" baseline="0" dirty="0">
                        <a:solidFill>
                          <a:schemeClr val="tx1"/>
                        </a:solidFill>
                        <a:effectLst>
                          <a:outerShdw blurRad="38100" dist="38100" dir="2700000" algn="tl">
                            <a:srgbClr val="000000">
                              <a:alpha val="43137"/>
                            </a:srgbClr>
                          </a:outerShdw>
                        </a:effectLst>
                        <a:cs typeface="B Nazanin" pitchFamily="2" charset="-78"/>
                      </a:endParaRPr>
                    </a:p>
                  </a:txBody>
                  <a:tcPr marT="55305" marB="55305" anchor="ctr">
                    <a:solidFill>
                      <a:schemeClr val="accent6">
                        <a:lumMod val="75000"/>
                        <a:alpha val="80000"/>
                      </a:schemeClr>
                    </a:solidFill>
                  </a:tcPr>
                </a:tc>
                <a:tc>
                  <a:txBody>
                    <a:bodyPr/>
                    <a:lstStyle/>
                    <a:p>
                      <a:pPr algn="ctr" rtl="1"/>
                      <a:r>
                        <a:rPr lang="fa-IR" sz="23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300" baseline="0" dirty="0">
                        <a:solidFill>
                          <a:schemeClr val="tx1"/>
                        </a:solidFill>
                        <a:effectLst>
                          <a:outerShdw blurRad="38100" dist="38100" dir="2700000" algn="tl">
                            <a:srgbClr val="000000">
                              <a:alpha val="43137"/>
                            </a:srgbClr>
                          </a:outerShdw>
                        </a:effectLst>
                        <a:cs typeface="B Nazanin" pitchFamily="2" charset="-78"/>
                      </a:endParaRPr>
                    </a:p>
                  </a:txBody>
                  <a:tcPr marT="55305" marB="55305" anchor="ctr">
                    <a:solidFill>
                      <a:schemeClr val="accent6">
                        <a:lumMod val="75000"/>
                        <a:alpha val="80000"/>
                      </a:schemeClr>
                    </a:solidFill>
                  </a:tcPr>
                </a:tc>
              </a:tr>
              <a:tr h="3797604">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400" b="1" kern="1200" dirty="0">
                          <a:solidFill>
                            <a:schemeClr val="dk1"/>
                          </a:solidFill>
                          <a:latin typeface="+mn-lt"/>
                          <a:ea typeface="+mn-ea"/>
                          <a:cs typeface="B Kamran" pitchFamily="2" charset="-78"/>
                        </a:rPr>
                        <a:t>شاخص نمودن ورودی های</a:t>
                      </a:r>
                      <a:r>
                        <a:rPr lang="fa-IR" sz="2400" b="1" kern="1200" baseline="0" dirty="0">
                          <a:solidFill>
                            <a:schemeClr val="dk1"/>
                          </a:solidFill>
                          <a:latin typeface="+mn-lt"/>
                          <a:ea typeface="+mn-ea"/>
                          <a:cs typeface="B Kamran" pitchFamily="2" charset="-78"/>
                        </a:rPr>
                        <a:t> شهر بصورتی شاخص و هویتمند</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400" b="1" kern="1200" baseline="0" dirty="0">
                          <a:solidFill>
                            <a:schemeClr val="dk1"/>
                          </a:solidFill>
                          <a:latin typeface="+mn-lt"/>
                          <a:ea typeface="+mn-ea"/>
                          <a:cs typeface="B Kamran" pitchFamily="2" charset="-78"/>
                        </a:rPr>
                        <a:t>تعریف ورودی محلات بصورتی منحصر بفرد و خودمانی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400" b="1" kern="1200" baseline="0" dirty="0">
                          <a:solidFill>
                            <a:schemeClr val="dk1"/>
                          </a:solidFill>
                          <a:latin typeface="+mn-lt"/>
                          <a:ea typeface="+mn-ea"/>
                          <a:cs typeface="B Kamran" pitchFamily="2" charset="-78"/>
                        </a:rPr>
                        <a:t>تعریف حریم ورودی اصلی شهر با پوشش گیاهی و کاربری های مجاز</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0" marR="0" lvl="0" indent="0" algn="justLow" defTabSz="914400" rtl="1" eaLnBrk="1" fontAlgn="auto" latinLnBrk="0" hangingPunct="1">
                        <a:lnSpc>
                          <a:spcPct val="100000"/>
                        </a:lnSpc>
                        <a:spcBef>
                          <a:spcPts val="0"/>
                        </a:spcBef>
                        <a:spcAft>
                          <a:spcPts val="0"/>
                        </a:spcAft>
                        <a:buClr>
                          <a:schemeClr val="tx1"/>
                        </a:buClr>
                        <a:buSzPct val="100000"/>
                        <a:buFont typeface="Arial" pitchFamily="34" charset="0"/>
                        <a:buNone/>
                        <a:tabLst/>
                        <a:defRPr/>
                      </a:pPr>
                      <a:endParaRPr lang="fa-IR" sz="2400" b="1" kern="1200" baseline="0" dirty="0">
                        <a:solidFill>
                          <a:schemeClr val="dk1"/>
                        </a:solidFill>
                        <a:latin typeface="+mn-lt"/>
                        <a:ea typeface="+mn-ea"/>
                        <a:cs typeface="B Kamran" pitchFamily="2" charset="-78"/>
                      </a:endParaRPr>
                    </a:p>
                  </a:txBody>
                  <a:tcPr marT="55305" marB="55305">
                    <a:solidFill>
                      <a:schemeClr val="accent6">
                        <a:lumMod val="40000"/>
                        <a:lumOff val="60000"/>
                        <a:alpha val="3098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بهبود وضعیت ورودهای شهر</a:t>
                      </a:r>
                      <a:endParaRPr lang="en-US" sz="2400" b="1" kern="1200" dirty="0">
                        <a:solidFill>
                          <a:schemeClr val="dk1"/>
                        </a:solidFill>
                        <a:latin typeface="+mn-lt"/>
                        <a:ea typeface="+mn-ea"/>
                        <a:cs typeface="B Kamran" pitchFamily="2" charset="-78"/>
                      </a:endParaRPr>
                    </a:p>
                  </a:txBody>
                  <a:tcPr marT="55305" marB="55305" anchor="ctr">
                    <a:solidFill>
                      <a:schemeClr val="accent6">
                        <a:lumMod val="40000"/>
                        <a:lumOff val="60000"/>
                        <a:alpha val="30980"/>
                      </a:schemeClr>
                    </a:solidFill>
                  </a:tcPr>
                </a:tc>
                <a:tc rowSpan="2">
                  <a:txBody>
                    <a:bodyPr/>
                    <a:lstStyle/>
                    <a:p>
                      <a:pPr marL="0" marR="0" lvl="0" indent="0" algn="r" defTabSz="1125352" rtl="1" eaLnBrk="1" fontAlgn="auto" latinLnBrk="0" hangingPunct="1">
                        <a:lnSpc>
                          <a:spcPct val="100000"/>
                        </a:lnSpc>
                        <a:spcBef>
                          <a:spcPts val="0"/>
                        </a:spcBef>
                        <a:spcAft>
                          <a:spcPts val="0"/>
                        </a:spcAft>
                        <a:buClrTx/>
                        <a:buSzTx/>
                        <a:buFontTx/>
                        <a:buNone/>
                        <a:tabLst/>
                        <a:defRPr/>
                      </a:pPr>
                      <a:r>
                        <a:rPr lang="fa-IR" sz="2300" b="1" dirty="0">
                          <a:solidFill>
                            <a:srgbClr val="C00000"/>
                          </a:solidFill>
                          <a:latin typeface="Arial" pitchFamily="34" charset="0"/>
                          <a:ea typeface="Times New Roman" pitchFamily="18" charset="0"/>
                          <a:cs typeface="B Nazanin" pitchFamily="2" charset="-78"/>
                        </a:rPr>
                        <a:t>12 . ارتقا کیفیت های دید و منظر شهر</a:t>
                      </a:r>
                      <a:endParaRPr lang="en-GB" sz="2300" b="1" dirty="0">
                        <a:solidFill>
                          <a:srgbClr val="C00000"/>
                        </a:solidFill>
                        <a:latin typeface="Arial" pitchFamily="34" charset="0"/>
                        <a:ea typeface="Times New Roman" pitchFamily="18" charset="0"/>
                        <a:cs typeface="B Nazanin" pitchFamily="2" charset="-78"/>
                      </a:endParaRPr>
                    </a:p>
                    <a:p>
                      <a:pPr algn="r" rtl="1"/>
                      <a:endParaRPr lang="en-GB" sz="2300" baseline="0" dirty="0">
                        <a:cs typeface="B Kamran" pitchFamily="2" charset="-78"/>
                      </a:endParaRPr>
                    </a:p>
                  </a:txBody>
                  <a:tcPr marT="55305" marB="55305" anchor="ctr">
                    <a:solidFill>
                      <a:schemeClr val="accent6">
                        <a:lumMod val="40000"/>
                        <a:lumOff val="60000"/>
                        <a:alpha val="30980"/>
                      </a:schemeClr>
                    </a:solidFill>
                  </a:tcPr>
                </a:tc>
              </a:tr>
              <a:tr h="4535002">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400" b="1" kern="1200" dirty="0">
                          <a:solidFill>
                            <a:schemeClr val="dk1"/>
                          </a:solidFill>
                          <a:latin typeface="+mn-lt"/>
                          <a:ea typeface="+mn-ea"/>
                          <a:cs typeface="B Kamran" pitchFamily="2" charset="-78"/>
                        </a:rPr>
                        <a:t>شاخص نمودن میادین امام خمینی- وحدت – رهبر</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400" b="1" kern="1200" dirty="0">
                          <a:solidFill>
                            <a:schemeClr val="dk1"/>
                          </a:solidFill>
                          <a:latin typeface="+mn-lt"/>
                          <a:ea typeface="+mn-ea"/>
                          <a:cs typeface="B Kamran" pitchFamily="2" charset="-78"/>
                        </a:rPr>
                        <a:t>تقویت خط آسمان با کنترل ساخت و ساز – استفاده از الگوهای بومی در ساخت و سازهای جدید</a:t>
                      </a:r>
                      <a:r>
                        <a:rPr lang="fa-IR" sz="2400" b="1" kern="1200" baseline="0" dirty="0">
                          <a:solidFill>
                            <a:schemeClr val="dk1"/>
                          </a:solidFill>
                          <a:latin typeface="+mn-lt"/>
                          <a:ea typeface="+mn-ea"/>
                          <a:cs typeface="B Kamran" pitchFamily="2" charset="-78"/>
                        </a:rPr>
                        <a:t> و استفاده از پوشش گیاهی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400" b="1" kern="1200" baseline="0" dirty="0">
                          <a:solidFill>
                            <a:schemeClr val="dk1"/>
                          </a:solidFill>
                          <a:latin typeface="+mn-lt"/>
                          <a:ea typeface="+mn-ea"/>
                          <a:cs typeface="B Kamran" pitchFamily="2" charset="-78"/>
                        </a:rPr>
                        <a:t>تقویت جداره ها از طریق بهبود ریتم های عمودی و افقی – تعادل در چینش روزنه ها و استفاده از رواق ها در طبقه همکف</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baseline="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400" b="1" kern="1200" dirty="0">
                        <a:solidFill>
                          <a:schemeClr val="dk1"/>
                        </a:solidFill>
                        <a:latin typeface="+mn-lt"/>
                        <a:ea typeface="+mn-ea"/>
                        <a:cs typeface="B Kamran" pitchFamily="2" charset="-78"/>
                      </a:endParaRPr>
                    </a:p>
                  </a:txBody>
                  <a:tcPr marT="55305" marB="55305">
                    <a:solidFill>
                      <a:schemeClr val="accent6">
                        <a:lumMod val="40000"/>
                        <a:lumOff val="60000"/>
                        <a:alpha val="3098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بهبود مناظر بصری موجود و توسعه آن</a:t>
                      </a:r>
                      <a:endParaRPr lang="en-US" sz="2400" b="1" kern="1200" dirty="0">
                        <a:solidFill>
                          <a:schemeClr val="dk1"/>
                        </a:solidFill>
                        <a:latin typeface="+mn-lt"/>
                        <a:ea typeface="+mn-ea"/>
                        <a:cs typeface="B Kamran" pitchFamily="2" charset="-78"/>
                      </a:endParaRPr>
                    </a:p>
                  </a:txBody>
                  <a:tcPr marT="55305" marB="55305" anchor="ctr">
                    <a:solidFill>
                      <a:schemeClr val="accent6">
                        <a:lumMod val="40000"/>
                        <a:lumOff val="60000"/>
                        <a:alpha val="30980"/>
                      </a:schemeClr>
                    </a:solidFill>
                  </a:tcPr>
                </a:tc>
                <a:tc vMerge="1">
                  <a:txBody>
                    <a:bodyPr/>
                    <a:lstStyle/>
                    <a:p>
                      <a:pPr algn="r" rtl="1"/>
                      <a:endParaRPr lang="en-GB" sz="2000" baseline="0" dirty="0">
                        <a:cs typeface="B Kamran" pitchFamily="2" charset="-78"/>
                      </a:endParaRPr>
                    </a:p>
                  </a:txBody>
                  <a:tcPr anchor="ctr">
                    <a:solidFill>
                      <a:schemeClr val="accent6">
                        <a:lumMod val="40000"/>
                        <a:lumOff val="60000"/>
                        <a:alpha val="30980"/>
                      </a:schemeClr>
                    </a:solidFill>
                  </a:tcPr>
                </a:tc>
              </a:tr>
            </a:tbl>
          </a:graphicData>
        </a:graphic>
      </p:graphicFrame>
      <p:pic>
        <p:nvPicPr>
          <p:cNvPr id="121870" name="Picture 2" descr="C:\Users\Mina\Desktop\skis\82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57450" y="3124200"/>
            <a:ext cx="1981200" cy="1981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1871" name="Picture 2" descr="J:\SKMBT_C45011030112480.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0" y="3124200"/>
            <a:ext cx="2449513" cy="1981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1872" name="Picture 2" descr="D:\DCIM\100CANON\IMG_7498.JPG"/>
          <p:cNvPicPr>
            <a:picLocks noChangeAspect="1" noChangeArrowheads="1"/>
          </p:cNvPicPr>
          <p:nvPr/>
        </p:nvPicPr>
        <p:blipFill>
          <a:blip r:embed="rId6" cstate="screen">
            <a:lum bright="10000" contrast="30000"/>
            <a:extLst>
              <a:ext uri="{28A0092B-C50C-407E-A947-70E740481C1C}">
                <a14:useLocalDpi xmlns:a14="http://schemas.microsoft.com/office/drawing/2010/main"/>
              </a:ext>
            </a:extLst>
          </a:blip>
          <a:srcRect/>
          <a:stretch>
            <a:fillRect/>
          </a:stretch>
        </p:blipFill>
        <p:spPr bwMode="auto">
          <a:xfrm>
            <a:off x="3446463" y="7048500"/>
            <a:ext cx="2498725" cy="16954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2289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9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2892"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227644" y="1644317"/>
          <a:ext cx="10632314" cy="7994532"/>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20740"/>
                <a:gridCol w="2910018"/>
                <a:gridCol w="2801556"/>
              </a:tblGrid>
              <a:tr h="414348">
                <a:tc>
                  <a:txBody>
                    <a:bodyPr/>
                    <a:lstStyle/>
                    <a:p>
                      <a:pPr algn="ctr" rtl="1"/>
                      <a:r>
                        <a:rPr lang="fa-IR" sz="21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100" baseline="0" dirty="0">
                        <a:solidFill>
                          <a:schemeClr val="tx1"/>
                        </a:solidFill>
                        <a:effectLst>
                          <a:outerShdw blurRad="38100" dist="38100" dir="2700000" algn="tl">
                            <a:srgbClr val="000000">
                              <a:alpha val="43137"/>
                            </a:srgbClr>
                          </a:outerShdw>
                        </a:effectLst>
                        <a:cs typeface="B Nazanin" pitchFamily="2" charset="-78"/>
                      </a:endParaRPr>
                    </a:p>
                  </a:txBody>
                  <a:tcPr marT="49722" marB="49722" anchor="ctr">
                    <a:solidFill>
                      <a:schemeClr val="accent6">
                        <a:lumMod val="75000"/>
                        <a:alpha val="80000"/>
                      </a:schemeClr>
                    </a:solidFill>
                  </a:tcPr>
                </a:tc>
                <a:tc>
                  <a:txBody>
                    <a:bodyPr/>
                    <a:lstStyle/>
                    <a:p>
                      <a:pPr algn="ctr" rtl="1"/>
                      <a:r>
                        <a:rPr lang="fa-IR" sz="21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100" baseline="0" dirty="0">
                        <a:solidFill>
                          <a:schemeClr val="tx1"/>
                        </a:solidFill>
                        <a:effectLst>
                          <a:outerShdw blurRad="38100" dist="38100" dir="2700000" algn="tl">
                            <a:srgbClr val="000000">
                              <a:alpha val="43137"/>
                            </a:srgbClr>
                          </a:outerShdw>
                        </a:effectLst>
                        <a:cs typeface="B Nazanin" pitchFamily="2" charset="-78"/>
                      </a:endParaRPr>
                    </a:p>
                  </a:txBody>
                  <a:tcPr marT="49722" marB="49722" anchor="ctr">
                    <a:solidFill>
                      <a:schemeClr val="accent6">
                        <a:lumMod val="75000"/>
                        <a:alpha val="80000"/>
                      </a:schemeClr>
                    </a:solidFill>
                  </a:tcPr>
                </a:tc>
                <a:tc>
                  <a:txBody>
                    <a:bodyPr/>
                    <a:lstStyle/>
                    <a:p>
                      <a:pPr algn="ctr" rtl="1"/>
                      <a:r>
                        <a:rPr lang="fa-IR" sz="21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100" baseline="0" dirty="0">
                        <a:solidFill>
                          <a:schemeClr val="tx1"/>
                        </a:solidFill>
                        <a:effectLst>
                          <a:outerShdw blurRad="38100" dist="38100" dir="2700000" algn="tl">
                            <a:srgbClr val="000000">
                              <a:alpha val="43137"/>
                            </a:srgbClr>
                          </a:outerShdw>
                        </a:effectLst>
                        <a:cs typeface="B Nazanin" pitchFamily="2" charset="-78"/>
                      </a:endParaRPr>
                    </a:p>
                  </a:txBody>
                  <a:tcPr marT="49722" marB="49722" anchor="ctr">
                    <a:solidFill>
                      <a:schemeClr val="accent6">
                        <a:lumMod val="75000"/>
                        <a:alpha val="80000"/>
                      </a:schemeClr>
                    </a:solidFill>
                  </a:tcPr>
                </a:tc>
              </a:tr>
              <a:tr h="5071619">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ایجاد حائل سبز در ضلع شمالی  و شمال شرقی شهر جهت تعدیل اثرات نامطلوب بادهای کویری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کاهش اثرات باد نامطلوب در معابر شکل گرفته در همان جهت از طریق ایجاد محصوریت، استفاده از پوشش گیاهی و ...</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p>
                      <a:pPr marL="0" marR="0" lvl="0" indent="0" algn="justLow" defTabSz="914400" rtl="1" eaLnBrk="1" fontAlgn="auto" latinLnBrk="0" hangingPunct="1">
                        <a:lnSpc>
                          <a:spcPct val="100000"/>
                        </a:lnSpc>
                        <a:spcBef>
                          <a:spcPts val="0"/>
                        </a:spcBef>
                        <a:spcAft>
                          <a:spcPts val="0"/>
                        </a:spcAft>
                        <a:buClr>
                          <a:schemeClr val="tx1"/>
                        </a:buClr>
                        <a:buSzPct val="100000"/>
                        <a:buFont typeface="Arial" pitchFamily="34" charset="0"/>
                        <a:buNone/>
                        <a:tabLst/>
                        <a:defRPr/>
                      </a:pPr>
                      <a:endParaRPr lang="fa-IR" sz="2200" b="1" kern="1200" dirty="0">
                        <a:solidFill>
                          <a:schemeClr val="dk1"/>
                        </a:solidFill>
                        <a:latin typeface="+mn-lt"/>
                        <a:ea typeface="+mn-ea"/>
                        <a:cs typeface="B Kamran" pitchFamily="2" charset="-78"/>
                      </a:endParaRPr>
                    </a:p>
                  </a:txBody>
                  <a:tcPr marT="49722" marB="49722">
                    <a:solidFill>
                      <a:schemeClr val="accent6">
                        <a:lumMod val="40000"/>
                        <a:lumOff val="60000"/>
                        <a:alpha val="30980"/>
                      </a:schemeClr>
                    </a:solidFill>
                  </a:tcPr>
                </a:tc>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کاهش اثرات مخرب بادهای کویری</a:t>
                      </a:r>
                      <a:endParaRPr lang="en-US" sz="2200" b="1" kern="1200" dirty="0">
                        <a:solidFill>
                          <a:schemeClr val="dk1"/>
                        </a:solidFill>
                        <a:latin typeface="+mn-lt"/>
                        <a:ea typeface="+mn-ea"/>
                        <a:cs typeface="B Kamran" pitchFamily="2" charset="-78"/>
                      </a:endParaRPr>
                    </a:p>
                  </a:txBody>
                  <a:tcPr marT="49722" marB="49722" anchor="ctr">
                    <a:solidFill>
                      <a:schemeClr val="accent6">
                        <a:lumMod val="40000"/>
                        <a:lumOff val="60000"/>
                        <a:alpha val="30980"/>
                      </a:schemeClr>
                    </a:solidFill>
                  </a:tcPr>
                </a:tc>
                <a:tc rowSpan="2">
                  <a:txBody>
                    <a:bodyPr/>
                    <a:lstStyle/>
                    <a:p>
                      <a:pPr marL="457200" lvl="0" indent="-457200" algn="r" rtl="1">
                        <a:lnSpc>
                          <a:spcPct val="150000"/>
                        </a:lnSpc>
                        <a:buSzPct val="80000"/>
                      </a:pPr>
                      <a:r>
                        <a:rPr lang="fa-IR" sz="2200" b="1" dirty="0">
                          <a:solidFill>
                            <a:srgbClr val="C00000"/>
                          </a:solidFill>
                          <a:latin typeface="Arial" pitchFamily="34" charset="0"/>
                          <a:ea typeface="Times New Roman" pitchFamily="18" charset="0"/>
                          <a:cs typeface="B Nazanin" pitchFamily="2" charset="-78"/>
                        </a:rPr>
                        <a:t>13</a:t>
                      </a:r>
                      <a:r>
                        <a:rPr lang="fa-IR" sz="2100" b="1" dirty="0">
                          <a:solidFill>
                            <a:srgbClr val="C00000"/>
                          </a:solidFill>
                          <a:latin typeface="Arial" pitchFamily="34" charset="0"/>
                          <a:ea typeface="Times New Roman" pitchFamily="18" charset="0"/>
                          <a:cs typeface="B Nazanin" pitchFamily="2" charset="-78"/>
                        </a:rPr>
                        <a:t>. دست یابی به پایداری طبیعی و آسایش اقلیمی در شهر</a:t>
                      </a:r>
                    </a:p>
                    <a:p>
                      <a:pPr algn="r" rtl="1"/>
                      <a:endParaRPr lang="en-GB" sz="2100" baseline="0" dirty="0">
                        <a:cs typeface="B Kamran" pitchFamily="2" charset="-78"/>
                      </a:endParaRPr>
                    </a:p>
                  </a:txBody>
                  <a:tcPr marT="49722" marB="49722" anchor="ctr">
                    <a:solidFill>
                      <a:schemeClr val="accent6">
                        <a:lumMod val="40000"/>
                        <a:lumOff val="60000"/>
                        <a:alpha val="30980"/>
                      </a:schemeClr>
                    </a:solidFill>
                  </a:tcPr>
                </a:tc>
              </a:tr>
              <a:tr h="2088314">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گسترش کارخانجات صنعتی شهر به سمت جنوب و جنوب شرقی  به منظور عدم قرارگیری در مسیر بادهای غالب</a:t>
                      </a:r>
                      <a:endParaRPr lang="en-US"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مکان گزینی دامپروری ها به دور از بافت های مسکونی و برای هر محله</a:t>
                      </a:r>
                    </a:p>
                    <a:p>
                      <a:pPr marL="0" marR="0" lvl="0" indent="0" algn="justLow" defTabSz="914400" rtl="1" eaLnBrk="1" fontAlgn="auto" latinLnBrk="0" hangingPunct="1">
                        <a:lnSpc>
                          <a:spcPct val="100000"/>
                        </a:lnSpc>
                        <a:spcBef>
                          <a:spcPts val="0"/>
                        </a:spcBef>
                        <a:spcAft>
                          <a:spcPts val="0"/>
                        </a:spcAft>
                        <a:buClr>
                          <a:schemeClr val="tx1"/>
                        </a:buClr>
                        <a:buSzPct val="100000"/>
                        <a:buFont typeface="Arial" pitchFamily="34" charset="0"/>
                        <a:buNone/>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200" b="1" kern="1200" dirty="0">
                        <a:solidFill>
                          <a:schemeClr val="dk1"/>
                        </a:solidFill>
                        <a:latin typeface="+mn-lt"/>
                        <a:ea typeface="+mn-ea"/>
                        <a:cs typeface="B Kamran" pitchFamily="2" charset="-78"/>
                      </a:endParaRPr>
                    </a:p>
                  </a:txBody>
                  <a:tcPr marT="49722" marB="49722">
                    <a:solidFill>
                      <a:schemeClr val="accent6">
                        <a:lumMod val="40000"/>
                        <a:lumOff val="60000"/>
                        <a:alpha val="30980"/>
                      </a:schemeClr>
                    </a:solidFill>
                  </a:tcPr>
                </a:tc>
                <a:tc>
                  <a:txBody>
                    <a:bodyPr/>
                    <a:lstStyle/>
                    <a:p>
                      <a:pPr marL="0" marR="0" lvl="0" indent="0" algn="justLow" defTabSz="914400" rtl="1" eaLnBrk="1" fontAlgn="auto" latinLnBrk="0" hangingPunct="1">
                        <a:lnSpc>
                          <a:spcPct val="100000"/>
                        </a:lnSpc>
                        <a:spcBef>
                          <a:spcPts val="0"/>
                        </a:spcBef>
                        <a:spcAft>
                          <a:spcPts val="0"/>
                        </a:spcAft>
                        <a:buClr>
                          <a:schemeClr val="tx1"/>
                        </a:buClr>
                        <a:buSzPct val="100000"/>
                        <a:buFont typeface="Arial" pitchFamily="34" charset="0"/>
                        <a:buNone/>
                        <a:tabLst/>
                        <a:defRPr/>
                      </a:pPr>
                      <a:endParaRPr lang="fa-IR" sz="22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200" b="1" kern="1200" dirty="0">
                          <a:solidFill>
                            <a:schemeClr val="dk1"/>
                          </a:solidFill>
                          <a:latin typeface="+mn-lt"/>
                          <a:ea typeface="+mn-ea"/>
                          <a:cs typeface="B Kamran" pitchFamily="2" charset="-78"/>
                        </a:rPr>
                        <a:t>مکان یابی مناسب صنایع به گونه ای که مانع ورود آلودگی های محیطی به شهر شود.</a:t>
                      </a:r>
                    </a:p>
                  </a:txBody>
                  <a:tcPr marT="49722" marB="49722" anchor="ctr">
                    <a:solidFill>
                      <a:schemeClr val="accent6">
                        <a:lumMod val="40000"/>
                        <a:lumOff val="60000"/>
                        <a:alpha val="30980"/>
                      </a:schemeClr>
                    </a:solidFill>
                  </a:tcPr>
                </a:tc>
                <a:tc vMerge="1">
                  <a:txBody>
                    <a:bodyPr/>
                    <a:lstStyle/>
                    <a:p>
                      <a:endParaRPr lang="en-US"/>
                    </a:p>
                  </a:txBody>
                  <a:tcPr/>
                </a:tc>
              </a:tr>
            </a:tbl>
          </a:graphicData>
        </a:graphic>
      </p:graphicFrame>
      <p:pic>
        <p:nvPicPr>
          <p:cNvPr id="122894" name="Picture 2" descr="C:\Documents and Settings\zahya\Desktop\final-pic\IMG_7429.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30463" y="3505200"/>
            <a:ext cx="4460875" cy="297815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2391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3916"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2" name="Table 11"/>
          <p:cNvGraphicFramePr>
            <a:graphicFrameLocks noGrp="1"/>
          </p:cNvGraphicFramePr>
          <p:nvPr/>
        </p:nvGraphicFramePr>
        <p:xfrm>
          <a:off x="2227644" y="1644317"/>
          <a:ext cx="10632314" cy="7536324"/>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4920740"/>
                <a:gridCol w="2910018"/>
                <a:gridCol w="2801556"/>
              </a:tblGrid>
              <a:tr h="397178">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سیاست</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661" marB="47661"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راهبرد</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661" marB="47661" anchor="ctr">
                    <a:solidFill>
                      <a:schemeClr val="accent6">
                        <a:lumMod val="75000"/>
                        <a:alpha val="80000"/>
                      </a:schemeClr>
                    </a:solidFill>
                  </a:tcPr>
                </a:tc>
                <a:tc>
                  <a:txBody>
                    <a:bodyPr/>
                    <a:lstStyle/>
                    <a:p>
                      <a:pPr algn="ctr" rtl="1"/>
                      <a:r>
                        <a:rPr lang="fa-IR" sz="2000" baseline="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000" baseline="0" dirty="0">
                        <a:solidFill>
                          <a:schemeClr val="tx1"/>
                        </a:solidFill>
                        <a:effectLst>
                          <a:outerShdw blurRad="38100" dist="38100" dir="2700000" algn="tl">
                            <a:srgbClr val="000000">
                              <a:alpha val="43137"/>
                            </a:srgbClr>
                          </a:outerShdw>
                        </a:effectLst>
                        <a:cs typeface="B Nazanin" pitchFamily="2" charset="-78"/>
                      </a:endParaRPr>
                    </a:p>
                  </a:txBody>
                  <a:tcPr marT="47661" marB="47661" anchor="ctr">
                    <a:solidFill>
                      <a:schemeClr val="accent6">
                        <a:lumMod val="75000"/>
                        <a:alpha val="80000"/>
                      </a:schemeClr>
                    </a:solidFill>
                  </a:tcPr>
                </a:tc>
              </a:tr>
              <a:tr h="7085662">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استفاده از پوشش گیاهی در فضاهای باز</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استفاده از رواق ها و پیش آمدگی بناها در میادین</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استفاده از مصالح با ظرفیت حرارتی بالا</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استفاده از الگوهای بومی در ساخت و سازها</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جهت گیری ابنیه به سمت نور مطلوب جنوب شرقی و جنوب</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جهت گیری معابر اصلی در راستای باد مطلوب</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استفاده از جریان آب جهت لطافت هوا در فضاهای عمومی و خصوصی</a:t>
                      </a: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endParaRPr lang="fa-IR" sz="2100" b="1" kern="1200" dirty="0">
                        <a:solidFill>
                          <a:schemeClr val="dk1"/>
                        </a:solidFill>
                        <a:latin typeface="+mn-lt"/>
                        <a:ea typeface="+mn-ea"/>
                        <a:cs typeface="B Kamran" pitchFamily="2" charset="-78"/>
                      </a:endParaRPr>
                    </a:p>
                  </a:txBody>
                  <a:tcPr marT="47661" marB="47661">
                    <a:solidFill>
                      <a:schemeClr val="accent6">
                        <a:lumMod val="40000"/>
                        <a:lumOff val="60000"/>
                        <a:alpha val="30980"/>
                      </a:schemeClr>
                    </a:solidFill>
                  </a:tcPr>
                </a:tc>
                <a:tc>
                  <a:txBody>
                    <a:bodyPr/>
                    <a:lstStyle/>
                    <a:p>
                      <a:pPr marL="342900" marR="0" lvl="0" indent="-342900" algn="justLow" defTabSz="914400" rtl="1" eaLnBrk="1" fontAlgn="auto" latinLnBrk="0" hangingPunct="1">
                        <a:lnSpc>
                          <a:spcPct val="100000"/>
                        </a:lnSpc>
                        <a:spcBef>
                          <a:spcPts val="0"/>
                        </a:spcBef>
                        <a:spcAft>
                          <a:spcPts val="0"/>
                        </a:spcAft>
                        <a:buClr>
                          <a:schemeClr val="tx1"/>
                        </a:buClr>
                        <a:buSzPct val="100000"/>
                        <a:buFont typeface="Arial" pitchFamily="34" charset="0"/>
                        <a:buChar char="•"/>
                        <a:tabLst/>
                        <a:defRPr/>
                      </a:pPr>
                      <a:r>
                        <a:rPr lang="fa-IR" sz="2100" b="1" kern="1200" dirty="0">
                          <a:solidFill>
                            <a:schemeClr val="dk1"/>
                          </a:solidFill>
                          <a:latin typeface="+mn-lt"/>
                          <a:ea typeface="+mn-ea"/>
                          <a:cs typeface="B Kamran" pitchFamily="2" charset="-78"/>
                        </a:rPr>
                        <a:t>ایجاد آسایش اقلیمی در داخل شهر</a:t>
                      </a:r>
                      <a:endParaRPr lang="en-US" sz="2100" b="1" kern="1200" dirty="0">
                        <a:solidFill>
                          <a:schemeClr val="dk1"/>
                        </a:solidFill>
                        <a:latin typeface="+mn-lt"/>
                        <a:ea typeface="+mn-ea"/>
                        <a:cs typeface="B Kamran" pitchFamily="2" charset="-78"/>
                      </a:endParaRPr>
                    </a:p>
                  </a:txBody>
                  <a:tcPr marT="47661" marB="47661" anchor="ctr">
                    <a:solidFill>
                      <a:schemeClr val="accent6">
                        <a:lumMod val="40000"/>
                        <a:lumOff val="60000"/>
                        <a:alpha val="30980"/>
                      </a:schemeClr>
                    </a:solidFill>
                  </a:tcPr>
                </a:tc>
                <a:tc>
                  <a:txBody>
                    <a:bodyPr/>
                    <a:lstStyle/>
                    <a:p>
                      <a:pPr marL="457200" lvl="0" indent="-457200" algn="r" rtl="1">
                        <a:lnSpc>
                          <a:spcPct val="150000"/>
                        </a:lnSpc>
                        <a:buSzPct val="80000"/>
                      </a:pPr>
                      <a:r>
                        <a:rPr lang="fa-IR" sz="2100" b="1" dirty="0">
                          <a:solidFill>
                            <a:srgbClr val="C00000"/>
                          </a:solidFill>
                          <a:latin typeface="Arial" pitchFamily="34" charset="0"/>
                          <a:ea typeface="Times New Roman" pitchFamily="18" charset="0"/>
                          <a:cs typeface="B Nazanin" pitchFamily="2" charset="-78"/>
                        </a:rPr>
                        <a:t>13</a:t>
                      </a:r>
                      <a:r>
                        <a:rPr lang="fa-IR" sz="2000" b="1" dirty="0">
                          <a:solidFill>
                            <a:srgbClr val="C00000"/>
                          </a:solidFill>
                          <a:latin typeface="Arial" pitchFamily="34" charset="0"/>
                          <a:ea typeface="Times New Roman" pitchFamily="18" charset="0"/>
                          <a:cs typeface="B Nazanin" pitchFamily="2" charset="-78"/>
                        </a:rPr>
                        <a:t>. دست یابی به پایداری طبیعی و آسایش اقلیمی در شهر</a:t>
                      </a:r>
                    </a:p>
                    <a:p>
                      <a:pPr algn="r" rtl="1"/>
                      <a:endParaRPr lang="en-GB" sz="2000" baseline="0" dirty="0">
                        <a:cs typeface="B Kamran" pitchFamily="2" charset="-78"/>
                      </a:endParaRPr>
                    </a:p>
                  </a:txBody>
                  <a:tcPr marT="47661" marB="47661" anchor="ctr">
                    <a:solidFill>
                      <a:schemeClr val="accent6">
                        <a:lumMod val="40000"/>
                        <a:lumOff val="60000"/>
                        <a:alpha val="30980"/>
                      </a:schemeClr>
                    </a:solidFill>
                  </a:tcPr>
                </a:tc>
              </a:tr>
            </a:tbl>
          </a:graphicData>
        </a:graphic>
      </p:graphicFrame>
      <p:pic>
        <p:nvPicPr>
          <p:cNvPr id="123918" name="Picture 2" descr="C:\Users\Mina\Desktop\28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43150" y="4306888"/>
            <a:ext cx="2160588" cy="2160587"/>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3919" name="Picture 3" descr="C:\Users\Mina\Desktop\146.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00575" y="5365750"/>
            <a:ext cx="2333625" cy="233203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3920" name="Picture 4" descr="C:\Users\Mina\Desktop\123-.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43150" y="6634163"/>
            <a:ext cx="2160588" cy="20304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434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507288" y="238125"/>
            <a:ext cx="5503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کارکرد</a:t>
            </a:r>
          </a:p>
        </p:txBody>
      </p:sp>
      <p:grpSp>
        <p:nvGrpSpPr>
          <p:cNvPr id="14349" name="Group 13"/>
          <p:cNvGrpSpPr>
            <a:grpSpLocks/>
          </p:cNvGrpSpPr>
          <p:nvPr/>
        </p:nvGrpSpPr>
        <p:grpSpPr bwMode="auto">
          <a:xfrm>
            <a:off x="2101850" y="2422525"/>
            <a:ext cx="8191500" cy="6321425"/>
            <a:chOff x="2336857" y="10322292"/>
            <a:chExt cx="23114745" cy="17838126"/>
          </a:xfrm>
        </p:grpSpPr>
        <p:grpSp>
          <p:nvGrpSpPr>
            <p:cNvPr id="14353" name="Group 14"/>
            <p:cNvGrpSpPr>
              <a:grpSpLocks/>
            </p:cNvGrpSpPr>
            <p:nvPr/>
          </p:nvGrpSpPr>
          <p:grpSpPr bwMode="auto">
            <a:xfrm>
              <a:off x="2336857" y="10322292"/>
              <a:ext cx="23114745" cy="17838126"/>
              <a:chOff x="-2" y="164124"/>
              <a:chExt cx="23114745" cy="17838126"/>
            </a:xfrm>
          </p:grpSpPr>
          <p:pic>
            <p:nvPicPr>
              <p:cNvPr id="14366" name="Picture 2" descr="D:\Users\ava\Desktop\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 y="164124"/>
                <a:ext cx="23114745" cy="17838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Freeform 32"/>
              <p:cNvSpPr/>
              <p:nvPr/>
            </p:nvSpPr>
            <p:spPr>
              <a:xfrm>
                <a:off x="7270393" y="8505307"/>
                <a:ext cx="282213" cy="349416"/>
              </a:xfrm>
              <a:custGeom>
                <a:avLst/>
                <a:gdLst>
                  <a:gd name="connsiteX0" fmla="*/ 102511 w 282931"/>
                  <a:gd name="connsiteY0" fmla="*/ 348538 h 348538"/>
                  <a:gd name="connsiteX1" fmla="*/ 0 w 282931"/>
                  <a:gd name="connsiteY1" fmla="*/ 303433 h 348538"/>
                  <a:gd name="connsiteX2" fmla="*/ 139415 w 282931"/>
                  <a:gd name="connsiteY2" fmla="*/ 0 h 348538"/>
                  <a:gd name="connsiteX3" fmla="*/ 282931 w 282931"/>
                  <a:gd name="connsiteY3" fmla="*/ 65607 h 348538"/>
                  <a:gd name="connsiteX4" fmla="*/ 102511 w 282931"/>
                  <a:gd name="connsiteY4" fmla="*/ 348538 h 348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931" h="348538">
                    <a:moveTo>
                      <a:pt x="102511" y="348538"/>
                    </a:moveTo>
                    <a:lnTo>
                      <a:pt x="0" y="303433"/>
                    </a:lnTo>
                    <a:lnTo>
                      <a:pt x="139415" y="0"/>
                    </a:lnTo>
                    <a:lnTo>
                      <a:pt x="282931" y="65607"/>
                    </a:lnTo>
                    <a:lnTo>
                      <a:pt x="102511" y="348538"/>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368" name="Group 33"/>
              <p:cNvGrpSpPr>
                <a:grpSpLocks/>
              </p:cNvGrpSpPr>
              <p:nvPr/>
            </p:nvGrpSpPr>
            <p:grpSpPr bwMode="auto">
              <a:xfrm>
                <a:off x="1467650" y="231228"/>
                <a:ext cx="21528984" cy="17709531"/>
                <a:chOff x="1467650" y="231228"/>
                <a:chExt cx="21528984" cy="17709531"/>
              </a:xfrm>
            </p:grpSpPr>
            <p:sp>
              <p:nvSpPr>
                <p:cNvPr id="35" name="Freeform 34"/>
                <p:cNvSpPr/>
                <p:nvPr/>
              </p:nvSpPr>
              <p:spPr>
                <a:xfrm>
                  <a:off x="17604833" y="9683467"/>
                  <a:ext cx="1921751" cy="1800835"/>
                </a:xfrm>
                <a:custGeom>
                  <a:avLst/>
                  <a:gdLst>
                    <a:gd name="connsiteX0" fmla="*/ 309282 w 1922929"/>
                    <a:gd name="connsiteY0" fmla="*/ 1532965 h 1801906"/>
                    <a:gd name="connsiteX1" fmla="*/ 605118 w 1922929"/>
                    <a:gd name="connsiteY1" fmla="*/ 1129553 h 1801906"/>
                    <a:gd name="connsiteX2" fmla="*/ 0 w 1922929"/>
                    <a:gd name="connsiteY2" fmla="*/ 632012 h 1801906"/>
                    <a:gd name="connsiteX3" fmla="*/ 484094 w 1922929"/>
                    <a:gd name="connsiteY3" fmla="*/ 0 h 1801906"/>
                    <a:gd name="connsiteX4" fmla="*/ 1922929 w 1922929"/>
                    <a:gd name="connsiteY4" fmla="*/ 1116106 h 1801906"/>
                    <a:gd name="connsiteX5" fmla="*/ 1398494 w 1922929"/>
                    <a:gd name="connsiteY5" fmla="*/ 1801906 h 1801906"/>
                    <a:gd name="connsiteX6" fmla="*/ 309282 w 1922929"/>
                    <a:gd name="connsiteY6" fmla="*/ 1532965 h 180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2929" h="1801906">
                      <a:moveTo>
                        <a:pt x="309282" y="1532965"/>
                      </a:moveTo>
                      <a:lnTo>
                        <a:pt x="605118" y="1129553"/>
                      </a:lnTo>
                      <a:lnTo>
                        <a:pt x="0" y="632012"/>
                      </a:lnTo>
                      <a:lnTo>
                        <a:pt x="484094" y="0"/>
                      </a:lnTo>
                      <a:lnTo>
                        <a:pt x="1922929" y="1116106"/>
                      </a:lnTo>
                      <a:lnTo>
                        <a:pt x="1398494" y="1801906"/>
                      </a:lnTo>
                      <a:lnTo>
                        <a:pt x="309282" y="1532965"/>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6" name="Freeform 35"/>
                <p:cNvSpPr/>
                <p:nvPr/>
              </p:nvSpPr>
              <p:spPr>
                <a:xfrm>
                  <a:off x="16726831" y="9284773"/>
                  <a:ext cx="1491709" cy="2728133"/>
                </a:xfrm>
                <a:custGeom>
                  <a:avLst/>
                  <a:gdLst>
                    <a:gd name="connsiteX0" fmla="*/ 633046 w 1491176"/>
                    <a:gd name="connsiteY0" fmla="*/ 2729132 h 2729132"/>
                    <a:gd name="connsiteX1" fmla="*/ 56271 w 1491176"/>
                    <a:gd name="connsiteY1" fmla="*/ 2335237 h 2729132"/>
                    <a:gd name="connsiteX2" fmla="*/ 562708 w 1491176"/>
                    <a:gd name="connsiteY2" fmla="*/ 1631852 h 2729132"/>
                    <a:gd name="connsiteX3" fmla="*/ 0 w 1491176"/>
                    <a:gd name="connsiteY3" fmla="*/ 1181686 h 2729132"/>
                    <a:gd name="connsiteX4" fmla="*/ 787791 w 1491176"/>
                    <a:gd name="connsiteY4" fmla="*/ 0 h 2729132"/>
                    <a:gd name="connsiteX5" fmla="*/ 1322363 w 1491176"/>
                    <a:gd name="connsiteY5" fmla="*/ 422031 h 2729132"/>
                    <a:gd name="connsiteX6" fmla="*/ 858129 w 1491176"/>
                    <a:gd name="connsiteY6" fmla="*/ 1026941 h 2729132"/>
                    <a:gd name="connsiteX7" fmla="*/ 1491176 w 1491176"/>
                    <a:gd name="connsiteY7" fmla="*/ 1519311 h 2729132"/>
                    <a:gd name="connsiteX8" fmla="*/ 633046 w 1491176"/>
                    <a:gd name="connsiteY8" fmla="*/ 2729132 h 272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1176" h="2729132">
                      <a:moveTo>
                        <a:pt x="633046" y="2729132"/>
                      </a:moveTo>
                      <a:lnTo>
                        <a:pt x="56271" y="2335237"/>
                      </a:lnTo>
                      <a:lnTo>
                        <a:pt x="562708" y="1631852"/>
                      </a:lnTo>
                      <a:lnTo>
                        <a:pt x="0" y="1181686"/>
                      </a:lnTo>
                      <a:lnTo>
                        <a:pt x="787791" y="0"/>
                      </a:lnTo>
                      <a:lnTo>
                        <a:pt x="1322363" y="422031"/>
                      </a:lnTo>
                      <a:lnTo>
                        <a:pt x="858129" y="1026941"/>
                      </a:lnTo>
                      <a:lnTo>
                        <a:pt x="1491176" y="1519311"/>
                      </a:lnTo>
                      <a:lnTo>
                        <a:pt x="633046" y="2729132"/>
                      </a:lnTo>
                      <a:close/>
                    </a:path>
                  </a:pathLst>
                </a:custGeom>
                <a:solidFill>
                  <a:schemeClr val="accent6">
                    <a:lumMod val="75000"/>
                  </a:schemeClr>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7" name="Freeform 36"/>
                <p:cNvSpPr/>
                <p:nvPr/>
              </p:nvSpPr>
              <p:spPr>
                <a:xfrm>
                  <a:off x="18039355" y="8845764"/>
                  <a:ext cx="1348359" cy="1160241"/>
                </a:xfrm>
                <a:custGeom>
                  <a:avLst/>
                  <a:gdLst>
                    <a:gd name="connsiteX0" fmla="*/ 1346662 w 1346662"/>
                    <a:gd name="connsiteY0" fmla="*/ 515389 h 1163782"/>
                    <a:gd name="connsiteX1" fmla="*/ 897775 w 1346662"/>
                    <a:gd name="connsiteY1" fmla="*/ 0 h 1163782"/>
                    <a:gd name="connsiteX2" fmla="*/ 465513 w 1346662"/>
                    <a:gd name="connsiteY2" fmla="*/ 448887 h 1163782"/>
                    <a:gd name="connsiteX3" fmla="*/ 266007 w 1346662"/>
                    <a:gd name="connsiteY3" fmla="*/ 299258 h 1163782"/>
                    <a:gd name="connsiteX4" fmla="*/ 0 w 1346662"/>
                    <a:gd name="connsiteY4" fmla="*/ 631767 h 1163782"/>
                    <a:gd name="connsiteX5" fmla="*/ 798022 w 1346662"/>
                    <a:gd name="connsiteY5" fmla="*/ 1163782 h 1163782"/>
                    <a:gd name="connsiteX6" fmla="*/ 1346662 w 1346662"/>
                    <a:gd name="connsiteY6" fmla="*/ 515389 h 116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6662" h="1163782">
                      <a:moveTo>
                        <a:pt x="1346662" y="515389"/>
                      </a:moveTo>
                      <a:lnTo>
                        <a:pt x="897775" y="0"/>
                      </a:lnTo>
                      <a:lnTo>
                        <a:pt x="465513" y="448887"/>
                      </a:lnTo>
                      <a:lnTo>
                        <a:pt x="266007" y="299258"/>
                      </a:lnTo>
                      <a:lnTo>
                        <a:pt x="0" y="631767"/>
                      </a:lnTo>
                      <a:lnTo>
                        <a:pt x="798022" y="1163782"/>
                      </a:lnTo>
                      <a:lnTo>
                        <a:pt x="1346662" y="515389"/>
                      </a:lnTo>
                      <a:close/>
                    </a:path>
                  </a:pathLst>
                </a:custGeom>
                <a:solidFill>
                  <a:srgbClr val="3FCDFF"/>
                </a:solidFill>
                <a:ln>
                  <a:solidFill>
                    <a:srgbClr val="3FCD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372" name="Group 37"/>
                <p:cNvGrpSpPr>
                  <a:grpSpLocks/>
                </p:cNvGrpSpPr>
                <p:nvPr/>
              </p:nvGrpSpPr>
              <p:grpSpPr bwMode="auto">
                <a:xfrm>
                  <a:off x="1467650" y="231228"/>
                  <a:ext cx="21528984" cy="17709531"/>
                  <a:chOff x="1467650" y="231228"/>
                  <a:chExt cx="21528984" cy="17709531"/>
                </a:xfrm>
              </p:grpSpPr>
              <p:sp>
                <p:nvSpPr>
                  <p:cNvPr id="39" name="Freeform 38"/>
                  <p:cNvSpPr/>
                  <p:nvPr/>
                </p:nvSpPr>
                <p:spPr>
                  <a:xfrm>
                    <a:off x="14209294" y="7443622"/>
                    <a:ext cx="752573" cy="730188"/>
                  </a:xfrm>
                  <a:custGeom>
                    <a:avLst/>
                    <a:gdLst>
                      <a:gd name="connsiteX0" fmla="*/ 387457 w 754251"/>
                      <a:gd name="connsiteY0" fmla="*/ 712922 h 728420"/>
                      <a:gd name="connsiteX1" fmla="*/ 723254 w 754251"/>
                      <a:gd name="connsiteY1" fmla="*/ 356461 h 728420"/>
                      <a:gd name="connsiteX2" fmla="*/ 754251 w 754251"/>
                      <a:gd name="connsiteY2" fmla="*/ 320298 h 728420"/>
                      <a:gd name="connsiteX3" fmla="*/ 418454 w 754251"/>
                      <a:gd name="connsiteY3" fmla="*/ 0 h 728420"/>
                      <a:gd name="connsiteX4" fmla="*/ 263471 w 754251"/>
                      <a:gd name="connsiteY4" fmla="*/ 144650 h 728420"/>
                      <a:gd name="connsiteX5" fmla="*/ 175647 w 754251"/>
                      <a:gd name="connsiteY5" fmla="*/ 51661 h 728420"/>
                      <a:gd name="connsiteX6" fmla="*/ 0 w 754251"/>
                      <a:gd name="connsiteY6" fmla="*/ 222142 h 728420"/>
                      <a:gd name="connsiteX7" fmla="*/ 273803 w 754251"/>
                      <a:gd name="connsiteY7" fmla="*/ 501111 h 728420"/>
                      <a:gd name="connsiteX8" fmla="*/ 206644 w 754251"/>
                      <a:gd name="connsiteY8" fmla="*/ 614766 h 728420"/>
                      <a:gd name="connsiteX9" fmla="*/ 335796 w 754251"/>
                      <a:gd name="connsiteY9" fmla="*/ 728420 h 728420"/>
                      <a:gd name="connsiteX10" fmla="*/ 387457 w 754251"/>
                      <a:gd name="connsiteY10" fmla="*/ 712922 h 72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4251" h="728420">
                        <a:moveTo>
                          <a:pt x="387457" y="712922"/>
                        </a:moveTo>
                        <a:lnTo>
                          <a:pt x="723254" y="356461"/>
                        </a:lnTo>
                        <a:lnTo>
                          <a:pt x="754251" y="320298"/>
                        </a:lnTo>
                        <a:lnTo>
                          <a:pt x="418454" y="0"/>
                        </a:lnTo>
                        <a:lnTo>
                          <a:pt x="263471" y="144650"/>
                        </a:lnTo>
                        <a:lnTo>
                          <a:pt x="175647" y="51661"/>
                        </a:lnTo>
                        <a:lnTo>
                          <a:pt x="0" y="222142"/>
                        </a:lnTo>
                        <a:lnTo>
                          <a:pt x="273803" y="501111"/>
                        </a:lnTo>
                        <a:lnTo>
                          <a:pt x="206644" y="614766"/>
                        </a:lnTo>
                        <a:lnTo>
                          <a:pt x="335796" y="728420"/>
                        </a:lnTo>
                        <a:lnTo>
                          <a:pt x="387457" y="712922"/>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0" name="Freeform 39"/>
                  <p:cNvSpPr/>
                  <p:nvPr/>
                </p:nvSpPr>
                <p:spPr>
                  <a:xfrm>
                    <a:off x="13246181" y="7703444"/>
                    <a:ext cx="1509624" cy="1603729"/>
                  </a:xfrm>
                  <a:custGeom>
                    <a:avLst/>
                    <a:gdLst>
                      <a:gd name="connsiteX0" fmla="*/ 0 w 1508501"/>
                      <a:gd name="connsiteY0" fmla="*/ 227308 h 1606657"/>
                      <a:gd name="connsiteX1" fmla="*/ 144651 w 1508501"/>
                      <a:gd name="connsiteY1" fmla="*/ 0 h 1606657"/>
                      <a:gd name="connsiteX2" fmla="*/ 382291 w 1508501"/>
                      <a:gd name="connsiteY2" fmla="*/ 206644 h 1606657"/>
                      <a:gd name="connsiteX3" fmla="*/ 263471 w 1508501"/>
                      <a:gd name="connsiteY3" fmla="*/ 351295 h 1606657"/>
                      <a:gd name="connsiteX4" fmla="*/ 542440 w 1508501"/>
                      <a:gd name="connsiteY4" fmla="*/ 495945 h 1606657"/>
                      <a:gd name="connsiteX5" fmla="*/ 619932 w 1508501"/>
                      <a:gd name="connsiteY5" fmla="*/ 382291 h 1606657"/>
                      <a:gd name="connsiteX6" fmla="*/ 997057 w 1508501"/>
                      <a:gd name="connsiteY6" fmla="*/ 656095 h 1606657"/>
                      <a:gd name="connsiteX7" fmla="*/ 1224366 w 1508501"/>
                      <a:gd name="connsiteY7" fmla="*/ 681925 h 1606657"/>
                      <a:gd name="connsiteX8" fmla="*/ 1214034 w 1508501"/>
                      <a:gd name="connsiteY8" fmla="*/ 805911 h 1606657"/>
                      <a:gd name="connsiteX9" fmla="*/ 1286359 w 1508501"/>
                      <a:gd name="connsiteY9" fmla="*/ 811078 h 1606657"/>
                      <a:gd name="connsiteX10" fmla="*/ 1250196 w 1508501"/>
                      <a:gd name="connsiteY10" fmla="*/ 924732 h 1606657"/>
                      <a:gd name="connsiteX11" fmla="*/ 1183037 w 1508501"/>
                      <a:gd name="connsiteY11" fmla="*/ 935064 h 1606657"/>
                      <a:gd name="connsiteX12" fmla="*/ 1177871 w 1508501"/>
                      <a:gd name="connsiteY12" fmla="*/ 1022888 h 1606657"/>
                      <a:gd name="connsiteX13" fmla="*/ 1250196 w 1508501"/>
                      <a:gd name="connsiteY13" fmla="*/ 1038386 h 1606657"/>
                      <a:gd name="connsiteX14" fmla="*/ 1214034 w 1508501"/>
                      <a:gd name="connsiteY14" fmla="*/ 1172705 h 1606657"/>
                      <a:gd name="connsiteX15" fmla="*/ 1456840 w 1508501"/>
                      <a:gd name="connsiteY15" fmla="*/ 1203701 h 1606657"/>
                      <a:gd name="connsiteX16" fmla="*/ 1415512 w 1508501"/>
                      <a:gd name="connsiteY16" fmla="*/ 1317356 h 1606657"/>
                      <a:gd name="connsiteX17" fmla="*/ 1508501 w 1508501"/>
                      <a:gd name="connsiteY17" fmla="*/ 1322522 h 1606657"/>
                      <a:gd name="connsiteX18" fmla="*/ 1482671 w 1508501"/>
                      <a:gd name="connsiteY18" fmla="*/ 1606657 h 1606657"/>
                      <a:gd name="connsiteX19" fmla="*/ 0 w 1508501"/>
                      <a:gd name="connsiteY19" fmla="*/ 227308 h 1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08501" h="1606657">
                        <a:moveTo>
                          <a:pt x="0" y="227308"/>
                        </a:moveTo>
                        <a:lnTo>
                          <a:pt x="144651" y="0"/>
                        </a:lnTo>
                        <a:lnTo>
                          <a:pt x="382291" y="206644"/>
                        </a:lnTo>
                        <a:lnTo>
                          <a:pt x="263471" y="351295"/>
                        </a:lnTo>
                        <a:lnTo>
                          <a:pt x="542440" y="495945"/>
                        </a:lnTo>
                        <a:lnTo>
                          <a:pt x="619932" y="382291"/>
                        </a:lnTo>
                        <a:lnTo>
                          <a:pt x="997057" y="656095"/>
                        </a:lnTo>
                        <a:lnTo>
                          <a:pt x="1224366" y="681925"/>
                        </a:lnTo>
                        <a:lnTo>
                          <a:pt x="1214034" y="805911"/>
                        </a:lnTo>
                        <a:lnTo>
                          <a:pt x="1286359" y="811078"/>
                        </a:lnTo>
                        <a:lnTo>
                          <a:pt x="1250196" y="924732"/>
                        </a:lnTo>
                        <a:lnTo>
                          <a:pt x="1183037" y="935064"/>
                        </a:lnTo>
                        <a:lnTo>
                          <a:pt x="1177871" y="1022888"/>
                        </a:lnTo>
                        <a:lnTo>
                          <a:pt x="1250196" y="1038386"/>
                        </a:lnTo>
                        <a:lnTo>
                          <a:pt x="1214034" y="1172705"/>
                        </a:lnTo>
                        <a:lnTo>
                          <a:pt x="1456840" y="1203701"/>
                        </a:lnTo>
                        <a:lnTo>
                          <a:pt x="1415512" y="1317356"/>
                        </a:lnTo>
                        <a:lnTo>
                          <a:pt x="1508501" y="1322522"/>
                        </a:lnTo>
                        <a:lnTo>
                          <a:pt x="1482671" y="1606657"/>
                        </a:lnTo>
                        <a:lnTo>
                          <a:pt x="0" y="227308"/>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1" name="Freeform 40"/>
                  <p:cNvSpPr/>
                  <p:nvPr/>
                </p:nvSpPr>
                <p:spPr>
                  <a:xfrm>
                    <a:off x="13394007" y="6776147"/>
                    <a:ext cx="1003431" cy="774988"/>
                  </a:xfrm>
                  <a:custGeom>
                    <a:avLst/>
                    <a:gdLst>
                      <a:gd name="connsiteX0" fmla="*/ 914400 w 1007389"/>
                      <a:gd name="connsiteY0" fmla="*/ 650929 h 774916"/>
                      <a:gd name="connsiteX1" fmla="*/ 1007389 w 1007389"/>
                      <a:gd name="connsiteY1" fmla="*/ 532109 h 774916"/>
                      <a:gd name="connsiteX2" fmla="*/ 904067 w 1007389"/>
                      <a:gd name="connsiteY2" fmla="*/ 433953 h 774916"/>
                      <a:gd name="connsiteX3" fmla="*/ 857572 w 1007389"/>
                      <a:gd name="connsiteY3" fmla="*/ 470116 h 774916"/>
                      <a:gd name="connsiteX4" fmla="*/ 811078 w 1007389"/>
                      <a:gd name="connsiteY4" fmla="*/ 433953 h 774916"/>
                      <a:gd name="connsiteX5" fmla="*/ 893735 w 1007389"/>
                      <a:gd name="connsiteY5" fmla="*/ 340963 h 774916"/>
                      <a:gd name="connsiteX6" fmla="*/ 795579 w 1007389"/>
                      <a:gd name="connsiteY6" fmla="*/ 206644 h 774916"/>
                      <a:gd name="connsiteX7" fmla="*/ 650928 w 1007389"/>
                      <a:gd name="connsiteY7" fmla="*/ 356461 h 774916"/>
                      <a:gd name="connsiteX8" fmla="*/ 542440 w 1007389"/>
                      <a:gd name="connsiteY8" fmla="*/ 253139 h 774916"/>
                      <a:gd name="connsiteX9" fmla="*/ 599267 w 1007389"/>
                      <a:gd name="connsiteY9" fmla="*/ 185980 h 774916"/>
                      <a:gd name="connsiteX10" fmla="*/ 532108 w 1007389"/>
                      <a:gd name="connsiteY10" fmla="*/ 123987 h 774916"/>
                      <a:gd name="connsiteX11" fmla="*/ 614766 w 1007389"/>
                      <a:gd name="connsiteY11" fmla="*/ 46495 h 774916"/>
                      <a:gd name="connsiteX12" fmla="*/ 568271 w 1007389"/>
                      <a:gd name="connsiteY12" fmla="*/ 0 h 774916"/>
                      <a:gd name="connsiteX13" fmla="*/ 418454 w 1007389"/>
                      <a:gd name="connsiteY13" fmla="*/ 103322 h 774916"/>
                      <a:gd name="connsiteX14" fmla="*/ 320298 w 1007389"/>
                      <a:gd name="connsiteY14" fmla="*/ 201478 h 774916"/>
                      <a:gd name="connsiteX15" fmla="*/ 387457 w 1007389"/>
                      <a:gd name="connsiteY15" fmla="*/ 278970 h 774916"/>
                      <a:gd name="connsiteX16" fmla="*/ 335796 w 1007389"/>
                      <a:gd name="connsiteY16" fmla="*/ 335797 h 774916"/>
                      <a:gd name="connsiteX17" fmla="*/ 191145 w 1007389"/>
                      <a:gd name="connsiteY17" fmla="*/ 175648 h 774916"/>
                      <a:gd name="connsiteX18" fmla="*/ 139484 w 1007389"/>
                      <a:gd name="connsiteY18" fmla="*/ 196312 h 774916"/>
                      <a:gd name="connsiteX19" fmla="*/ 242806 w 1007389"/>
                      <a:gd name="connsiteY19" fmla="*/ 294468 h 774916"/>
                      <a:gd name="connsiteX20" fmla="*/ 0 w 1007389"/>
                      <a:gd name="connsiteY20" fmla="*/ 532109 h 774916"/>
                      <a:gd name="connsiteX21" fmla="*/ 118820 w 1007389"/>
                      <a:gd name="connsiteY21" fmla="*/ 650929 h 774916"/>
                      <a:gd name="connsiteX22" fmla="*/ 268637 w 1007389"/>
                      <a:gd name="connsiteY22" fmla="*/ 578604 h 774916"/>
                      <a:gd name="connsiteX23" fmla="*/ 444284 w 1007389"/>
                      <a:gd name="connsiteY23" fmla="*/ 774916 h 774916"/>
                      <a:gd name="connsiteX24" fmla="*/ 537274 w 1007389"/>
                      <a:gd name="connsiteY24" fmla="*/ 707756 h 774916"/>
                      <a:gd name="connsiteX25" fmla="*/ 439118 w 1007389"/>
                      <a:gd name="connsiteY25" fmla="*/ 588936 h 774916"/>
                      <a:gd name="connsiteX26" fmla="*/ 594101 w 1007389"/>
                      <a:gd name="connsiteY26" fmla="*/ 495946 h 774916"/>
                      <a:gd name="connsiteX27" fmla="*/ 759417 w 1007389"/>
                      <a:gd name="connsiteY27" fmla="*/ 723255 h 774916"/>
                      <a:gd name="connsiteX28" fmla="*/ 852406 w 1007389"/>
                      <a:gd name="connsiteY28" fmla="*/ 578604 h 774916"/>
                      <a:gd name="connsiteX29" fmla="*/ 914400 w 1007389"/>
                      <a:gd name="connsiteY29" fmla="*/ 650929 h 77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7389" h="774916">
                        <a:moveTo>
                          <a:pt x="914400" y="650929"/>
                        </a:moveTo>
                        <a:lnTo>
                          <a:pt x="1007389" y="532109"/>
                        </a:lnTo>
                        <a:lnTo>
                          <a:pt x="904067" y="433953"/>
                        </a:lnTo>
                        <a:lnTo>
                          <a:pt x="857572" y="470116"/>
                        </a:lnTo>
                        <a:lnTo>
                          <a:pt x="811078" y="433953"/>
                        </a:lnTo>
                        <a:lnTo>
                          <a:pt x="893735" y="340963"/>
                        </a:lnTo>
                        <a:lnTo>
                          <a:pt x="795579" y="206644"/>
                        </a:lnTo>
                        <a:lnTo>
                          <a:pt x="650928" y="356461"/>
                        </a:lnTo>
                        <a:lnTo>
                          <a:pt x="542440" y="253139"/>
                        </a:lnTo>
                        <a:lnTo>
                          <a:pt x="599267" y="185980"/>
                        </a:lnTo>
                        <a:lnTo>
                          <a:pt x="532108" y="123987"/>
                        </a:lnTo>
                        <a:lnTo>
                          <a:pt x="614766" y="46495"/>
                        </a:lnTo>
                        <a:lnTo>
                          <a:pt x="568271" y="0"/>
                        </a:lnTo>
                        <a:lnTo>
                          <a:pt x="418454" y="103322"/>
                        </a:lnTo>
                        <a:lnTo>
                          <a:pt x="320298" y="201478"/>
                        </a:lnTo>
                        <a:lnTo>
                          <a:pt x="387457" y="278970"/>
                        </a:lnTo>
                        <a:lnTo>
                          <a:pt x="335796" y="335797"/>
                        </a:lnTo>
                        <a:lnTo>
                          <a:pt x="191145" y="175648"/>
                        </a:lnTo>
                        <a:lnTo>
                          <a:pt x="139484" y="196312"/>
                        </a:lnTo>
                        <a:lnTo>
                          <a:pt x="242806" y="294468"/>
                        </a:lnTo>
                        <a:lnTo>
                          <a:pt x="0" y="532109"/>
                        </a:lnTo>
                        <a:lnTo>
                          <a:pt x="118820" y="650929"/>
                        </a:lnTo>
                        <a:lnTo>
                          <a:pt x="268637" y="578604"/>
                        </a:lnTo>
                        <a:lnTo>
                          <a:pt x="444284" y="774916"/>
                        </a:lnTo>
                        <a:lnTo>
                          <a:pt x="537274" y="707756"/>
                        </a:lnTo>
                        <a:lnTo>
                          <a:pt x="439118" y="588936"/>
                        </a:lnTo>
                        <a:lnTo>
                          <a:pt x="594101" y="495946"/>
                        </a:lnTo>
                        <a:lnTo>
                          <a:pt x="759417" y="723255"/>
                        </a:lnTo>
                        <a:lnTo>
                          <a:pt x="852406" y="578604"/>
                        </a:lnTo>
                        <a:lnTo>
                          <a:pt x="914400" y="650929"/>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2" name="Freeform 41"/>
                  <p:cNvSpPr/>
                  <p:nvPr/>
                </p:nvSpPr>
                <p:spPr>
                  <a:xfrm>
                    <a:off x="14545266" y="7967744"/>
                    <a:ext cx="1599216" cy="1420063"/>
                  </a:xfrm>
                  <a:custGeom>
                    <a:avLst/>
                    <a:gdLst>
                      <a:gd name="connsiteX0" fmla="*/ 361627 w 1601492"/>
                      <a:gd name="connsiteY0" fmla="*/ 1410346 h 1420678"/>
                      <a:gd name="connsiteX1" fmla="*/ 495946 w 1601492"/>
                      <a:gd name="connsiteY1" fmla="*/ 1420678 h 1420678"/>
                      <a:gd name="connsiteX2" fmla="*/ 1601492 w 1601492"/>
                      <a:gd name="connsiteY2" fmla="*/ 1017722 h 1420678"/>
                      <a:gd name="connsiteX3" fmla="*/ 1239865 w 1601492"/>
                      <a:gd name="connsiteY3" fmla="*/ 1033220 h 1420678"/>
                      <a:gd name="connsiteX4" fmla="*/ 1208868 w 1601492"/>
                      <a:gd name="connsiteY4" fmla="*/ 842074 h 1420678"/>
                      <a:gd name="connsiteX5" fmla="*/ 1079716 w 1601492"/>
                      <a:gd name="connsiteY5" fmla="*/ 862739 h 1420678"/>
                      <a:gd name="connsiteX6" fmla="*/ 1007390 w 1601492"/>
                      <a:gd name="connsiteY6" fmla="*/ 645763 h 1420678"/>
                      <a:gd name="connsiteX7" fmla="*/ 811078 w 1601492"/>
                      <a:gd name="connsiteY7" fmla="*/ 718088 h 1420678"/>
                      <a:gd name="connsiteX8" fmla="*/ 785248 w 1601492"/>
                      <a:gd name="connsiteY8" fmla="*/ 568271 h 1420678"/>
                      <a:gd name="connsiteX9" fmla="*/ 919566 w 1601492"/>
                      <a:gd name="connsiteY9" fmla="*/ 377125 h 1420678"/>
                      <a:gd name="connsiteX10" fmla="*/ 738753 w 1601492"/>
                      <a:gd name="connsiteY10" fmla="*/ 232474 h 1420678"/>
                      <a:gd name="connsiteX11" fmla="*/ 583770 w 1601492"/>
                      <a:gd name="connsiteY11" fmla="*/ 258305 h 1420678"/>
                      <a:gd name="connsiteX12" fmla="*/ 516610 w 1601492"/>
                      <a:gd name="connsiteY12" fmla="*/ 77491 h 1420678"/>
                      <a:gd name="connsiteX13" fmla="*/ 444285 w 1601492"/>
                      <a:gd name="connsiteY13" fmla="*/ 118820 h 1420678"/>
                      <a:gd name="connsiteX14" fmla="*/ 377126 w 1601492"/>
                      <a:gd name="connsiteY14" fmla="*/ 0 h 1420678"/>
                      <a:gd name="connsiteX15" fmla="*/ 253139 w 1601492"/>
                      <a:gd name="connsiteY15" fmla="*/ 61993 h 1420678"/>
                      <a:gd name="connsiteX16" fmla="*/ 340963 w 1601492"/>
                      <a:gd name="connsiteY16" fmla="*/ 263471 h 1420678"/>
                      <a:gd name="connsiteX17" fmla="*/ 247973 w 1601492"/>
                      <a:gd name="connsiteY17" fmla="*/ 294468 h 1420678"/>
                      <a:gd name="connsiteX18" fmla="*/ 180814 w 1601492"/>
                      <a:gd name="connsiteY18" fmla="*/ 165315 h 1420678"/>
                      <a:gd name="connsiteX19" fmla="*/ 0 w 1601492"/>
                      <a:gd name="connsiteY19" fmla="*/ 227308 h 1420678"/>
                      <a:gd name="connsiteX20" fmla="*/ 92990 w 1601492"/>
                      <a:gd name="connsiteY20" fmla="*/ 340963 h 1420678"/>
                      <a:gd name="connsiteX21" fmla="*/ 201478 w 1601492"/>
                      <a:gd name="connsiteY21" fmla="*/ 294468 h 1420678"/>
                      <a:gd name="connsiteX22" fmla="*/ 211810 w 1601492"/>
                      <a:gd name="connsiteY22" fmla="*/ 475281 h 1420678"/>
                      <a:gd name="connsiteX23" fmla="*/ 129153 w 1601492"/>
                      <a:gd name="connsiteY23" fmla="*/ 475281 h 1420678"/>
                      <a:gd name="connsiteX24" fmla="*/ 139485 w 1601492"/>
                      <a:gd name="connsiteY24" fmla="*/ 532108 h 1420678"/>
                      <a:gd name="connsiteX25" fmla="*/ 56827 w 1601492"/>
                      <a:gd name="connsiteY25" fmla="*/ 547607 h 1420678"/>
                      <a:gd name="connsiteX26" fmla="*/ 67160 w 1601492"/>
                      <a:gd name="connsiteY26" fmla="*/ 681925 h 1420678"/>
                      <a:gd name="connsiteX27" fmla="*/ 139485 w 1601492"/>
                      <a:gd name="connsiteY27" fmla="*/ 614766 h 1420678"/>
                      <a:gd name="connsiteX28" fmla="*/ 242807 w 1601492"/>
                      <a:gd name="connsiteY28" fmla="*/ 619932 h 1420678"/>
                      <a:gd name="connsiteX29" fmla="*/ 263471 w 1601492"/>
                      <a:gd name="connsiteY29" fmla="*/ 552773 h 1420678"/>
                      <a:gd name="connsiteX30" fmla="*/ 387458 w 1601492"/>
                      <a:gd name="connsiteY30" fmla="*/ 547607 h 1420678"/>
                      <a:gd name="connsiteX31" fmla="*/ 402956 w 1601492"/>
                      <a:gd name="connsiteY31" fmla="*/ 464949 h 1420678"/>
                      <a:gd name="connsiteX32" fmla="*/ 547607 w 1601492"/>
                      <a:gd name="connsiteY32" fmla="*/ 444285 h 1420678"/>
                      <a:gd name="connsiteX33" fmla="*/ 537275 w 1601492"/>
                      <a:gd name="connsiteY33" fmla="*/ 542440 h 1420678"/>
                      <a:gd name="connsiteX34" fmla="*/ 470116 w 1601492"/>
                      <a:gd name="connsiteY34" fmla="*/ 552773 h 1420678"/>
                      <a:gd name="connsiteX35" fmla="*/ 480448 w 1601492"/>
                      <a:gd name="connsiteY35" fmla="*/ 769749 h 1420678"/>
                      <a:gd name="connsiteX36" fmla="*/ 366793 w 1601492"/>
                      <a:gd name="connsiteY36" fmla="*/ 774915 h 1420678"/>
                      <a:gd name="connsiteX37" fmla="*/ 351295 w 1601492"/>
                      <a:gd name="connsiteY37" fmla="*/ 697424 h 1420678"/>
                      <a:gd name="connsiteX38" fmla="*/ 247973 w 1601492"/>
                      <a:gd name="connsiteY38" fmla="*/ 676759 h 1420678"/>
                      <a:gd name="connsiteX39" fmla="*/ 222143 w 1601492"/>
                      <a:gd name="connsiteY39" fmla="*/ 728420 h 1420678"/>
                      <a:gd name="connsiteX40" fmla="*/ 98156 w 1601492"/>
                      <a:gd name="connsiteY40" fmla="*/ 733586 h 1420678"/>
                      <a:gd name="connsiteX41" fmla="*/ 67160 w 1601492"/>
                      <a:gd name="connsiteY41" fmla="*/ 883403 h 1420678"/>
                      <a:gd name="connsiteX42" fmla="*/ 284136 w 1601492"/>
                      <a:gd name="connsiteY42" fmla="*/ 914400 h 1420678"/>
                      <a:gd name="connsiteX43" fmla="*/ 278970 w 1601492"/>
                      <a:gd name="connsiteY43" fmla="*/ 1193369 h 1420678"/>
                      <a:gd name="connsiteX44" fmla="*/ 361627 w 1601492"/>
                      <a:gd name="connsiteY44" fmla="*/ 1410346 h 142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601492" h="1420678">
                        <a:moveTo>
                          <a:pt x="361627" y="1410346"/>
                        </a:moveTo>
                        <a:lnTo>
                          <a:pt x="495946" y="1420678"/>
                        </a:lnTo>
                        <a:lnTo>
                          <a:pt x="1601492" y="1017722"/>
                        </a:lnTo>
                        <a:lnTo>
                          <a:pt x="1239865" y="1033220"/>
                        </a:lnTo>
                        <a:lnTo>
                          <a:pt x="1208868" y="842074"/>
                        </a:lnTo>
                        <a:lnTo>
                          <a:pt x="1079716" y="862739"/>
                        </a:lnTo>
                        <a:lnTo>
                          <a:pt x="1007390" y="645763"/>
                        </a:lnTo>
                        <a:lnTo>
                          <a:pt x="811078" y="718088"/>
                        </a:lnTo>
                        <a:lnTo>
                          <a:pt x="785248" y="568271"/>
                        </a:lnTo>
                        <a:lnTo>
                          <a:pt x="919566" y="377125"/>
                        </a:lnTo>
                        <a:lnTo>
                          <a:pt x="738753" y="232474"/>
                        </a:lnTo>
                        <a:lnTo>
                          <a:pt x="583770" y="258305"/>
                        </a:lnTo>
                        <a:lnTo>
                          <a:pt x="516610" y="77491"/>
                        </a:lnTo>
                        <a:lnTo>
                          <a:pt x="444285" y="118820"/>
                        </a:lnTo>
                        <a:lnTo>
                          <a:pt x="377126" y="0"/>
                        </a:lnTo>
                        <a:lnTo>
                          <a:pt x="253139" y="61993"/>
                        </a:lnTo>
                        <a:lnTo>
                          <a:pt x="340963" y="263471"/>
                        </a:lnTo>
                        <a:lnTo>
                          <a:pt x="247973" y="294468"/>
                        </a:lnTo>
                        <a:lnTo>
                          <a:pt x="180814" y="165315"/>
                        </a:lnTo>
                        <a:lnTo>
                          <a:pt x="0" y="227308"/>
                        </a:lnTo>
                        <a:lnTo>
                          <a:pt x="92990" y="340963"/>
                        </a:lnTo>
                        <a:lnTo>
                          <a:pt x="201478" y="294468"/>
                        </a:lnTo>
                        <a:lnTo>
                          <a:pt x="211810" y="475281"/>
                        </a:lnTo>
                        <a:lnTo>
                          <a:pt x="129153" y="475281"/>
                        </a:lnTo>
                        <a:lnTo>
                          <a:pt x="139485" y="532108"/>
                        </a:lnTo>
                        <a:lnTo>
                          <a:pt x="56827" y="547607"/>
                        </a:lnTo>
                        <a:lnTo>
                          <a:pt x="67160" y="681925"/>
                        </a:lnTo>
                        <a:lnTo>
                          <a:pt x="139485" y="614766"/>
                        </a:lnTo>
                        <a:lnTo>
                          <a:pt x="242807" y="619932"/>
                        </a:lnTo>
                        <a:lnTo>
                          <a:pt x="263471" y="552773"/>
                        </a:lnTo>
                        <a:lnTo>
                          <a:pt x="387458" y="547607"/>
                        </a:lnTo>
                        <a:lnTo>
                          <a:pt x="402956" y="464949"/>
                        </a:lnTo>
                        <a:lnTo>
                          <a:pt x="547607" y="444285"/>
                        </a:lnTo>
                        <a:lnTo>
                          <a:pt x="537275" y="542440"/>
                        </a:lnTo>
                        <a:lnTo>
                          <a:pt x="470116" y="552773"/>
                        </a:lnTo>
                        <a:lnTo>
                          <a:pt x="480448" y="769749"/>
                        </a:lnTo>
                        <a:lnTo>
                          <a:pt x="366793" y="774915"/>
                        </a:lnTo>
                        <a:lnTo>
                          <a:pt x="351295" y="697424"/>
                        </a:lnTo>
                        <a:lnTo>
                          <a:pt x="247973" y="676759"/>
                        </a:lnTo>
                        <a:lnTo>
                          <a:pt x="222143" y="728420"/>
                        </a:lnTo>
                        <a:lnTo>
                          <a:pt x="98156" y="733586"/>
                        </a:lnTo>
                        <a:lnTo>
                          <a:pt x="67160" y="883403"/>
                        </a:lnTo>
                        <a:lnTo>
                          <a:pt x="284136" y="914400"/>
                        </a:lnTo>
                        <a:lnTo>
                          <a:pt x="278970" y="1193369"/>
                        </a:lnTo>
                        <a:lnTo>
                          <a:pt x="361627" y="1410346"/>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3" name="Freeform 42"/>
                  <p:cNvSpPr/>
                  <p:nvPr/>
                </p:nvSpPr>
                <p:spPr>
                  <a:xfrm>
                    <a:off x="15114174" y="7900550"/>
                    <a:ext cx="1325962" cy="1097523"/>
                  </a:xfrm>
                  <a:custGeom>
                    <a:avLst/>
                    <a:gdLst>
                      <a:gd name="connsiteX0" fmla="*/ 1033221 w 1327689"/>
                      <a:gd name="connsiteY0" fmla="*/ 1100380 h 1100380"/>
                      <a:gd name="connsiteX1" fmla="*/ 1131377 w 1327689"/>
                      <a:gd name="connsiteY1" fmla="*/ 1048719 h 1100380"/>
                      <a:gd name="connsiteX2" fmla="*/ 857573 w 1327689"/>
                      <a:gd name="connsiteY2" fmla="*/ 501112 h 1100380"/>
                      <a:gd name="connsiteX3" fmla="*/ 940231 w 1327689"/>
                      <a:gd name="connsiteY3" fmla="*/ 423621 h 1100380"/>
                      <a:gd name="connsiteX4" fmla="*/ 1043553 w 1327689"/>
                      <a:gd name="connsiteY4" fmla="*/ 547607 h 1100380"/>
                      <a:gd name="connsiteX5" fmla="*/ 1126211 w 1327689"/>
                      <a:gd name="connsiteY5" fmla="*/ 495946 h 1100380"/>
                      <a:gd name="connsiteX6" fmla="*/ 1203702 w 1327689"/>
                      <a:gd name="connsiteY6" fmla="*/ 433953 h 1100380"/>
                      <a:gd name="connsiteX7" fmla="*/ 1245031 w 1327689"/>
                      <a:gd name="connsiteY7" fmla="*/ 511445 h 1100380"/>
                      <a:gd name="connsiteX8" fmla="*/ 1327689 w 1327689"/>
                      <a:gd name="connsiteY8" fmla="*/ 444285 h 1100380"/>
                      <a:gd name="connsiteX9" fmla="*/ 935065 w 1327689"/>
                      <a:gd name="connsiteY9" fmla="*/ 98156 h 1100380"/>
                      <a:gd name="connsiteX10" fmla="*/ 811078 w 1327689"/>
                      <a:gd name="connsiteY10" fmla="*/ 191146 h 1100380"/>
                      <a:gd name="connsiteX11" fmla="*/ 681926 w 1327689"/>
                      <a:gd name="connsiteY11" fmla="*/ 41329 h 1100380"/>
                      <a:gd name="connsiteX12" fmla="*/ 619933 w 1327689"/>
                      <a:gd name="connsiteY12" fmla="*/ 87824 h 1100380"/>
                      <a:gd name="connsiteX13" fmla="*/ 805912 w 1327689"/>
                      <a:gd name="connsiteY13" fmla="*/ 284136 h 1100380"/>
                      <a:gd name="connsiteX14" fmla="*/ 878238 w 1327689"/>
                      <a:gd name="connsiteY14" fmla="*/ 222143 h 1100380"/>
                      <a:gd name="connsiteX15" fmla="*/ 1017722 w 1327689"/>
                      <a:gd name="connsiteY15" fmla="*/ 335797 h 1100380"/>
                      <a:gd name="connsiteX16" fmla="*/ 878238 w 1327689"/>
                      <a:gd name="connsiteY16" fmla="*/ 444285 h 1100380"/>
                      <a:gd name="connsiteX17" fmla="*/ 568272 w 1327689"/>
                      <a:gd name="connsiteY17" fmla="*/ 191146 h 1100380"/>
                      <a:gd name="connsiteX18" fmla="*/ 423621 w 1327689"/>
                      <a:gd name="connsiteY18" fmla="*/ 0 h 1100380"/>
                      <a:gd name="connsiteX19" fmla="*/ 56828 w 1327689"/>
                      <a:gd name="connsiteY19" fmla="*/ 15499 h 1100380"/>
                      <a:gd name="connsiteX20" fmla="*/ 0 w 1327689"/>
                      <a:gd name="connsiteY20" fmla="*/ 98156 h 1100380"/>
                      <a:gd name="connsiteX21" fmla="*/ 72326 w 1327689"/>
                      <a:gd name="connsiteY21" fmla="*/ 196312 h 1100380"/>
                      <a:gd name="connsiteX22" fmla="*/ 278970 w 1327689"/>
                      <a:gd name="connsiteY22" fmla="*/ 108489 h 1100380"/>
                      <a:gd name="connsiteX23" fmla="*/ 335797 w 1327689"/>
                      <a:gd name="connsiteY23" fmla="*/ 247973 h 1100380"/>
                      <a:gd name="connsiteX24" fmla="*/ 180814 w 1327689"/>
                      <a:gd name="connsiteY24" fmla="*/ 299634 h 1100380"/>
                      <a:gd name="connsiteX25" fmla="*/ 371960 w 1327689"/>
                      <a:gd name="connsiteY25" fmla="*/ 454617 h 1100380"/>
                      <a:gd name="connsiteX26" fmla="*/ 749085 w 1327689"/>
                      <a:gd name="connsiteY26" fmla="*/ 650929 h 1100380"/>
                      <a:gd name="connsiteX27" fmla="*/ 826577 w 1327689"/>
                      <a:gd name="connsiteY27" fmla="*/ 904068 h 1100380"/>
                      <a:gd name="connsiteX28" fmla="*/ 945397 w 1327689"/>
                      <a:gd name="connsiteY28" fmla="*/ 919567 h 1100380"/>
                      <a:gd name="connsiteX29" fmla="*/ 1033221 w 1327689"/>
                      <a:gd name="connsiteY29" fmla="*/ 1100380 h 110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27689" h="1100380">
                        <a:moveTo>
                          <a:pt x="1033221" y="1100380"/>
                        </a:moveTo>
                        <a:lnTo>
                          <a:pt x="1131377" y="1048719"/>
                        </a:lnTo>
                        <a:lnTo>
                          <a:pt x="857573" y="501112"/>
                        </a:lnTo>
                        <a:lnTo>
                          <a:pt x="940231" y="423621"/>
                        </a:lnTo>
                        <a:lnTo>
                          <a:pt x="1043553" y="547607"/>
                        </a:lnTo>
                        <a:lnTo>
                          <a:pt x="1126211" y="495946"/>
                        </a:lnTo>
                        <a:lnTo>
                          <a:pt x="1203702" y="433953"/>
                        </a:lnTo>
                        <a:lnTo>
                          <a:pt x="1245031" y="511445"/>
                        </a:lnTo>
                        <a:lnTo>
                          <a:pt x="1327689" y="444285"/>
                        </a:lnTo>
                        <a:lnTo>
                          <a:pt x="935065" y="98156"/>
                        </a:lnTo>
                        <a:lnTo>
                          <a:pt x="811078" y="191146"/>
                        </a:lnTo>
                        <a:lnTo>
                          <a:pt x="681926" y="41329"/>
                        </a:lnTo>
                        <a:lnTo>
                          <a:pt x="619933" y="87824"/>
                        </a:lnTo>
                        <a:lnTo>
                          <a:pt x="805912" y="284136"/>
                        </a:lnTo>
                        <a:lnTo>
                          <a:pt x="878238" y="222143"/>
                        </a:lnTo>
                        <a:lnTo>
                          <a:pt x="1017722" y="335797"/>
                        </a:lnTo>
                        <a:lnTo>
                          <a:pt x="878238" y="444285"/>
                        </a:lnTo>
                        <a:lnTo>
                          <a:pt x="568272" y="191146"/>
                        </a:lnTo>
                        <a:lnTo>
                          <a:pt x="423621" y="0"/>
                        </a:lnTo>
                        <a:lnTo>
                          <a:pt x="56828" y="15499"/>
                        </a:lnTo>
                        <a:lnTo>
                          <a:pt x="0" y="98156"/>
                        </a:lnTo>
                        <a:lnTo>
                          <a:pt x="72326" y="196312"/>
                        </a:lnTo>
                        <a:lnTo>
                          <a:pt x="278970" y="108489"/>
                        </a:lnTo>
                        <a:lnTo>
                          <a:pt x="335797" y="247973"/>
                        </a:lnTo>
                        <a:lnTo>
                          <a:pt x="180814" y="299634"/>
                        </a:lnTo>
                        <a:lnTo>
                          <a:pt x="371960" y="454617"/>
                        </a:lnTo>
                        <a:lnTo>
                          <a:pt x="749085" y="650929"/>
                        </a:lnTo>
                        <a:lnTo>
                          <a:pt x="826577" y="904068"/>
                        </a:lnTo>
                        <a:lnTo>
                          <a:pt x="945397" y="919567"/>
                        </a:lnTo>
                        <a:lnTo>
                          <a:pt x="1033221" y="1100380"/>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4" name="Freeform 43"/>
                  <p:cNvSpPr/>
                  <p:nvPr/>
                </p:nvSpPr>
                <p:spPr>
                  <a:xfrm>
                    <a:off x="13519436" y="7268913"/>
                    <a:ext cx="1110941" cy="1066166"/>
                  </a:xfrm>
                  <a:custGeom>
                    <a:avLst/>
                    <a:gdLst>
                      <a:gd name="connsiteX0" fmla="*/ 752475 w 1114425"/>
                      <a:gd name="connsiteY0" fmla="*/ 1066800 h 1066800"/>
                      <a:gd name="connsiteX1" fmla="*/ 1114425 w 1114425"/>
                      <a:gd name="connsiteY1" fmla="*/ 1028700 h 1066800"/>
                      <a:gd name="connsiteX2" fmla="*/ 885825 w 1114425"/>
                      <a:gd name="connsiteY2" fmla="*/ 781050 h 1066800"/>
                      <a:gd name="connsiteX3" fmla="*/ 952500 w 1114425"/>
                      <a:gd name="connsiteY3" fmla="*/ 676275 h 1066800"/>
                      <a:gd name="connsiteX4" fmla="*/ 685800 w 1114425"/>
                      <a:gd name="connsiteY4" fmla="*/ 409575 h 1066800"/>
                      <a:gd name="connsiteX5" fmla="*/ 857250 w 1114425"/>
                      <a:gd name="connsiteY5" fmla="*/ 228600 h 1066800"/>
                      <a:gd name="connsiteX6" fmla="*/ 714375 w 1114425"/>
                      <a:gd name="connsiteY6" fmla="*/ 85725 h 1066800"/>
                      <a:gd name="connsiteX7" fmla="*/ 628650 w 1114425"/>
                      <a:gd name="connsiteY7" fmla="*/ 228600 h 1066800"/>
                      <a:gd name="connsiteX8" fmla="*/ 457200 w 1114425"/>
                      <a:gd name="connsiteY8" fmla="*/ 0 h 1066800"/>
                      <a:gd name="connsiteX9" fmla="*/ 295275 w 1114425"/>
                      <a:gd name="connsiteY9" fmla="*/ 95250 h 1066800"/>
                      <a:gd name="connsiteX10" fmla="*/ 409575 w 1114425"/>
                      <a:gd name="connsiteY10" fmla="*/ 219075 h 1066800"/>
                      <a:gd name="connsiteX11" fmla="*/ 323850 w 1114425"/>
                      <a:gd name="connsiteY11" fmla="*/ 285750 h 1066800"/>
                      <a:gd name="connsiteX12" fmla="*/ 123825 w 1114425"/>
                      <a:gd name="connsiteY12" fmla="*/ 85725 h 1066800"/>
                      <a:gd name="connsiteX13" fmla="*/ 0 w 1114425"/>
                      <a:gd name="connsiteY13" fmla="*/ 161925 h 1066800"/>
                      <a:gd name="connsiteX14" fmla="*/ 200025 w 1114425"/>
                      <a:gd name="connsiteY14" fmla="*/ 419100 h 1066800"/>
                      <a:gd name="connsiteX15" fmla="*/ 76200 w 1114425"/>
                      <a:gd name="connsiteY15" fmla="*/ 561975 h 1066800"/>
                      <a:gd name="connsiteX16" fmla="*/ 752475 w 1114425"/>
                      <a:gd name="connsiteY16" fmla="*/ 1066800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4425" h="1066800">
                        <a:moveTo>
                          <a:pt x="752475" y="1066800"/>
                        </a:moveTo>
                        <a:lnTo>
                          <a:pt x="1114425" y="1028700"/>
                        </a:lnTo>
                        <a:lnTo>
                          <a:pt x="885825" y="781050"/>
                        </a:lnTo>
                        <a:lnTo>
                          <a:pt x="952500" y="676275"/>
                        </a:lnTo>
                        <a:lnTo>
                          <a:pt x="685800" y="409575"/>
                        </a:lnTo>
                        <a:lnTo>
                          <a:pt x="857250" y="228600"/>
                        </a:lnTo>
                        <a:lnTo>
                          <a:pt x="714375" y="85725"/>
                        </a:lnTo>
                        <a:lnTo>
                          <a:pt x="628650" y="228600"/>
                        </a:lnTo>
                        <a:lnTo>
                          <a:pt x="457200" y="0"/>
                        </a:lnTo>
                        <a:lnTo>
                          <a:pt x="295275" y="95250"/>
                        </a:lnTo>
                        <a:lnTo>
                          <a:pt x="409575" y="219075"/>
                        </a:lnTo>
                        <a:lnTo>
                          <a:pt x="323850" y="285750"/>
                        </a:lnTo>
                        <a:lnTo>
                          <a:pt x="123825" y="85725"/>
                        </a:lnTo>
                        <a:lnTo>
                          <a:pt x="0" y="161925"/>
                        </a:lnTo>
                        <a:lnTo>
                          <a:pt x="200025" y="419100"/>
                        </a:lnTo>
                        <a:lnTo>
                          <a:pt x="76200" y="561975"/>
                        </a:lnTo>
                        <a:lnTo>
                          <a:pt x="752475" y="1066800"/>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5" name="Freeform 44"/>
                  <p:cNvSpPr/>
                  <p:nvPr/>
                </p:nvSpPr>
                <p:spPr>
                  <a:xfrm>
                    <a:off x="14612459" y="7793038"/>
                    <a:ext cx="846646" cy="447969"/>
                  </a:xfrm>
                  <a:custGeom>
                    <a:avLst/>
                    <a:gdLst>
                      <a:gd name="connsiteX0" fmla="*/ 175647 w 847240"/>
                      <a:gd name="connsiteY0" fmla="*/ 444285 h 444285"/>
                      <a:gd name="connsiteX1" fmla="*/ 273803 w 847240"/>
                      <a:gd name="connsiteY1" fmla="*/ 428787 h 444285"/>
                      <a:gd name="connsiteX2" fmla="*/ 227308 w 847240"/>
                      <a:gd name="connsiteY2" fmla="*/ 304800 h 444285"/>
                      <a:gd name="connsiteX3" fmla="*/ 191145 w 847240"/>
                      <a:gd name="connsiteY3" fmla="*/ 237641 h 444285"/>
                      <a:gd name="connsiteX4" fmla="*/ 289301 w 847240"/>
                      <a:gd name="connsiteY4" fmla="*/ 154984 h 444285"/>
                      <a:gd name="connsiteX5" fmla="*/ 371959 w 847240"/>
                      <a:gd name="connsiteY5" fmla="*/ 284136 h 444285"/>
                      <a:gd name="connsiteX6" fmla="*/ 449450 w 847240"/>
                      <a:gd name="connsiteY6" fmla="*/ 253139 h 444285"/>
                      <a:gd name="connsiteX7" fmla="*/ 516610 w 847240"/>
                      <a:gd name="connsiteY7" fmla="*/ 428787 h 444285"/>
                      <a:gd name="connsiteX8" fmla="*/ 681925 w 847240"/>
                      <a:gd name="connsiteY8" fmla="*/ 413289 h 444285"/>
                      <a:gd name="connsiteX9" fmla="*/ 847240 w 847240"/>
                      <a:gd name="connsiteY9" fmla="*/ 346129 h 444285"/>
                      <a:gd name="connsiteX10" fmla="*/ 785247 w 847240"/>
                      <a:gd name="connsiteY10" fmla="*/ 216977 h 444285"/>
                      <a:gd name="connsiteX11" fmla="*/ 594101 w 847240"/>
                      <a:gd name="connsiteY11" fmla="*/ 294468 h 444285"/>
                      <a:gd name="connsiteX12" fmla="*/ 495945 w 847240"/>
                      <a:gd name="connsiteY12" fmla="*/ 196312 h 444285"/>
                      <a:gd name="connsiteX13" fmla="*/ 563105 w 847240"/>
                      <a:gd name="connsiteY13" fmla="*/ 123987 h 444285"/>
                      <a:gd name="connsiteX14" fmla="*/ 351295 w 847240"/>
                      <a:gd name="connsiteY14" fmla="*/ 0 h 444285"/>
                      <a:gd name="connsiteX15" fmla="*/ 0 w 847240"/>
                      <a:gd name="connsiteY15" fmla="*/ 361628 h 444285"/>
                      <a:gd name="connsiteX16" fmla="*/ 118820 w 847240"/>
                      <a:gd name="connsiteY16" fmla="*/ 325465 h 444285"/>
                      <a:gd name="connsiteX17" fmla="*/ 175647 w 847240"/>
                      <a:gd name="connsiteY17" fmla="*/ 444285 h 44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7240" h="444285">
                        <a:moveTo>
                          <a:pt x="175647" y="444285"/>
                        </a:moveTo>
                        <a:lnTo>
                          <a:pt x="273803" y="428787"/>
                        </a:lnTo>
                        <a:lnTo>
                          <a:pt x="227308" y="304800"/>
                        </a:lnTo>
                        <a:lnTo>
                          <a:pt x="191145" y="237641"/>
                        </a:lnTo>
                        <a:lnTo>
                          <a:pt x="289301" y="154984"/>
                        </a:lnTo>
                        <a:lnTo>
                          <a:pt x="371959" y="284136"/>
                        </a:lnTo>
                        <a:lnTo>
                          <a:pt x="449450" y="253139"/>
                        </a:lnTo>
                        <a:lnTo>
                          <a:pt x="516610" y="428787"/>
                        </a:lnTo>
                        <a:lnTo>
                          <a:pt x="681925" y="413289"/>
                        </a:lnTo>
                        <a:lnTo>
                          <a:pt x="847240" y="346129"/>
                        </a:lnTo>
                        <a:lnTo>
                          <a:pt x="785247" y="216977"/>
                        </a:lnTo>
                        <a:lnTo>
                          <a:pt x="594101" y="294468"/>
                        </a:lnTo>
                        <a:lnTo>
                          <a:pt x="495945" y="196312"/>
                        </a:lnTo>
                        <a:lnTo>
                          <a:pt x="563105" y="123987"/>
                        </a:lnTo>
                        <a:lnTo>
                          <a:pt x="351295" y="0"/>
                        </a:lnTo>
                        <a:lnTo>
                          <a:pt x="0" y="361628"/>
                        </a:lnTo>
                        <a:lnTo>
                          <a:pt x="118820" y="325465"/>
                        </a:lnTo>
                        <a:lnTo>
                          <a:pt x="175647" y="444285"/>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6" name="Freeform 45"/>
                  <p:cNvSpPr/>
                  <p:nvPr/>
                </p:nvSpPr>
                <p:spPr>
                  <a:xfrm>
                    <a:off x="15530778" y="7891591"/>
                    <a:ext cx="591307" cy="456928"/>
                  </a:xfrm>
                  <a:custGeom>
                    <a:avLst/>
                    <a:gdLst>
                      <a:gd name="connsiteX0" fmla="*/ 475281 w 588935"/>
                      <a:gd name="connsiteY0" fmla="*/ 454617 h 454617"/>
                      <a:gd name="connsiteX1" fmla="*/ 588935 w 588935"/>
                      <a:gd name="connsiteY1" fmla="*/ 330631 h 454617"/>
                      <a:gd name="connsiteX2" fmla="*/ 444284 w 588935"/>
                      <a:gd name="connsiteY2" fmla="*/ 216977 h 454617"/>
                      <a:gd name="connsiteX3" fmla="*/ 377125 w 588935"/>
                      <a:gd name="connsiteY3" fmla="*/ 284136 h 454617"/>
                      <a:gd name="connsiteX4" fmla="*/ 191145 w 588935"/>
                      <a:gd name="connsiteY4" fmla="*/ 92990 h 454617"/>
                      <a:gd name="connsiteX5" fmla="*/ 263471 w 588935"/>
                      <a:gd name="connsiteY5" fmla="*/ 46495 h 454617"/>
                      <a:gd name="connsiteX6" fmla="*/ 402956 w 588935"/>
                      <a:gd name="connsiteY6" fmla="*/ 196312 h 454617"/>
                      <a:gd name="connsiteX7" fmla="*/ 506278 w 588935"/>
                      <a:gd name="connsiteY7" fmla="*/ 103322 h 454617"/>
                      <a:gd name="connsiteX8" fmla="*/ 413288 w 588935"/>
                      <a:gd name="connsiteY8" fmla="*/ 0 h 454617"/>
                      <a:gd name="connsiteX9" fmla="*/ 237640 w 588935"/>
                      <a:gd name="connsiteY9" fmla="*/ 5166 h 454617"/>
                      <a:gd name="connsiteX10" fmla="*/ 154983 w 588935"/>
                      <a:gd name="connsiteY10" fmla="*/ 92990 h 454617"/>
                      <a:gd name="connsiteX11" fmla="*/ 87823 w 588935"/>
                      <a:gd name="connsiteY11" fmla="*/ 5166 h 454617"/>
                      <a:gd name="connsiteX12" fmla="*/ 0 w 588935"/>
                      <a:gd name="connsiteY12" fmla="*/ 5166 h 454617"/>
                      <a:gd name="connsiteX13" fmla="*/ 134318 w 588935"/>
                      <a:gd name="connsiteY13" fmla="*/ 170482 h 454617"/>
                      <a:gd name="connsiteX14" fmla="*/ 475281 w 588935"/>
                      <a:gd name="connsiteY14" fmla="*/ 454617 h 454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8935" h="454617">
                        <a:moveTo>
                          <a:pt x="475281" y="454617"/>
                        </a:moveTo>
                        <a:lnTo>
                          <a:pt x="588935" y="330631"/>
                        </a:lnTo>
                        <a:lnTo>
                          <a:pt x="444284" y="216977"/>
                        </a:lnTo>
                        <a:lnTo>
                          <a:pt x="377125" y="284136"/>
                        </a:lnTo>
                        <a:lnTo>
                          <a:pt x="191145" y="92990"/>
                        </a:lnTo>
                        <a:lnTo>
                          <a:pt x="263471" y="46495"/>
                        </a:lnTo>
                        <a:lnTo>
                          <a:pt x="402956" y="196312"/>
                        </a:lnTo>
                        <a:lnTo>
                          <a:pt x="506278" y="103322"/>
                        </a:lnTo>
                        <a:lnTo>
                          <a:pt x="413288" y="0"/>
                        </a:lnTo>
                        <a:lnTo>
                          <a:pt x="237640" y="5166"/>
                        </a:lnTo>
                        <a:lnTo>
                          <a:pt x="154983" y="92990"/>
                        </a:lnTo>
                        <a:lnTo>
                          <a:pt x="87823" y="5166"/>
                        </a:lnTo>
                        <a:lnTo>
                          <a:pt x="0" y="5166"/>
                        </a:lnTo>
                        <a:lnTo>
                          <a:pt x="134318" y="170482"/>
                        </a:lnTo>
                        <a:lnTo>
                          <a:pt x="475281" y="454617"/>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7" name="Freeform 46"/>
                  <p:cNvSpPr/>
                  <p:nvPr/>
                </p:nvSpPr>
                <p:spPr>
                  <a:xfrm>
                    <a:off x="15329195" y="8352998"/>
                    <a:ext cx="797369" cy="658516"/>
                  </a:xfrm>
                  <a:custGeom>
                    <a:avLst/>
                    <a:gdLst>
                      <a:gd name="connsiteX0" fmla="*/ 466725 w 800100"/>
                      <a:gd name="connsiteY0" fmla="*/ 657225 h 657225"/>
                      <a:gd name="connsiteX1" fmla="*/ 800100 w 800100"/>
                      <a:gd name="connsiteY1" fmla="*/ 619125 h 657225"/>
                      <a:gd name="connsiteX2" fmla="*/ 733425 w 800100"/>
                      <a:gd name="connsiteY2" fmla="*/ 476250 h 657225"/>
                      <a:gd name="connsiteX3" fmla="*/ 733425 w 800100"/>
                      <a:gd name="connsiteY3" fmla="*/ 476250 h 657225"/>
                      <a:gd name="connsiteX4" fmla="*/ 619125 w 800100"/>
                      <a:gd name="connsiteY4" fmla="*/ 457200 h 657225"/>
                      <a:gd name="connsiteX5" fmla="*/ 533400 w 800100"/>
                      <a:gd name="connsiteY5" fmla="*/ 200025 h 657225"/>
                      <a:gd name="connsiteX6" fmla="*/ 142875 w 800100"/>
                      <a:gd name="connsiteY6" fmla="*/ 0 h 657225"/>
                      <a:gd name="connsiteX7" fmla="*/ 0 w 800100"/>
                      <a:gd name="connsiteY7" fmla="*/ 171450 h 657225"/>
                      <a:gd name="connsiteX8" fmla="*/ 9525 w 800100"/>
                      <a:gd name="connsiteY8" fmla="*/ 314325 h 657225"/>
                      <a:gd name="connsiteX9" fmla="*/ 219075 w 800100"/>
                      <a:gd name="connsiteY9" fmla="*/ 276225 h 657225"/>
                      <a:gd name="connsiteX10" fmla="*/ 295275 w 800100"/>
                      <a:gd name="connsiteY10" fmla="*/ 476250 h 657225"/>
                      <a:gd name="connsiteX11" fmla="*/ 428625 w 800100"/>
                      <a:gd name="connsiteY11" fmla="*/ 457200 h 657225"/>
                      <a:gd name="connsiteX12" fmla="*/ 466725 w 800100"/>
                      <a:gd name="connsiteY12" fmla="*/ 657225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0100" h="657225">
                        <a:moveTo>
                          <a:pt x="466725" y="657225"/>
                        </a:moveTo>
                        <a:lnTo>
                          <a:pt x="800100" y="619125"/>
                        </a:lnTo>
                        <a:lnTo>
                          <a:pt x="733425" y="476250"/>
                        </a:lnTo>
                        <a:lnTo>
                          <a:pt x="733425" y="476250"/>
                        </a:lnTo>
                        <a:lnTo>
                          <a:pt x="619125" y="457200"/>
                        </a:lnTo>
                        <a:lnTo>
                          <a:pt x="533400" y="200025"/>
                        </a:lnTo>
                        <a:lnTo>
                          <a:pt x="142875" y="0"/>
                        </a:lnTo>
                        <a:lnTo>
                          <a:pt x="0" y="171450"/>
                        </a:lnTo>
                        <a:lnTo>
                          <a:pt x="9525" y="314325"/>
                        </a:lnTo>
                        <a:lnTo>
                          <a:pt x="219075" y="276225"/>
                        </a:lnTo>
                        <a:lnTo>
                          <a:pt x="295275" y="476250"/>
                        </a:lnTo>
                        <a:lnTo>
                          <a:pt x="428625" y="457200"/>
                        </a:lnTo>
                        <a:lnTo>
                          <a:pt x="466725" y="657225"/>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8" name="Freeform 47"/>
                  <p:cNvSpPr/>
                  <p:nvPr/>
                </p:nvSpPr>
                <p:spPr>
                  <a:xfrm>
                    <a:off x="14428796" y="8272363"/>
                    <a:ext cx="658500" cy="1102004"/>
                  </a:xfrm>
                  <a:custGeom>
                    <a:avLst/>
                    <a:gdLst>
                      <a:gd name="connsiteX0" fmla="*/ 304800 w 656095"/>
                      <a:gd name="connsiteY0" fmla="*/ 1028054 h 1105546"/>
                      <a:gd name="connsiteX1" fmla="*/ 320298 w 656095"/>
                      <a:gd name="connsiteY1" fmla="*/ 743918 h 1105546"/>
                      <a:gd name="connsiteX2" fmla="*/ 242807 w 656095"/>
                      <a:gd name="connsiteY2" fmla="*/ 733586 h 1105546"/>
                      <a:gd name="connsiteX3" fmla="*/ 258305 w 656095"/>
                      <a:gd name="connsiteY3" fmla="*/ 630264 h 1105546"/>
                      <a:gd name="connsiteX4" fmla="*/ 92990 w 656095"/>
                      <a:gd name="connsiteY4" fmla="*/ 619932 h 1105546"/>
                      <a:gd name="connsiteX5" fmla="*/ 36163 w 656095"/>
                      <a:gd name="connsiteY5" fmla="*/ 604434 h 1105546"/>
                      <a:gd name="connsiteX6" fmla="*/ 61993 w 656095"/>
                      <a:gd name="connsiteY6" fmla="*/ 475281 h 1105546"/>
                      <a:gd name="connsiteX7" fmla="*/ 0 w 656095"/>
                      <a:gd name="connsiteY7" fmla="*/ 470115 h 1105546"/>
                      <a:gd name="connsiteX8" fmla="*/ 10332 w 656095"/>
                      <a:gd name="connsiteY8" fmla="*/ 361627 h 1105546"/>
                      <a:gd name="connsiteX9" fmla="*/ 56827 w 656095"/>
                      <a:gd name="connsiteY9" fmla="*/ 361627 h 1105546"/>
                      <a:gd name="connsiteX10" fmla="*/ 87824 w 656095"/>
                      <a:gd name="connsiteY10" fmla="*/ 242807 h 1105546"/>
                      <a:gd name="connsiteX11" fmla="*/ 25831 w 656095"/>
                      <a:gd name="connsiteY11" fmla="*/ 242807 h 1105546"/>
                      <a:gd name="connsiteX12" fmla="*/ 36163 w 656095"/>
                      <a:gd name="connsiteY12" fmla="*/ 92990 h 1105546"/>
                      <a:gd name="connsiteX13" fmla="*/ 309966 w 656095"/>
                      <a:gd name="connsiteY13" fmla="*/ 0 h 1105546"/>
                      <a:gd name="connsiteX14" fmla="*/ 320298 w 656095"/>
                      <a:gd name="connsiteY14" fmla="*/ 170481 h 1105546"/>
                      <a:gd name="connsiteX15" fmla="*/ 242807 w 656095"/>
                      <a:gd name="connsiteY15" fmla="*/ 180813 h 1105546"/>
                      <a:gd name="connsiteX16" fmla="*/ 247973 w 656095"/>
                      <a:gd name="connsiteY16" fmla="*/ 237640 h 1105546"/>
                      <a:gd name="connsiteX17" fmla="*/ 160149 w 656095"/>
                      <a:gd name="connsiteY17" fmla="*/ 237640 h 1105546"/>
                      <a:gd name="connsiteX18" fmla="*/ 170481 w 656095"/>
                      <a:gd name="connsiteY18" fmla="*/ 371959 h 1105546"/>
                      <a:gd name="connsiteX19" fmla="*/ 273803 w 656095"/>
                      <a:gd name="connsiteY19" fmla="*/ 309966 h 1105546"/>
                      <a:gd name="connsiteX20" fmla="*/ 346129 w 656095"/>
                      <a:gd name="connsiteY20" fmla="*/ 309966 h 1105546"/>
                      <a:gd name="connsiteX21" fmla="*/ 361627 w 656095"/>
                      <a:gd name="connsiteY21" fmla="*/ 247973 h 1105546"/>
                      <a:gd name="connsiteX22" fmla="*/ 511444 w 656095"/>
                      <a:gd name="connsiteY22" fmla="*/ 247973 h 1105546"/>
                      <a:gd name="connsiteX23" fmla="*/ 516610 w 656095"/>
                      <a:gd name="connsiteY23" fmla="*/ 170481 h 1105546"/>
                      <a:gd name="connsiteX24" fmla="*/ 656095 w 656095"/>
                      <a:gd name="connsiteY24" fmla="*/ 154983 h 1105546"/>
                      <a:gd name="connsiteX25" fmla="*/ 650929 w 656095"/>
                      <a:gd name="connsiteY25" fmla="*/ 237640 h 1105546"/>
                      <a:gd name="connsiteX26" fmla="*/ 594102 w 656095"/>
                      <a:gd name="connsiteY26" fmla="*/ 237640 h 1105546"/>
                      <a:gd name="connsiteX27" fmla="*/ 594102 w 656095"/>
                      <a:gd name="connsiteY27" fmla="*/ 444285 h 1105546"/>
                      <a:gd name="connsiteX28" fmla="*/ 470115 w 656095"/>
                      <a:gd name="connsiteY28" fmla="*/ 454617 h 1105546"/>
                      <a:gd name="connsiteX29" fmla="*/ 475281 w 656095"/>
                      <a:gd name="connsiteY29" fmla="*/ 387457 h 1105546"/>
                      <a:gd name="connsiteX30" fmla="*/ 361627 w 656095"/>
                      <a:gd name="connsiteY30" fmla="*/ 377125 h 1105546"/>
                      <a:gd name="connsiteX31" fmla="*/ 346129 w 656095"/>
                      <a:gd name="connsiteY31" fmla="*/ 433952 h 1105546"/>
                      <a:gd name="connsiteX32" fmla="*/ 206644 w 656095"/>
                      <a:gd name="connsiteY32" fmla="*/ 439118 h 1105546"/>
                      <a:gd name="connsiteX33" fmla="*/ 165315 w 656095"/>
                      <a:gd name="connsiteY33" fmla="*/ 573437 h 1105546"/>
                      <a:gd name="connsiteX34" fmla="*/ 387458 w 656095"/>
                      <a:gd name="connsiteY34" fmla="*/ 609600 h 1105546"/>
                      <a:gd name="connsiteX35" fmla="*/ 402956 w 656095"/>
                      <a:gd name="connsiteY35" fmla="*/ 883403 h 1105546"/>
                      <a:gd name="connsiteX36" fmla="*/ 490780 w 656095"/>
                      <a:gd name="connsiteY36" fmla="*/ 1105546 h 1105546"/>
                      <a:gd name="connsiteX37" fmla="*/ 304800 w 656095"/>
                      <a:gd name="connsiteY37" fmla="*/ 1028054 h 110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56095" h="1105546">
                        <a:moveTo>
                          <a:pt x="304800" y="1028054"/>
                        </a:moveTo>
                        <a:lnTo>
                          <a:pt x="320298" y="743918"/>
                        </a:lnTo>
                        <a:lnTo>
                          <a:pt x="242807" y="733586"/>
                        </a:lnTo>
                        <a:lnTo>
                          <a:pt x="258305" y="630264"/>
                        </a:lnTo>
                        <a:lnTo>
                          <a:pt x="92990" y="619932"/>
                        </a:lnTo>
                        <a:lnTo>
                          <a:pt x="36163" y="604434"/>
                        </a:lnTo>
                        <a:lnTo>
                          <a:pt x="61993" y="475281"/>
                        </a:lnTo>
                        <a:lnTo>
                          <a:pt x="0" y="470115"/>
                        </a:lnTo>
                        <a:lnTo>
                          <a:pt x="10332" y="361627"/>
                        </a:lnTo>
                        <a:lnTo>
                          <a:pt x="56827" y="361627"/>
                        </a:lnTo>
                        <a:lnTo>
                          <a:pt x="87824" y="242807"/>
                        </a:lnTo>
                        <a:lnTo>
                          <a:pt x="25831" y="242807"/>
                        </a:lnTo>
                        <a:lnTo>
                          <a:pt x="36163" y="92990"/>
                        </a:lnTo>
                        <a:lnTo>
                          <a:pt x="309966" y="0"/>
                        </a:lnTo>
                        <a:lnTo>
                          <a:pt x="320298" y="170481"/>
                        </a:lnTo>
                        <a:lnTo>
                          <a:pt x="242807" y="180813"/>
                        </a:lnTo>
                        <a:lnTo>
                          <a:pt x="247973" y="237640"/>
                        </a:lnTo>
                        <a:lnTo>
                          <a:pt x="160149" y="237640"/>
                        </a:lnTo>
                        <a:lnTo>
                          <a:pt x="170481" y="371959"/>
                        </a:lnTo>
                        <a:lnTo>
                          <a:pt x="273803" y="309966"/>
                        </a:lnTo>
                        <a:lnTo>
                          <a:pt x="346129" y="309966"/>
                        </a:lnTo>
                        <a:lnTo>
                          <a:pt x="361627" y="247973"/>
                        </a:lnTo>
                        <a:lnTo>
                          <a:pt x="511444" y="247973"/>
                        </a:lnTo>
                        <a:lnTo>
                          <a:pt x="516610" y="170481"/>
                        </a:lnTo>
                        <a:lnTo>
                          <a:pt x="656095" y="154983"/>
                        </a:lnTo>
                        <a:lnTo>
                          <a:pt x="650929" y="237640"/>
                        </a:lnTo>
                        <a:lnTo>
                          <a:pt x="594102" y="237640"/>
                        </a:lnTo>
                        <a:lnTo>
                          <a:pt x="594102" y="444285"/>
                        </a:lnTo>
                        <a:lnTo>
                          <a:pt x="470115" y="454617"/>
                        </a:lnTo>
                        <a:lnTo>
                          <a:pt x="475281" y="387457"/>
                        </a:lnTo>
                        <a:lnTo>
                          <a:pt x="361627" y="377125"/>
                        </a:lnTo>
                        <a:lnTo>
                          <a:pt x="346129" y="433952"/>
                        </a:lnTo>
                        <a:lnTo>
                          <a:pt x="206644" y="439118"/>
                        </a:lnTo>
                        <a:lnTo>
                          <a:pt x="165315" y="573437"/>
                        </a:lnTo>
                        <a:lnTo>
                          <a:pt x="387458" y="609600"/>
                        </a:lnTo>
                        <a:lnTo>
                          <a:pt x="402956" y="883403"/>
                        </a:lnTo>
                        <a:lnTo>
                          <a:pt x="490780" y="1105546"/>
                        </a:lnTo>
                        <a:lnTo>
                          <a:pt x="304800" y="1028054"/>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9" name="Freeform 48"/>
                  <p:cNvSpPr/>
                  <p:nvPr/>
                </p:nvSpPr>
                <p:spPr>
                  <a:xfrm>
                    <a:off x="15974258" y="8335079"/>
                    <a:ext cx="568911" cy="627157"/>
                  </a:xfrm>
                  <a:custGeom>
                    <a:avLst/>
                    <a:gdLst>
                      <a:gd name="connsiteX0" fmla="*/ 288175 w 570807"/>
                      <a:gd name="connsiteY0" fmla="*/ 626225 h 626225"/>
                      <a:gd name="connsiteX1" fmla="*/ 448887 w 570807"/>
                      <a:gd name="connsiteY1" fmla="*/ 570807 h 626225"/>
                      <a:gd name="connsiteX2" fmla="*/ 315884 w 570807"/>
                      <a:gd name="connsiteY2" fmla="*/ 376843 h 626225"/>
                      <a:gd name="connsiteX3" fmla="*/ 570807 w 570807"/>
                      <a:gd name="connsiteY3" fmla="*/ 127461 h 626225"/>
                      <a:gd name="connsiteX4" fmla="*/ 504305 w 570807"/>
                      <a:gd name="connsiteY4" fmla="*/ 66501 h 626225"/>
                      <a:gd name="connsiteX5" fmla="*/ 387927 w 570807"/>
                      <a:gd name="connsiteY5" fmla="*/ 182880 h 626225"/>
                      <a:gd name="connsiteX6" fmla="*/ 282633 w 570807"/>
                      <a:gd name="connsiteY6" fmla="*/ 66501 h 626225"/>
                      <a:gd name="connsiteX7" fmla="*/ 205047 w 570807"/>
                      <a:gd name="connsiteY7" fmla="*/ 121920 h 626225"/>
                      <a:gd name="connsiteX8" fmla="*/ 99753 w 570807"/>
                      <a:gd name="connsiteY8" fmla="*/ 0 h 626225"/>
                      <a:gd name="connsiteX9" fmla="*/ 0 w 570807"/>
                      <a:gd name="connsiteY9" fmla="*/ 72043 h 626225"/>
                      <a:gd name="connsiteX10" fmla="*/ 288175 w 570807"/>
                      <a:gd name="connsiteY10" fmla="*/ 626225 h 62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807" h="626225">
                        <a:moveTo>
                          <a:pt x="288175" y="626225"/>
                        </a:moveTo>
                        <a:lnTo>
                          <a:pt x="448887" y="570807"/>
                        </a:lnTo>
                        <a:lnTo>
                          <a:pt x="315884" y="376843"/>
                        </a:lnTo>
                        <a:lnTo>
                          <a:pt x="570807" y="127461"/>
                        </a:lnTo>
                        <a:lnTo>
                          <a:pt x="504305" y="66501"/>
                        </a:lnTo>
                        <a:lnTo>
                          <a:pt x="387927" y="182880"/>
                        </a:lnTo>
                        <a:lnTo>
                          <a:pt x="282633" y="66501"/>
                        </a:lnTo>
                        <a:lnTo>
                          <a:pt x="205047" y="121920"/>
                        </a:lnTo>
                        <a:lnTo>
                          <a:pt x="99753" y="0"/>
                        </a:lnTo>
                        <a:lnTo>
                          <a:pt x="0" y="72043"/>
                        </a:lnTo>
                        <a:lnTo>
                          <a:pt x="288175" y="626225"/>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0" name="Freeform 49"/>
                  <p:cNvSpPr/>
                  <p:nvPr/>
                </p:nvSpPr>
                <p:spPr>
                  <a:xfrm>
                    <a:off x="13362651" y="6950856"/>
                    <a:ext cx="264295" cy="327016"/>
                  </a:xfrm>
                  <a:custGeom>
                    <a:avLst/>
                    <a:gdLst>
                      <a:gd name="connsiteX0" fmla="*/ 72043 w 266007"/>
                      <a:gd name="connsiteY0" fmla="*/ 326967 h 326967"/>
                      <a:gd name="connsiteX1" fmla="*/ 0 w 266007"/>
                      <a:gd name="connsiteY1" fmla="*/ 243840 h 326967"/>
                      <a:gd name="connsiteX2" fmla="*/ 77585 w 266007"/>
                      <a:gd name="connsiteY2" fmla="*/ 166255 h 326967"/>
                      <a:gd name="connsiteX3" fmla="*/ 0 w 266007"/>
                      <a:gd name="connsiteY3" fmla="*/ 105295 h 326967"/>
                      <a:gd name="connsiteX4" fmla="*/ 127461 w 266007"/>
                      <a:gd name="connsiteY4" fmla="*/ 0 h 326967"/>
                      <a:gd name="connsiteX5" fmla="*/ 266007 w 266007"/>
                      <a:gd name="connsiteY5" fmla="*/ 133004 h 326967"/>
                      <a:gd name="connsiteX6" fmla="*/ 72043 w 266007"/>
                      <a:gd name="connsiteY6" fmla="*/ 326967 h 326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007" h="326967">
                        <a:moveTo>
                          <a:pt x="72043" y="326967"/>
                        </a:moveTo>
                        <a:lnTo>
                          <a:pt x="0" y="243840"/>
                        </a:lnTo>
                        <a:lnTo>
                          <a:pt x="77585" y="166255"/>
                        </a:lnTo>
                        <a:lnTo>
                          <a:pt x="0" y="105295"/>
                        </a:lnTo>
                        <a:lnTo>
                          <a:pt x="127461" y="0"/>
                        </a:lnTo>
                        <a:lnTo>
                          <a:pt x="266007" y="133004"/>
                        </a:lnTo>
                        <a:lnTo>
                          <a:pt x="72043" y="326967"/>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1" name="Oval 50"/>
                  <p:cNvSpPr/>
                  <p:nvPr/>
                </p:nvSpPr>
                <p:spPr>
                  <a:xfrm>
                    <a:off x="16234074" y="8299241"/>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2" name="Oval 51"/>
                  <p:cNvSpPr/>
                  <p:nvPr/>
                </p:nvSpPr>
                <p:spPr>
                  <a:xfrm>
                    <a:off x="16435658" y="8550104"/>
                    <a:ext cx="250858"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387" name="Group 52"/>
                  <p:cNvGrpSpPr>
                    <a:grpSpLocks/>
                  </p:cNvGrpSpPr>
                  <p:nvPr/>
                </p:nvGrpSpPr>
                <p:grpSpPr bwMode="auto">
                  <a:xfrm>
                    <a:off x="7357533" y="231228"/>
                    <a:ext cx="15639101" cy="10297819"/>
                    <a:chOff x="7357533" y="231228"/>
                    <a:chExt cx="15639101" cy="10297819"/>
                  </a:xfrm>
                </p:grpSpPr>
                <p:sp>
                  <p:nvSpPr>
                    <p:cNvPr id="131" name="Freeform 130"/>
                    <p:cNvSpPr/>
                    <p:nvPr/>
                  </p:nvSpPr>
                  <p:spPr>
                    <a:xfrm>
                      <a:off x="17188231" y="7385385"/>
                      <a:ext cx="3171558" cy="2069617"/>
                    </a:xfrm>
                    <a:custGeom>
                      <a:avLst/>
                      <a:gdLst>
                        <a:gd name="connsiteX0" fmla="*/ 94130 w 3173506"/>
                        <a:gd name="connsiteY0" fmla="*/ 1613647 h 2070847"/>
                        <a:gd name="connsiteX1" fmla="*/ 322730 w 3173506"/>
                        <a:gd name="connsiteY1" fmla="*/ 1317812 h 2070847"/>
                        <a:gd name="connsiteX2" fmla="*/ 201706 w 3173506"/>
                        <a:gd name="connsiteY2" fmla="*/ 1223683 h 2070847"/>
                        <a:gd name="connsiteX3" fmla="*/ 0 w 3173506"/>
                        <a:gd name="connsiteY3" fmla="*/ 1358153 h 2070847"/>
                        <a:gd name="connsiteX4" fmla="*/ 121024 w 3173506"/>
                        <a:gd name="connsiteY4" fmla="*/ 1183341 h 2070847"/>
                        <a:gd name="connsiteX5" fmla="*/ 403412 w 3173506"/>
                        <a:gd name="connsiteY5" fmla="*/ 1089212 h 2070847"/>
                        <a:gd name="connsiteX6" fmla="*/ 806824 w 3173506"/>
                        <a:gd name="connsiteY6" fmla="*/ 968189 h 2070847"/>
                        <a:gd name="connsiteX7" fmla="*/ 1479177 w 3173506"/>
                        <a:gd name="connsiteY7" fmla="*/ 510989 h 2070847"/>
                        <a:gd name="connsiteX8" fmla="*/ 1828800 w 3173506"/>
                        <a:gd name="connsiteY8" fmla="*/ 255494 h 2070847"/>
                        <a:gd name="connsiteX9" fmla="*/ 2138083 w 3173506"/>
                        <a:gd name="connsiteY9" fmla="*/ 0 h 2070847"/>
                        <a:gd name="connsiteX10" fmla="*/ 2312894 w 3173506"/>
                        <a:gd name="connsiteY10" fmla="*/ 322730 h 2070847"/>
                        <a:gd name="connsiteX11" fmla="*/ 2407024 w 3173506"/>
                        <a:gd name="connsiteY11" fmla="*/ 242047 h 2070847"/>
                        <a:gd name="connsiteX12" fmla="*/ 2541494 w 3173506"/>
                        <a:gd name="connsiteY12" fmla="*/ 443753 h 2070847"/>
                        <a:gd name="connsiteX13" fmla="*/ 2635624 w 3173506"/>
                        <a:gd name="connsiteY13" fmla="*/ 363071 h 2070847"/>
                        <a:gd name="connsiteX14" fmla="*/ 3173506 w 3173506"/>
                        <a:gd name="connsiteY14" fmla="*/ 1035424 h 2070847"/>
                        <a:gd name="connsiteX15" fmla="*/ 2245659 w 3173506"/>
                        <a:gd name="connsiteY15" fmla="*/ 1990165 h 2070847"/>
                        <a:gd name="connsiteX16" fmla="*/ 1761565 w 3173506"/>
                        <a:gd name="connsiteY16" fmla="*/ 1479177 h 2070847"/>
                        <a:gd name="connsiteX17" fmla="*/ 1277471 w 3173506"/>
                        <a:gd name="connsiteY17" fmla="*/ 1896036 h 2070847"/>
                        <a:gd name="connsiteX18" fmla="*/ 1116106 w 3173506"/>
                        <a:gd name="connsiteY18" fmla="*/ 1748118 h 2070847"/>
                        <a:gd name="connsiteX19" fmla="*/ 793377 w 3173506"/>
                        <a:gd name="connsiteY19" fmla="*/ 2070847 h 2070847"/>
                        <a:gd name="connsiteX20" fmla="*/ 94130 w 3173506"/>
                        <a:gd name="connsiteY20" fmla="*/ 1613647 h 2070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73506" h="2070847">
                          <a:moveTo>
                            <a:pt x="94130" y="1613647"/>
                          </a:moveTo>
                          <a:lnTo>
                            <a:pt x="322730" y="1317812"/>
                          </a:lnTo>
                          <a:lnTo>
                            <a:pt x="201706" y="1223683"/>
                          </a:lnTo>
                          <a:lnTo>
                            <a:pt x="0" y="1358153"/>
                          </a:lnTo>
                          <a:lnTo>
                            <a:pt x="121024" y="1183341"/>
                          </a:lnTo>
                          <a:lnTo>
                            <a:pt x="403412" y="1089212"/>
                          </a:lnTo>
                          <a:lnTo>
                            <a:pt x="806824" y="968189"/>
                          </a:lnTo>
                          <a:lnTo>
                            <a:pt x="1479177" y="510989"/>
                          </a:lnTo>
                          <a:lnTo>
                            <a:pt x="1828800" y="255494"/>
                          </a:lnTo>
                          <a:lnTo>
                            <a:pt x="2138083" y="0"/>
                          </a:lnTo>
                          <a:lnTo>
                            <a:pt x="2312894" y="322730"/>
                          </a:lnTo>
                          <a:lnTo>
                            <a:pt x="2407024" y="242047"/>
                          </a:lnTo>
                          <a:lnTo>
                            <a:pt x="2541494" y="443753"/>
                          </a:lnTo>
                          <a:lnTo>
                            <a:pt x="2635624" y="363071"/>
                          </a:lnTo>
                          <a:lnTo>
                            <a:pt x="3173506" y="1035424"/>
                          </a:lnTo>
                          <a:lnTo>
                            <a:pt x="2245659" y="1990165"/>
                          </a:lnTo>
                          <a:lnTo>
                            <a:pt x="1761565" y="1479177"/>
                          </a:lnTo>
                          <a:lnTo>
                            <a:pt x="1277471" y="1896036"/>
                          </a:lnTo>
                          <a:lnTo>
                            <a:pt x="1116106" y="1748118"/>
                          </a:lnTo>
                          <a:lnTo>
                            <a:pt x="793377" y="2070847"/>
                          </a:lnTo>
                          <a:lnTo>
                            <a:pt x="94130" y="1613647"/>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32" name="Freeform 131"/>
                    <p:cNvSpPr/>
                    <p:nvPr/>
                  </p:nvSpPr>
                  <p:spPr>
                    <a:xfrm>
                      <a:off x="19535543" y="7067329"/>
                      <a:ext cx="1039268" cy="1173679"/>
                    </a:xfrm>
                    <a:custGeom>
                      <a:avLst/>
                      <a:gdLst>
                        <a:gd name="connsiteX0" fmla="*/ 847725 w 1038225"/>
                        <a:gd name="connsiteY0" fmla="*/ 1171575 h 1171575"/>
                        <a:gd name="connsiteX1" fmla="*/ 0 w 1038225"/>
                        <a:gd name="connsiteY1" fmla="*/ 114300 h 1171575"/>
                        <a:gd name="connsiteX2" fmla="*/ 85725 w 1038225"/>
                        <a:gd name="connsiteY2" fmla="*/ 19050 h 1171575"/>
                        <a:gd name="connsiteX3" fmla="*/ 190500 w 1038225"/>
                        <a:gd name="connsiteY3" fmla="*/ 152400 h 1171575"/>
                        <a:gd name="connsiteX4" fmla="*/ 400050 w 1038225"/>
                        <a:gd name="connsiteY4" fmla="*/ 0 h 1171575"/>
                        <a:gd name="connsiteX5" fmla="*/ 1038225 w 1038225"/>
                        <a:gd name="connsiteY5" fmla="*/ 742950 h 1171575"/>
                        <a:gd name="connsiteX6" fmla="*/ 914400 w 1038225"/>
                        <a:gd name="connsiteY6" fmla="*/ 1114425 h 1171575"/>
                        <a:gd name="connsiteX7" fmla="*/ 847725 w 1038225"/>
                        <a:gd name="connsiteY7" fmla="*/ 1171575 h 1171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8225" h="1171575">
                          <a:moveTo>
                            <a:pt x="847725" y="1171575"/>
                          </a:moveTo>
                          <a:lnTo>
                            <a:pt x="0" y="114300"/>
                          </a:lnTo>
                          <a:lnTo>
                            <a:pt x="85725" y="19050"/>
                          </a:lnTo>
                          <a:lnTo>
                            <a:pt x="190500" y="152400"/>
                          </a:lnTo>
                          <a:lnTo>
                            <a:pt x="400050" y="0"/>
                          </a:lnTo>
                          <a:lnTo>
                            <a:pt x="1038225" y="742950"/>
                          </a:lnTo>
                          <a:lnTo>
                            <a:pt x="914400" y="1114425"/>
                          </a:lnTo>
                          <a:lnTo>
                            <a:pt x="847725" y="1171575"/>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33" name="Freeform 132"/>
                    <p:cNvSpPr/>
                    <p:nvPr/>
                  </p:nvSpPr>
                  <p:spPr>
                    <a:xfrm>
                      <a:off x="19051746" y="3152079"/>
                      <a:ext cx="2665362" cy="2248805"/>
                    </a:xfrm>
                    <a:custGeom>
                      <a:avLst/>
                      <a:gdLst>
                        <a:gd name="connsiteX0" fmla="*/ 171450 w 2667000"/>
                        <a:gd name="connsiteY0" fmla="*/ 809625 h 2247900"/>
                        <a:gd name="connsiteX1" fmla="*/ 685800 w 2667000"/>
                        <a:gd name="connsiteY1" fmla="*/ 295275 h 2247900"/>
                        <a:gd name="connsiteX2" fmla="*/ 895350 w 2667000"/>
                        <a:gd name="connsiteY2" fmla="*/ 466725 h 2247900"/>
                        <a:gd name="connsiteX3" fmla="*/ 1323975 w 2667000"/>
                        <a:gd name="connsiteY3" fmla="*/ 66675 h 2247900"/>
                        <a:gd name="connsiteX4" fmla="*/ 1571625 w 2667000"/>
                        <a:gd name="connsiteY4" fmla="*/ 0 h 2247900"/>
                        <a:gd name="connsiteX5" fmla="*/ 2400300 w 2667000"/>
                        <a:gd name="connsiteY5" fmla="*/ 876300 h 2247900"/>
                        <a:gd name="connsiteX6" fmla="*/ 2667000 w 2667000"/>
                        <a:gd name="connsiteY6" fmla="*/ 1685925 h 2247900"/>
                        <a:gd name="connsiteX7" fmla="*/ 2657475 w 2667000"/>
                        <a:gd name="connsiteY7" fmla="*/ 2247900 h 2247900"/>
                        <a:gd name="connsiteX8" fmla="*/ 2524125 w 2667000"/>
                        <a:gd name="connsiteY8" fmla="*/ 2028825 h 2247900"/>
                        <a:gd name="connsiteX9" fmla="*/ 2257425 w 2667000"/>
                        <a:gd name="connsiteY9" fmla="*/ 2228850 h 2247900"/>
                        <a:gd name="connsiteX10" fmla="*/ 1847850 w 2667000"/>
                        <a:gd name="connsiteY10" fmla="*/ 1714500 h 2247900"/>
                        <a:gd name="connsiteX11" fmla="*/ 876300 w 2667000"/>
                        <a:gd name="connsiteY11" fmla="*/ 1533525 h 2247900"/>
                        <a:gd name="connsiteX12" fmla="*/ 752475 w 2667000"/>
                        <a:gd name="connsiteY12" fmla="*/ 1676400 h 2247900"/>
                        <a:gd name="connsiteX13" fmla="*/ 390525 w 2667000"/>
                        <a:gd name="connsiteY13" fmla="*/ 1466850 h 2247900"/>
                        <a:gd name="connsiteX14" fmla="*/ 314325 w 2667000"/>
                        <a:gd name="connsiteY14" fmla="*/ 1657350 h 2247900"/>
                        <a:gd name="connsiteX15" fmla="*/ 57150 w 2667000"/>
                        <a:gd name="connsiteY15" fmla="*/ 1457325 h 2247900"/>
                        <a:gd name="connsiteX16" fmla="*/ 0 w 2667000"/>
                        <a:gd name="connsiteY16" fmla="*/ 1085850 h 2247900"/>
                        <a:gd name="connsiteX17" fmla="*/ 114300 w 2667000"/>
                        <a:gd name="connsiteY17" fmla="*/ 971550 h 2247900"/>
                        <a:gd name="connsiteX18" fmla="*/ 114300 w 2667000"/>
                        <a:gd name="connsiteY18" fmla="*/ 1133475 h 2247900"/>
                        <a:gd name="connsiteX19" fmla="*/ 400050 w 2667000"/>
                        <a:gd name="connsiteY19" fmla="*/ 1152525 h 2247900"/>
                        <a:gd name="connsiteX20" fmla="*/ 914400 w 2667000"/>
                        <a:gd name="connsiteY20" fmla="*/ 962025 h 2247900"/>
                        <a:gd name="connsiteX21" fmla="*/ 800100 w 2667000"/>
                        <a:gd name="connsiteY21" fmla="*/ 561975 h 2247900"/>
                        <a:gd name="connsiteX22" fmla="*/ 171450 w 2667000"/>
                        <a:gd name="connsiteY22" fmla="*/ 809625 h 224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67000" h="2247900">
                          <a:moveTo>
                            <a:pt x="171450" y="809625"/>
                          </a:moveTo>
                          <a:lnTo>
                            <a:pt x="685800" y="295275"/>
                          </a:lnTo>
                          <a:lnTo>
                            <a:pt x="895350" y="466725"/>
                          </a:lnTo>
                          <a:lnTo>
                            <a:pt x="1323975" y="66675"/>
                          </a:lnTo>
                          <a:lnTo>
                            <a:pt x="1571625" y="0"/>
                          </a:lnTo>
                          <a:lnTo>
                            <a:pt x="2400300" y="876300"/>
                          </a:lnTo>
                          <a:lnTo>
                            <a:pt x="2667000" y="1685925"/>
                          </a:lnTo>
                          <a:lnTo>
                            <a:pt x="2657475" y="2247900"/>
                          </a:lnTo>
                          <a:lnTo>
                            <a:pt x="2524125" y="2028825"/>
                          </a:lnTo>
                          <a:lnTo>
                            <a:pt x="2257425" y="2228850"/>
                          </a:lnTo>
                          <a:lnTo>
                            <a:pt x="1847850" y="1714500"/>
                          </a:lnTo>
                          <a:lnTo>
                            <a:pt x="876300" y="1533525"/>
                          </a:lnTo>
                          <a:lnTo>
                            <a:pt x="752475" y="1676400"/>
                          </a:lnTo>
                          <a:lnTo>
                            <a:pt x="390525" y="1466850"/>
                          </a:lnTo>
                          <a:lnTo>
                            <a:pt x="314325" y="1657350"/>
                          </a:lnTo>
                          <a:lnTo>
                            <a:pt x="57150" y="1457325"/>
                          </a:lnTo>
                          <a:lnTo>
                            <a:pt x="0" y="1085850"/>
                          </a:lnTo>
                          <a:lnTo>
                            <a:pt x="114300" y="971550"/>
                          </a:lnTo>
                          <a:lnTo>
                            <a:pt x="114300" y="1133475"/>
                          </a:lnTo>
                          <a:lnTo>
                            <a:pt x="400050" y="1152525"/>
                          </a:lnTo>
                          <a:lnTo>
                            <a:pt x="914400" y="962025"/>
                          </a:lnTo>
                          <a:lnTo>
                            <a:pt x="800100" y="561975"/>
                          </a:lnTo>
                          <a:lnTo>
                            <a:pt x="171450" y="809625"/>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468" name="Group 133"/>
                    <p:cNvGrpSpPr>
                      <a:grpSpLocks/>
                    </p:cNvGrpSpPr>
                    <p:nvPr/>
                  </p:nvGrpSpPr>
                  <p:grpSpPr bwMode="auto">
                    <a:xfrm>
                      <a:off x="7357533" y="231228"/>
                      <a:ext cx="15639101" cy="10297819"/>
                      <a:chOff x="7357533" y="231228"/>
                      <a:chExt cx="15639101" cy="10297819"/>
                    </a:xfrm>
                  </p:grpSpPr>
                  <p:sp>
                    <p:nvSpPr>
                      <p:cNvPr id="135" name="Freeform 134"/>
                      <p:cNvSpPr/>
                      <p:nvPr/>
                    </p:nvSpPr>
                    <p:spPr>
                      <a:xfrm>
                        <a:off x="11812709" y="4988752"/>
                        <a:ext cx="846643" cy="1142320"/>
                      </a:xfrm>
                      <a:custGeom>
                        <a:avLst/>
                        <a:gdLst>
                          <a:gd name="connsiteX0" fmla="*/ 847898 w 847898"/>
                          <a:gd name="connsiteY0" fmla="*/ 260466 h 1141615"/>
                          <a:gd name="connsiteX1" fmla="*/ 676101 w 847898"/>
                          <a:gd name="connsiteY1" fmla="*/ 22168 h 1141615"/>
                          <a:gd name="connsiteX2" fmla="*/ 581890 w 847898"/>
                          <a:gd name="connsiteY2" fmla="*/ 72044 h 1141615"/>
                          <a:gd name="connsiteX3" fmla="*/ 520930 w 847898"/>
                          <a:gd name="connsiteY3" fmla="*/ 0 h 1141615"/>
                          <a:gd name="connsiteX4" fmla="*/ 432261 w 847898"/>
                          <a:gd name="connsiteY4" fmla="*/ 72044 h 1141615"/>
                          <a:gd name="connsiteX5" fmla="*/ 360218 w 847898"/>
                          <a:gd name="connsiteY5" fmla="*/ 0 h 1141615"/>
                          <a:gd name="connsiteX6" fmla="*/ 299258 w 847898"/>
                          <a:gd name="connsiteY6" fmla="*/ 38793 h 1141615"/>
                          <a:gd name="connsiteX7" fmla="*/ 459970 w 847898"/>
                          <a:gd name="connsiteY7" fmla="*/ 254924 h 1141615"/>
                          <a:gd name="connsiteX8" fmla="*/ 387927 w 847898"/>
                          <a:gd name="connsiteY8" fmla="*/ 288175 h 1141615"/>
                          <a:gd name="connsiteX9" fmla="*/ 266007 w 847898"/>
                          <a:gd name="connsiteY9" fmla="*/ 166255 h 1141615"/>
                          <a:gd name="connsiteX10" fmla="*/ 127461 w 847898"/>
                          <a:gd name="connsiteY10" fmla="*/ 304800 h 1141615"/>
                          <a:gd name="connsiteX11" fmla="*/ 177338 w 847898"/>
                          <a:gd name="connsiteY11" fmla="*/ 354677 h 1141615"/>
                          <a:gd name="connsiteX12" fmla="*/ 121920 w 847898"/>
                          <a:gd name="connsiteY12" fmla="*/ 415637 h 1141615"/>
                          <a:gd name="connsiteX13" fmla="*/ 216130 w 847898"/>
                          <a:gd name="connsiteY13" fmla="*/ 554182 h 1141615"/>
                          <a:gd name="connsiteX14" fmla="*/ 72043 w 847898"/>
                          <a:gd name="connsiteY14" fmla="*/ 687186 h 1141615"/>
                          <a:gd name="connsiteX15" fmla="*/ 116378 w 847898"/>
                          <a:gd name="connsiteY15" fmla="*/ 742604 h 1141615"/>
                          <a:gd name="connsiteX16" fmla="*/ 0 w 847898"/>
                          <a:gd name="connsiteY16" fmla="*/ 864524 h 1141615"/>
                          <a:gd name="connsiteX17" fmla="*/ 177338 w 847898"/>
                          <a:gd name="connsiteY17" fmla="*/ 1075113 h 1141615"/>
                          <a:gd name="connsiteX18" fmla="*/ 249381 w 847898"/>
                          <a:gd name="connsiteY18" fmla="*/ 1019695 h 1141615"/>
                          <a:gd name="connsiteX19" fmla="*/ 182880 w 847898"/>
                          <a:gd name="connsiteY19" fmla="*/ 942109 h 1141615"/>
                          <a:gd name="connsiteX20" fmla="*/ 238298 w 847898"/>
                          <a:gd name="connsiteY20" fmla="*/ 886691 h 1141615"/>
                          <a:gd name="connsiteX21" fmla="*/ 282632 w 847898"/>
                          <a:gd name="connsiteY21" fmla="*/ 947651 h 1141615"/>
                          <a:gd name="connsiteX22" fmla="*/ 454429 w 847898"/>
                          <a:gd name="connsiteY22" fmla="*/ 1141615 h 1141615"/>
                          <a:gd name="connsiteX23" fmla="*/ 581890 w 847898"/>
                          <a:gd name="connsiteY23" fmla="*/ 947651 h 1141615"/>
                          <a:gd name="connsiteX24" fmla="*/ 421178 w 847898"/>
                          <a:gd name="connsiteY24" fmla="*/ 770313 h 1141615"/>
                          <a:gd name="connsiteX25" fmla="*/ 631767 w 847898"/>
                          <a:gd name="connsiteY25" fmla="*/ 615142 h 1141615"/>
                          <a:gd name="connsiteX26" fmla="*/ 565265 w 847898"/>
                          <a:gd name="connsiteY26" fmla="*/ 509848 h 1141615"/>
                          <a:gd name="connsiteX27" fmla="*/ 349134 w 847898"/>
                          <a:gd name="connsiteY27" fmla="*/ 703811 h 1141615"/>
                          <a:gd name="connsiteX28" fmla="*/ 310341 w 847898"/>
                          <a:gd name="connsiteY28" fmla="*/ 653935 h 1141615"/>
                          <a:gd name="connsiteX29" fmla="*/ 393469 w 847898"/>
                          <a:gd name="connsiteY29" fmla="*/ 604059 h 1141615"/>
                          <a:gd name="connsiteX30" fmla="*/ 360218 w 847898"/>
                          <a:gd name="connsiteY30" fmla="*/ 532015 h 1141615"/>
                          <a:gd name="connsiteX31" fmla="*/ 681643 w 847898"/>
                          <a:gd name="connsiteY31" fmla="*/ 271549 h 1141615"/>
                          <a:gd name="connsiteX32" fmla="*/ 753687 w 847898"/>
                          <a:gd name="connsiteY32" fmla="*/ 310342 h 1141615"/>
                          <a:gd name="connsiteX33" fmla="*/ 847898 w 847898"/>
                          <a:gd name="connsiteY33" fmla="*/ 260466 h 1141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47898" h="1141615">
                            <a:moveTo>
                              <a:pt x="847898" y="260466"/>
                            </a:moveTo>
                            <a:lnTo>
                              <a:pt x="676101" y="22168"/>
                            </a:lnTo>
                            <a:lnTo>
                              <a:pt x="581890" y="72044"/>
                            </a:lnTo>
                            <a:lnTo>
                              <a:pt x="520930" y="0"/>
                            </a:lnTo>
                            <a:lnTo>
                              <a:pt x="432261" y="72044"/>
                            </a:lnTo>
                            <a:lnTo>
                              <a:pt x="360218" y="0"/>
                            </a:lnTo>
                            <a:lnTo>
                              <a:pt x="299258" y="38793"/>
                            </a:lnTo>
                            <a:lnTo>
                              <a:pt x="459970" y="254924"/>
                            </a:lnTo>
                            <a:lnTo>
                              <a:pt x="387927" y="288175"/>
                            </a:lnTo>
                            <a:lnTo>
                              <a:pt x="266007" y="166255"/>
                            </a:lnTo>
                            <a:lnTo>
                              <a:pt x="127461" y="304800"/>
                            </a:lnTo>
                            <a:lnTo>
                              <a:pt x="177338" y="354677"/>
                            </a:lnTo>
                            <a:lnTo>
                              <a:pt x="121920" y="415637"/>
                            </a:lnTo>
                            <a:lnTo>
                              <a:pt x="216130" y="554182"/>
                            </a:lnTo>
                            <a:lnTo>
                              <a:pt x="72043" y="687186"/>
                            </a:lnTo>
                            <a:lnTo>
                              <a:pt x="116378" y="742604"/>
                            </a:lnTo>
                            <a:lnTo>
                              <a:pt x="0" y="864524"/>
                            </a:lnTo>
                            <a:lnTo>
                              <a:pt x="177338" y="1075113"/>
                            </a:lnTo>
                            <a:lnTo>
                              <a:pt x="249381" y="1019695"/>
                            </a:lnTo>
                            <a:lnTo>
                              <a:pt x="182880" y="942109"/>
                            </a:lnTo>
                            <a:lnTo>
                              <a:pt x="238298" y="886691"/>
                            </a:lnTo>
                            <a:lnTo>
                              <a:pt x="282632" y="947651"/>
                            </a:lnTo>
                            <a:lnTo>
                              <a:pt x="454429" y="1141615"/>
                            </a:lnTo>
                            <a:lnTo>
                              <a:pt x="581890" y="947651"/>
                            </a:lnTo>
                            <a:lnTo>
                              <a:pt x="421178" y="770313"/>
                            </a:lnTo>
                            <a:lnTo>
                              <a:pt x="631767" y="615142"/>
                            </a:lnTo>
                            <a:lnTo>
                              <a:pt x="565265" y="509848"/>
                            </a:lnTo>
                            <a:lnTo>
                              <a:pt x="349134" y="703811"/>
                            </a:lnTo>
                            <a:lnTo>
                              <a:pt x="310341" y="653935"/>
                            </a:lnTo>
                            <a:lnTo>
                              <a:pt x="393469" y="604059"/>
                            </a:lnTo>
                            <a:lnTo>
                              <a:pt x="360218" y="532015"/>
                            </a:lnTo>
                            <a:lnTo>
                              <a:pt x="681643" y="271549"/>
                            </a:lnTo>
                            <a:lnTo>
                              <a:pt x="753687" y="310342"/>
                            </a:lnTo>
                            <a:lnTo>
                              <a:pt x="847898" y="260466"/>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36" name="Freeform 135"/>
                      <p:cNvSpPr/>
                      <p:nvPr/>
                    </p:nvSpPr>
                    <p:spPr>
                      <a:xfrm>
                        <a:off x="18626182" y="4957393"/>
                        <a:ext cx="447960" cy="407653"/>
                      </a:xfrm>
                      <a:custGeom>
                        <a:avLst/>
                        <a:gdLst>
                          <a:gd name="connsiteX0" fmla="*/ 302653 w 450760"/>
                          <a:gd name="connsiteY0" fmla="*/ 379927 h 405685"/>
                          <a:gd name="connsiteX1" fmla="*/ 450760 w 450760"/>
                          <a:gd name="connsiteY1" fmla="*/ 193183 h 405685"/>
                          <a:gd name="connsiteX2" fmla="*/ 206062 w 450760"/>
                          <a:gd name="connsiteY2" fmla="*/ 0 h 405685"/>
                          <a:gd name="connsiteX3" fmla="*/ 0 w 450760"/>
                          <a:gd name="connsiteY3" fmla="*/ 257578 h 405685"/>
                          <a:gd name="connsiteX4" fmla="*/ 103031 w 450760"/>
                          <a:gd name="connsiteY4" fmla="*/ 405685 h 405685"/>
                          <a:gd name="connsiteX5" fmla="*/ 206062 w 450760"/>
                          <a:gd name="connsiteY5" fmla="*/ 264017 h 405685"/>
                          <a:gd name="connsiteX6" fmla="*/ 302653 w 450760"/>
                          <a:gd name="connsiteY6" fmla="*/ 379927 h 40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60" h="405685">
                            <a:moveTo>
                              <a:pt x="302653" y="379927"/>
                            </a:moveTo>
                            <a:lnTo>
                              <a:pt x="450760" y="193183"/>
                            </a:lnTo>
                            <a:lnTo>
                              <a:pt x="206062" y="0"/>
                            </a:lnTo>
                            <a:lnTo>
                              <a:pt x="0" y="257578"/>
                            </a:lnTo>
                            <a:lnTo>
                              <a:pt x="103031" y="405685"/>
                            </a:lnTo>
                            <a:lnTo>
                              <a:pt x="206062" y="264017"/>
                            </a:lnTo>
                            <a:lnTo>
                              <a:pt x="302653" y="379927"/>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471" name="Group 136"/>
                      <p:cNvGrpSpPr>
                        <a:grpSpLocks/>
                      </p:cNvGrpSpPr>
                      <p:nvPr/>
                    </p:nvGrpSpPr>
                    <p:grpSpPr bwMode="auto">
                      <a:xfrm>
                        <a:off x="7357533" y="231228"/>
                        <a:ext cx="15639101" cy="10297819"/>
                        <a:chOff x="7357533" y="231228"/>
                        <a:chExt cx="15639101" cy="10297819"/>
                      </a:xfrm>
                    </p:grpSpPr>
                    <p:sp>
                      <p:nvSpPr>
                        <p:cNvPr id="138" name="Freeform 137"/>
                        <p:cNvSpPr/>
                        <p:nvPr/>
                      </p:nvSpPr>
                      <p:spPr>
                        <a:xfrm>
                          <a:off x="10934707" y="5015630"/>
                          <a:ext cx="954154" cy="945213"/>
                        </a:xfrm>
                        <a:custGeom>
                          <a:avLst/>
                          <a:gdLst>
                            <a:gd name="connsiteX0" fmla="*/ 542611 w 954593"/>
                            <a:gd name="connsiteY0" fmla="*/ 944546 h 944546"/>
                            <a:gd name="connsiteX1" fmla="*/ 673239 w 954593"/>
                            <a:gd name="connsiteY1" fmla="*/ 622998 h 944546"/>
                            <a:gd name="connsiteX2" fmla="*/ 954593 w 954593"/>
                            <a:gd name="connsiteY2" fmla="*/ 462225 h 944546"/>
                            <a:gd name="connsiteX3" fmla="*/ 864158 w 954593"/>
                            <a:gd name="connsiteY3" fmla="*/ 291403 h 944546"/>
                            <a:gd name="connsiteX4" fmla="*/ 954593 w 954593"/>
                            <a:gd name="connsiteY4" fmla="*/ 241161 h 944546"/>
                            <a:gd name="connsiteX5" fmla="*/ 854109 w 954593"/>
                            <a:gd name="connsiteY5" fmla="*/ 50242 h 944546"/>
                            <a:gd name="connsiteX6" fmla="*/ 773723 w 954593"/>
                            <a:gd name="connsiteY6" fmla="*/ 130629 h 944546"/>
                            <a:gd name="connsiteX7" fmla="*/ 683288 w 954593"/>
                            <a:gd name="connsiteY7" fmla="*/ 40194 h 944546"/>
                            <a:gd name="connsiteX8" fmla="*/ 582804 w 954593"/>
                            <a:gd name="connsiteY8" fmla="*/ 100484 h 944546"/>
                            <a:gd name="connsiteX9" fmla="*/ 492369 w 954593"/>
                            <a:gd name="connsiteY9" fmla="*/ 0 h 944546"/>
                            <a:gd name="connsiteX10" fmla="*/ 0 w 954593"/>
                            <a:gd name="connsiteY10" fmla="*/ 432080 h 944546"/>
                            <a:gd name="connsiteX11" fmla="*/ 542611 w 954593"/>
                            <a:gd name="connsiteY11" fmla="*/ 944546 h 94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4593" h="944546">
                              <a:moveTo>
                                <a:pt x="542611" y="944546"/>
                              </a:moveTo>
                              <a:lnTo>
                                <a:pt x="673239" y="622998"/>
                              </a:lnTo>
                              <a:lnTo>
                                <a:pt x="954593" y="462225"/>
                              </a:lnTo>
                              <a:lnTo>
                                <a:pt x="864158" y="291403"/>
                              </a:lnTo>
                              <a:lnTo>
                                <a:pt x="954593" y="241161"/>
                              </a:lnTo>
                              <a:lnTo>
                                <a:pt x="854109" y="50242"/>
                              </a:lnTo>
                              <a:lnTo>
                                <a:pt x="773723" y="130629"/>
                              </a:lnTo>
                              <a:lnTo>
                                <a:pt x="683288" y="40194"/>
                              </a:lnTo>
                              <a:lnTo>
                                <a:pt x="582804" y="100484"/>
                              </a:lnTo>
                              <a:lnTo>
                                <a:pt x="492369" y="0"/>
                              </a:lnTo>
                              <a:lnTo>
                                <a:pt x="0" y="432080"/>
                              </a:lnTo>
                              <a:lnTo>
                                <a:pt x="542611" y="944546"/>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39" name="Freeform 138"/>
                        <p:cNvSpPr/>
                        <p:nvPr/>
                      </p:nvSpPr>
                      <p:spPr>
                        <a:xfrm>
                          <a:off x="11257239" y="6099715"/>
                          <a:ext cx="1043746" cy="1057207"/>
                        </a:xfrm>
                        <a:custGeom>
                          <a:avLst/>
                          <a:gdLst>
                            <a:gd name="connsiteX0" fmla="*/ 160773 w 1045028"/>
                            <a:gd name="connsiteY0" fmla="*/ 934497 h 1055077"/>
                            <a:gd name="connsiteX1" fmla="*/ 0 w 1045028"/>
                            <a:gd name="connsiteY1" fmla="*/ 813917 h 1055077"/>
                            <a:gd name="connsiteX2" fmla="*/ 140677 w 1045028"/>
                            <a:gd name="connsiteY2" fmla="*/ 643095 h 1055077"/>
                            <a:gd name="connsiteX3" fmla="*/ 221064 w 1045028"/>
                            <a:gd name="connsiteY3" fmla="*/ 713433 h 1055077"/>
                            <a:gd name="connsiteX4" fmla="*/ 341644 w 1045028"/>
                            <a:gd name="connsiteY4" fmla="*/ 602902 h 1055077"/>
                            <a:gd name="connsiteX5" fmla="*/ 180870 w 1045028"/>
                            <a:gd name="connsiteY5" fmla="*/ 512466 h 1055077"/>
                            <a:gd name="connsiteX6" fmla="*/ 301450 w 1045028"/>
                            <a:gd name="connsiteY6" fmla="*/ 422031 h 1055077"/>
                            <a:gd name="connsiteX7" fmla="*/ 140677 w 1045028"/>
                            <a:gd name="connsiteY7" fmla="*/ 190919 h 1055077"/>
                            <a:gd name="connsiteX8" fmla="*/ 211015 w 1045028"/>
                            <a:gd name="connsiteY8" fmla="*/ 0 h 1055077"/>
                            <a:gd name="connsiteX9" fmla="*/ 1045028 w 1045028"/>
                            <a:gd name="connsiteY9" fmla="*/ 914400 h 1055077"/>
                            <a:gd name="connsiteX10" fmla="*/ 884255 w 1045028"/>
                            <a:gd name="connsiteY10" fmla="*/ 1055077 h 1055077"/>
                            <a:gd name="connsiteX11" fmla="*/ 643094 w 1045028"/>
                            <a:gd name="connsiteY11" fmla="*/ 783772 h 1055077"/>
                            <a:gd name="connsiteX12" fmla="*/ 452176 w 1045028"/>
                            <a:gd name="connsiteY12" fmla="*/ 884255 h 1055077"/>
                            <a:gd name="connsiteX13" fmla="*/ 401934 w 1045028"/>
                            <a:gd name="connsiteY13" fmla="*/ 813917 h 1055077"/>
                            <a:gd name="connsiteX14" fmla="*/ 160773 w 1045028"/>
                            <a:gd name="connsiteY14" fmla="*/ 934497 h 105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45028" h="1055077">
                              <a:moveTo>
                                <a:pt x="160773" y="934497"/>
                              </a:moveTo>
                              <a:lnTo>
                                <a:pt x="0" y="813917"/>
                              </a:lnTo>
                              <a:lnTo>
                                <a:pt x="140677" y="643095"/>
                              </a:lnTo>
                              <a:lnTo>
                                <a:pt x="221064" y="713433"/>
                              </a:lnTo>
                              <a:lnTo>
                                <a:pt x="341644" y="602902"/>
                              </a:lnTo>
                              <a:lnTo>
                                <a:pt x="180870" y="512466"/>
                              </a:lnTo>
                              <a:lnTo>
                                <a:pt x="301450" y="422031"/>
                              </a:lnTo>
                              <a:lnTo>
                                <a:pt x="140677" y="190919"/>
                              </a:lnTo>
                              <a:lnTo>
                                <a:pt x="211015" y="0"/>
                              </a:lnTo>
                              <a:lnTo>
                                <a:pt x="1045028" y="914400"/>
                              </a:lnTo>
                              <a:lnTo>
                                <a:pt x="884255" y="1055077"/>
                              </a:lnTo>
                              <a:lnTo>
                                <a:pt x="643094" y="783772"/>
                              </a:lnTo>
                              <a:lnTo>
                                <a:pt x="452176" y="884255"/>
                              </a:lnTo>
                              <a:lnTo>
                                <a:pt x="401934" y="813917"/>
                              </a:lnTo>
                              <a:lnTo>
                                <a:pt x="160773" y="934497"/>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0" name="Freeform 139"/>
                        <p:cNvSpPr/>
                        <p:nvPr/>
                      </p:nvSpPr>
                      <p:spPr>
                        <a:xfrm>
                          <a:off x="11776872" y="5709981"/>
                          <a:ext cx="1885911" cy="1285673"/>
                        </a:xfrm>
                        <a:custGeom>
                          <a:avLst/>
                          <a:gdLst>
                            <a:gd name="connsiteX0" fmla="*/ 1324494 w 1884218"/>
                            <a:gd name="connsiteY0" fmla="*/ 1285702 h 1285702"/>
                            <a:gd name="connsiteX1" fmla="*/ 1174865 w 1884218"/>
                            <a:gd name="connsiteY1" fmla="*/ 1124989 h 1285702"/>
                            <a:gd name="connsiteX2" fmla="*/ 1091738 w 1884218"/>
                            <a:gd name="connsiteY2" fmla="*/ 1202574 h 1285702"/>
                            <a:gd name="connsiteX3" fmla="*/ 725978 w 1884218"/>
                            <a:gd name="connsiteY3" fmla="*/ 864523 h 1285702"/>
                            <a:gd name="connsiteX4" fmla="*/ 842356 w 1884218"/>
                            <a:gd name="connsiteY4" fmla="*/ 781396 h 1285702"/>
                            <a:gd name="connsiteX5" fmla="*/ 809105 w 1884218"/>
                            <a:gd name="connsiteY5" fmla="*/ 731520 h 1285702"/>
                            <a:gd name="connsiteX6" fmla="*/ 714894 w 1884218"/>
                            <a:gd name="connsiteY6" fmla="*/ 814647 h 1285702"/>
                            <a:gd name="connsiteX7" fmla="*/ 604058 w 1884218"/>
                            <a:gd name="connsiteY7" fmla="*/ 703811 h 1285702"/>
                            <a:gd name="connsiteX8" fmla="*/ 321425 w 1884218"/>
                            <a:gd name="connsiteY8" fmla="*/ 964276 h 1285702"/>
                            <a:gd name="connsiteX9" fmla="*/ 0 w 1884218"/>
                            <a:gd name="connsiteY9" fmla="*/ 659476 h 1285702"/>
                            <a:gd name="connsiteX10" fmla="*/ 44334 w 1884218"/>
                            <a:gd name="connsiteY10" fmla="*/ 609600 h 1285702"/>
                            <a:gd name="connsiteX11" fmla="*/ 116378 w 1884218"/>
                            <a:gd name="connsiteY11" fmla="*/ 681643 h 1285702"/>
                            <a:gd name="connsiteX12" fmla="*/ 199505 w 1884218"/>
                            <a:gd name="connsiteY12" fmla="*/ 637309 h 1285702"/>
                            <a:gd name="connsiteX13" fmla="*/ 138545 w 1884218"/>
                            <a:gd name="connsiteY13" fmla="*/ 570807 h 1285702"/>
                            <a:gd name="connsiteX14" fmla="*/ 199505 w 1884218"/>
                            <a:gd name="connsiteY14" fmla="*/ 520931 h 1285702"/>
                            <a:gd name="connsiteX15" fmla="*/ 288174 w 1884218"/>
                            <a:gd name="connsiteY15" fmla="*/ 565265 h 1285702"/>
                            <a:gd name="connsiteX16" fmla="*/ 376843 w 1884218"/>
                            <a:gd name="connsiteY16" fmla="*/ 520931 h 1285702"/>
                            <a:gd name="connsiteX17" fmla="*/ 487680 w 1884218"/>
                            <a:gd name="connsiteY17" fmla="*/ 432262 h 1285702"/>
                            <a:gd name="connsiteX18" fmla="*/ 581891 w 1884218"/>
                            <a:gd name="connsiteY18" fmla="*/ 321425 h 1285702"/>
                            <a:gd name="connsiteX19" fmla="*/ 681643 w 1884218"/>
                            <a:gd name="connsiteY19" fmla="*/ 376843 h 1285702"/>
                            <a:gd name="connsiteX20" fmla="*/ 853440 w 1884218"/>
                            <a:gd name="connsiteY20" fmla="*/ 260465 h 1285702"/>
                            <a:gd name="connsiteX21" fmla="*/ 1147156 w 1884218"/>
                            <a:gd name="connsiteY21" fmla="*/ 620683 h 1285702"/>
                            <a:gd name="connsiteX22" fmla="*/ 1357745 w 1884218"/>
                            <a:gd name="connsiteY22" fmla="*/ 454429 h 1285702"/>
                            <a:gd name="connsiteX23" fmla="*/ 1274618 w 1884218"/>
                            <a:gd name="connsiteY23" fmla="*/ 376843 h 1285702"/>
                            <a:gd name="connsiteX24" fmla="*/ 1451956 w 1884218"/>
                            <a:gd name="connsiteY24" fmla="*/ 238298 h 1285702"/>
                            <a:gd name="connsiteX25" fmla="*/ 1368829 w 1884218"/>
                            <a:gd name="connsiteY25" fmla="*/ 121920 h 1285702"/>
                            <a:gd name="connsiteX26" fmla="*/ 1540625 w 1884218"/>
                            <a:gd name="connsiteY26" fmla="*/ 0 h 1285702"/>
                            <a:gd name="connsiteX27" fmla="*/ 1878676 w 1884218"/>
                            <a:gd name="connsiteY27" fmla="*/ 581891 h 1285702"/>
                            <a:gd name="connsiteX28" fmla="*/ 1884218 w 1884218"/>
                            <a:gd name="connsiteY28" fmla="*/ 692727 h 1285702"/>
                            <a:gd name="connsiteX29" fmla="*/ 1756756 w 1884218"/>
                            <a:gd name="connsiteY29" fmla="*/ 781396 h 1285702"/>
                            <a:gd name="connsiteX30" fmla="*/ 1806632 w 1884218"/>
                            <a:gd name="connsiteY30" fmla="*/ 903316 h 1285702"/>
                            <a:gd name="connsiteX31" fmla="*/ 1657003 w 1884218"/>
                            <a:gd name="connsiteY31" fmla="*/ 1047403 h 1285702"/>
                            <a:gd name="connsiteX32" fmla="*/ 1601585 w 1884218"/>
                            <a:gd name="connsiteY32" fmla="*/ 1136072 h 1285702"/>
                            <a:gd name="connsiteX33" fmla="*/ 1324494 w 1884218"/>
                            <a:gd name="connsiteY33" fmla="*/ 1285702 h 128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84218" h="1285702">
                              <a:moveTo>
                                <a:pt x="1324494" y="1285702"/>
                              </a:moveTo>
                              <a:lnTo>
                                <a:pt x="1174865" y="1124989"/>
                              </a:lnTo>
                              <a:lnTo>
                                <a:pt x="1091738" y="1202574"/>
                              </a:lnTo>
                              <a:lnTo>
                                <a:pt x="725978" y="864523"/>
                              </a:lnTo>
                              <a:lnTo>
                                <a:pt x="842356" y="781396"/>
                              </a:lnTo>
                              <a:lnTo>
                                <a:pt x="809105" y="731520"/>
                              </a:lnTo>
                              <a:lnTo>
                                <a:pt x="714894" y="814647"/>
                              </a:lnTo>
                              <a:lnTo>
                                <a:pt x="604058" y="703811"/>
                              </a:lnTo>
                              <a:lnTo>
                                <a:pt x="321425" y="964276"/>
                              </a:lnTo>
                              <a:lnTo>
                                <a:pt x="0" y="659476"/>
                              </a:lnTo>
                              <a:lnTo>
                                <a:pt x="44334" y="609600"/>
                              </a:lnTo>
                              <a:lnTo>
                                <a:pt x="116378" y="681643"/>
                              </a:lnTo>
                              <a:lnTo>
                                <a:pt x="199505" y="637309"/>
                              </a:lnTo>
                              <a:lnTo>
                                <a:pt x="138545" y="570807"/>
                              </a:lnTo>
                              <a:lnTo>
                                <a:pt x="199505" y="520931"/>
                              </a:lnTo>
                              <a:lnTo>
                                <a:pt x="288174" y="565265"/>
                              </a:lnTo>
                              <a:lnTo>
                                <a:pt x="376843" y="520931"/>
                              </a:lnTo>
                              <a:lnTo>
                                <a:pt x="487680" y="432262"/>
                              </a:lnTo>
                              <a:lnTo>
                                <a:pt x="581891" y="321425"/>
                              </a:lnTo>
                              <a:lnTo>
                                <a:pt x="681643" y="376843"/>
                              </a:lnTo>
                              <a:lnTo>
                                <a:pt x="853440" y="260465"/>
                              </a:lnTo>
                              <a:lnTo>
                                <a:pt x="1147156" y="620683"/>
                              </a:lnTo>
                              <a:lnTo>
                                <a:pt x="1357745" y="454429"/>
                              </a:lnTo>
                              <a:lnTo>
                                <a:pt x="1274618" y="376843"/>
                              </a:lnTo>
                              <a:lnTo>
                                <a:pt x="1451956" y="238298"/>
                              </a:lnTo>
                              <a:lnTo>
                                <a:pt x="1368829" y="121920"/>
                              </a:lnTo>
                              <a:lnTo>
                                <a:pt x="1540625" y="0"/>
                              </a:lnTo>
                              <a:lnTo>
                                <a:pt x="1878676" y="581891"/>
                              </a:lnTo>
                              <a:lnTo>
                                <a:pt x="1884218" y="692727"/>
                              </a:lnTo>
                              <a:lnTo>
                                <a:pt x="1756756" y="781396"/>
                              </a:lnTo>
                              <a:lnTo>
                                <a:pt x="1806632" y="903316"/>
                              </a:lnTo>
                              <a:lnTo>
                                <a:pt x="1657003" y="1047403"/>
                              </a:lnTo>
                              <a:lnTo>
                                <a:pt x="1601585" y="1136072"/>
                              </a:lnTo>
                              <a:lnTo>
                                <a:pt x="1324494" y="1285702"/>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1" name="Freeform 140"/>
                        <p:cNvSpPr/>
                        <p:nvPr/>
                      </p:nvSpPr>
                      <p:spPr>
                        <a:xfrm>
                          <a:off x="11521534" y="4948434"/>
                          <a:ext cx="730176" cy="1437982"/>
                        </a:xfrm>
                        <a:custGeom>
                          <a:avLst/>
                          <a:gdLst>
                            <a:gd name="connsiteX0" fmla="*/ 0 w 729915"/>
                            <a:gd name="connsiteY0" fmla="*/ 1062790 h 1435769"/>
                            <a:gd name="connsiteX1" fmla="*/ 132347 w 729915"/>
                            <a:gd name="connsiteY1" fmla="*/ 782053 h 1435769"/>
                            <a:gd name="connsiteX2" fmla="*/ 248652 w 729915"/>
                            <a:gd name="connsiteY2" fmla="*/ 629653 h 1435769"/>
                            <a:gd name="connsiteX3" fmla="*/ 393031 w 729915"/>
                            <a:gd name="connsiteY3" fmla="*/ 533400 h 1435769"/>
                            <a:gd name="connsiteX4" fmla="*/ 280736 w 729915"/>
                            <a:gd name="connsiteY4" fmla="*/ 356937 h 1435769"/>
                            <a:gd name="connsiteX5" fmla="*/ 368968 w 729915"/>
                            <a:gd name="connsiteY5" fmla="*/ 280737 h 1435769"/>
                            <a:gd name="connsiteX6" fmla="*/ 272715 w 729915"/>
                            <a:gd name="connsiteY6" fmla="*/ 108285 h 1435769"/>
                            <a:gd name="connsiteX7" fmla="*/ 393031 w 729915"/>
                            <a:gd name="connsiteY7" fmla="*/ 0 h 1435769"/>
                            <a:gd name="connsiteX8" fmla="*/ 601579 w 729915"/>
                            <a:gd name="connsiteY8" fmla="*/ 112295 h 1435769"/>
                            <a:gd name="connsiteX9" fmla="*/ 729915 w 729915"/>
                            <a:gd name="connsiteY9" fmla="*/ 272716 h 1435769"/>
                            <a:gd name="connsiteX10" fmla="*/ 657726 w 729915"/>
                            <a:gd name="connsiteY10" fmla="*/ 320843 h 1435769"/>
                            <a:gd name="connsiteX11" fmla="*/ 561473 w 729915"/>
                            <a:gd name="connsiteY11" fmla="*/ 212558 h 1435769"/>
                            <a:gd name="connsiteX12" fmla="*/ 421105 w 729915"/>
                            <a:gd name="connsiteY12" fmla="*/ 348916 h 1435769"/>
                            <a:gd name="connsiteX13" fmla="*/ 461210 w 729915"/>
                            <a:gd name="connsiteY13" fmla="*/ 397043 h 1435769"/>
                            <a:gd name="connsiteX14" fmla="*/ 397042 w 729915"/>
                            <a:gd name="connsiteY14" fmla="*/ 449179 h 1435769"/>
                            <a:gd name="connsiteX15" fmla="*/ 505326 w 729915"/>
                            <a:gd name="connsiteY15" fmla="*/ 593558 h 1435769"/>
                            <a:gd name="connsiteX16" fmla="*/ 360947 w 729915"/>
                            <a:gd name="connsiteY16" fmla="*/ 729916 h 1435769"/>
                            <a:gd name="connsiteX17" fmla="*/ 405063 w 729915"/>
                            <a:gd name="connsiteY17" fmla="*/ 778043 h 1435769"/>
                            <a:gd name="connsiteX18" fmla="*/ 268705 w 729915"/>
                            <a:gd name="connsiteY18" fmla="*/ 910390 h 1435769"/>
                            <a:gd name="connsiteX19" fmla="*/ 621631 w 729915"/>
                            <a:gd name="connsiteY19" fmla="*/ 1291390 h 1435769"/>
                            <a:gd name="connsiteX20" fmla="*/ 541421 w 729915"/>
                            <a:gd name="connsiteY20" fmla="*/ 1347537 h 1435769"/>
                            <a:gd name="connsiteX21" fmla="*/ 453189 w 729915"/>
                            <a:gd name="connsiteY21" fmla="*/ 1283369 h 1435769"/>
                            <a:gd name="connsiteX22" fmla="*/ 409073 w 729915"/>
                            <a:gd name="connsiteY22" fmla="*/ 1331495 h 1435769"/>
                            <a:gd name="connsiteX23" fmla="*/ 469231 w 729915"/>
                            <a:gd name="connsiteY23" fmla="*/ 1383632 h 1435769"/>
                            <a:gd name="connsiteX24" fmla="*/ 368968 w 729915"/>
                            <a:gd name="connsiteY24" fmla="*/ 1435769 h 1435769"/>
                            <a:gd name="connsiteX25" fmla="*/ 312821 w 729915"/>
                            <a:gd name="connsiteY25" fmla="*/ 1371600 h 1435769"/>
                            <a:gd name="connsiteX26" fmla="*/ 264694 w 729915"/>
                            <a:gd name="connsiteY26" fmla="*/ 1395664 h 1435769"/>
                            <a:gd name="connsiteX27" fmla="*/ 0 w 729915"/>
                            <a:gd name="connsiteY27" fmla="*/ 1062790 h 1435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29915" h="1435769">
                              <a:moveTo>
                                <a:pt x="0" y="1062790"/>
                              </a:moveTo>
                              <a:lnTo>
                                <a:pt x="132347" y="782053"/>
                              </a:lnTo>
                              <a:lnTo>
                                <a:pt x="248652" y="629653"/>
                              </a:lnTo>
                              <a:lnTo>
                                <a:pt x="393031" y="533400"/>
                              </a:lnTo>
                              <a:lnTo>
                                <a:pt x="280736" y="356937"/>
                              </a:lnTo>
                              <a:lnTo>
                                <a:pt x="368968" y="280737"/>
                              </a:lnTo>
                              <a:lnTo>
                                <a:pt x="272715" y="108285"/>
                              </a:lnTo>
                              <a:lnTo>
                                <a:pt x="393031" y="0"/>
                              </a:lnTo>
                              <a:lnTo>
                                <a:pt x="601579" y="112295"/>
                              </a:lnTo>
                              <a:lnTo>
                                <a:pt x="729915" y="272716"/>
                              </a:lnTo>
                              <a:lnTo>
                                <a:pt x="657726" y="320843"/>
                              </a:lnTo>
                              <a:lnTo>
                                <a:pt x="561473" y="212558"/>
                              </a:lnTo>
                              <a:lnTo>
                                <a:pt x="421105" y="348916"/>
                              </a:lnTo>
                              <a:lnTo>
                                <a:pt x="461210" y="397043"/>
                              </a:lnTo>
                              <a:lnTo>
                                <a:pt x="397042" y="449179"/>
                              </a:lnTo>
                              <a:lnTo>
                                <a:pt x="505326" y="593558"/>
                              </a:lnTo>
                              <a:lnTo>
                                <a:pt x="360947" y="729916"/>
                              </a:lnTo>
                              <a:lnTo>
                                <a:pt x="405063" y="778043"/>
                              </a:lnTo>
                              <a:lnTo>
                                <a:pt x="268705" y="910390"/>
                              </a:lnTo>
                              <a:lnTo>
                                <a:pt x="621631" y="1291390"/>
                              </a:lnTo>
                              <a:lnTo>
                                <a:pt x="541421" y="1347537"/>
                              </a:lnTo>
                              <a:lnTo>
                                <a:pt x="453189" y="1283369"/>
                              </a:lnTo>
                              <a:lnTo>
                                <a:pt x="409073" y="1331495"/>
                              </a:lnTo>
                              <a:lnTo>
                                <a:pt x="469231" y="1383632"/>
                              </a:lnTo>
                              <a:lnTo>
                                <a:pt x="368968" y="1435769"/>
                              </a:lnTo>
                              <a:lnTo>
                                <a:pt x="312821" y="1371600"/>
                              </a:lnTo>
                              <a:lnTo>
                                <a:pt x="264694" y="1395664"/>
                              </a:lnTo>
                              <a:lnTo>
                                <a:pt x="0" y="1062790"/>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2" name="Freeform 141"/>
                        <p:cNvSpPr/>
                        <p:nvPr/>
                      </p:nvSpPr>
                      <p:spPr>
                        <a:xfrm>
                          <a:off x="13989796" y="4321277"/>
                          <a:ext cx="4394488" cy="3574793"/>
                        </a:xfrm>
                        <a:custGeom>
                          <a:avLst/>
                          <a:gdLst>
                            <a:gd name="connsiteX0" fmla="*/ 1205345 w 4391891"/>
                            <a:gd name="connsiteY0" fmla="*/ 3519055 h 3574473"/>
                            <a:gd name="connsiteX1" fmla="*/ 0 w 4391891"/>
                            <a:gd name="connsiteY1" fmla="*/ 2369127 h 3574473"/>
                            <a:gd name="connsiteX2" fmla="*/ 13854 w 4391891"/>
                            <a:gd name="connsiteY2" fmla="*/ 2216727 h 3574473"/>
                            <a:gd name="connsiteX3" fmla="*/ 512618 w 4391891"/>
                            <a:gd name="connsiteY3" fmla="*/ 1870364 h 3574473"/>
                            <a:gd name="connsiteX4" fmla="*/ 540327 w 4391891"/>
                            <a:gd name="connsiteY4" fmla="*/ 1676400 h 3574473"/>
                            <a:gd name="connsiteX5" fmla="*/ 1149927 w 4391891"/>
                            <a:gd name="connsiteY5" fmla="*/ 1330037 h 3574473"/>
                            <a:gd name="connsiteX6" fmla="*/ 1274618 w 4391891"/>
                            <a:gd name="connsiteY6" fmla="*/ 1177637 h 3574473"/>
                            <a:gd name="connsiteX7" fmla="*/ 1302327 w 4391891"/>
                            <a:gd name="connsiteY7" fmla="*/ 1080655 h 3574473"/>
                            <a:gd name="connsiteX8" fmla="*/ 2466109 w 4391891"/>
                            <a:gd name="connsiteY8" fmla="*/ 0 h 3574473"/>
                            <a:gd name="connsiteX9" fmla="*/ 2618509 w 4391891"/>
                            <a:gd name="connsiteY9" fmla="*/ 207818 h 3574473"/>
                            <a:gd name="connsiteX10" fmla="*/ 2784764 w 4391891"/>
                            <a:gd name="connsiteY10" fmla="*/ 166255 h 3574473"/>
                            <a:gd name="connsiteX11" fmla="*/ 3048000 w 4391891"/>
                            <a:gd name="connsiteY11" fmla="*/ 346364 h 3574473"/>
                            <a:gd name="connsiteX12" fmla="*/ 3172691 w 4391891"/>
                            <a:gd name="connsiteY12" fmla="*/ 235527 h 3574473"/>
                            <a:gd name="connsiteX13" fmla="*/ 3782291 w 4391891"/>
                            <a:gd name="connsiteY13" fmla="*/ 568037 h 3574473"/>
                            <a:gd name="connsiteX14" fmla="*/ 4114800 w 4391891"/>
                            <a:gd name="connsiteY14" fmla="*/ 221673 h 3574473"/>
                            <a:gd name="connsiteX15" fmla="*/ 4391891 w 4391891"/>
                            <a:gd name="connsiteY15" fmla="*/ 415637 h 3574473"/>
                            <a:gd name="connsiteX16" fmla="*/ 3768436 w 4391891"/>
                            <a:gd name="connsiteY16" fmla="*/ 942109 h 3574473"/>
                            <a:gd name="connsiteX17" fmla="*/ 3893127 w 4391891"/>
                            <a:gd name="connsiteY17" fmla="*/ 997527 h 3574473"/>
                            <a:gd name="connsiteX18" fmla="*/ 3796145 w 4391891"/>
                            <a:gd name="connsiteY18" fmla="*/ 1219200 h 3574473"/>
                            <a:gd name="connsiteX19" fmla="*/ 3906982 w 4391891"/>
                            <a:gd name="connsiteY19" fmla="*/ 1330037 h 3574473"/>
                            <a:gd name="connsiteX20" fmla="*/ 3574473 w 4391891"/>
                            <a:gd name="connsiteY20" fmla="*/ 1745673 h 3574473"/>
                            <a:gd name="connsiteX21" fmla="*/ 3449782 w 4391891"/>
                            <a:gd name="connsiteY21" fmla="*/ 1565564 h 3574473"/>
                            <a:gd name="connsiteX22" fmla="*/ 3241964 w 4391891"/>
                            <a:gd name="connsiteY22" fmla="*/ 1565564 h 3574473"/>
                            <a:gd name="connsiteX23" fmla="*/ 3228109 w 4391891"/>
                            <a:gd name="connsiteY23" fmla="*/ 1731818 h 3574473"/>
                            <a:gd name="connsiteX24" fmla="*/ 2951018 w 4391891"/>
                            <a:gd name="connsiteY24" fmla="*/ 1496291 h 3574473"/>
                            <a:gd name="connsiteX25" fmla="*/ 2826327 w 4391891"/>
                            <a:gd name="connsiteY25" fmla="*/ 1593273 h 3574473"/>
                            <a:gd name="connsiteX26" fmla="*/ 2729345 w 4391891"/>
                            <a:gd name="connsiteY26" fmla="*/ 1482437 h 3574473"/>
                            <a:gd name="connsiteX27" fmla="*/ 2826327 w 4391891"/>
                            <a:gd name="connsiteY27" fmla="*/ 1399309 h 3574473"/>
                            <a:gd name="connsiteX28" fmla="*/ 2673927 w 4391891"/>
                            <a:gd name="connsiteY28" fmla="*/ 1316182 h 3574473"/>
                            <a:gd name="connsiteX29" fmla="*/ 2493818 w 4391891"/>
                            <a:gd name="connsiteY29" fmla="*/ 1565564 h 3574473"/>
                            <a:gd name="connsiteX30" fmla="*/ 2590800 w 4391891"/>
                            <a:gd name="connsiteY30" fmla="*/ 1607127 h 3574473"/>
                            <a:gd name="connsiteX31" fmla="*/ 2563091 w 4391891"/>
                            <a:gd name="connsiteY31" fmla="*/ 1717964 h 3574473"/>
                            <a:gd name="connsiteX32" fmla="*/ 2299854 w 4391891"/>
                            <a:gd name="connsiteY32" fmla="*/ 1939637 h 3574473"/>
                            <a:gd name="connsiteX33" fmla="*/ 2396836 w 4391891"/>
                            <a:gd name="connsiteY33" fmla="*/ 2050473 h 3574473"/>
                            <a:gd name="connsiteX34" fmla="*/ 2618509 w 4391891"/>
                            <a:gd name="connsiteY34" fmla="*/ 1842655 h 3574473"/>
                            <a:gd name="connsiteX35" fmla="*/ 2743200 w 4391891"/>
                            <a:gd name="connsiteY35" fmla="*/ 1925782 h 3574473"/>
                            <a:gd name="connsiteX36" fmla="*/ 2854036 w 4391891"/>
                            <a:gd name="connsiteY36" fmla="*/ 1759527 h 3574473"/>
                            <a:gd name="connsiteX37" fmla="*/ 3117273 w 4391891"/>
                            <a:gd name="connsiteY37" fmla="*/ 2036618 h 3574473"/>
                            <a:gd name="connsiteX38" fmla="*/ 3034145 w 4391891"/>
                            <a:gd name="connsiteY38" fmla="*/ 2202873 h 3574473"/>
                            <a:gd name="connsiteX39" fmla="*/ 3020291 w 4391891"/>
                            <a:gd name="connsiteY39" fmla="*/ 2355273 h 3574473"/>
                            <a:gd name="connsiteX40" fmla="*/ 2895600 w 4391891"/>
                            <a:gd name="connsiteY40" fmla="*/ 2479964 h 3574473"/>
                            <a:gd name="connsiteX41" fmla="*/ 2729345 w 4391891"/>
                            <a:gd name="connsiteY41" fmla="*/ 2798618 h 3574473"/>
                            <a:gd name="connsiteX42" fmla="*/ 2244436 w 4391891"/>
                            <a:gd name="connsiteY42" fmla="*/ 3283527 h 3574473"/>
                            <a:gd name="connsiteX43" fmla="*/ 2327564 w 4391891"/>
                            <a:gd name="connsiteY43" fmla="*/ 3352800 h 3574473"/>
                            <a:gd name="connsiteX44" fmla="*/ 2105891 w 4391891"/>
                            <a:gd name="connsiteY44" fmla="*/ 3574473 h 3574473"/>
                            <a:gd name="connsiteX45" fmla="*/ 1925782 w 4391891"/>
                            <a:gd name="connsiteY45" fmla="*/ 3435927 h 3574473"/>
                            <a:gd name="connsiteX46" fmla="*/ 1205345 w 4391891"/>
                            <a:gd name="connsiteY46" fmla="*/ 3519055 h 3574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91891" h="3574473">
                              <a:moveTo>
                                <a:pt x="1205345" y="3519055"/>
                              </a:moveTo>
                              <a:lnTo>
                                <a:pt x="0" y="2369127"/>
                              </a:lnTo>
                              <a:lnTo>
                                <a:pt x="13854" y="2216727"/>
                              </a:lnTo>
                              <a:lnTo>
                                <a:pt x="512618" y="1870364"/>
                              </a:lnTo>
                              <a:lnTo>
                                <a:pt x="540327" y="1676400"/>
                              </a:lnTo>
                              <a:lnTo>
                                <a:pt x="1149927" y="1330037"/>
                              </a:lnTo>
                              <a:lnTo>
                                <a:pt x="1274618" y="1177637"/>
                              </a:lnTo>
                              <a:lnTo>
                                <a:pt x="1302327" y="1080655"/>
                              </a:lnTo>
                              <a:lnTo>
                                <a:pt x="2466109" y="0"/>
                              </a:lnTo>
                              <a:lnTo>
                                <a:pt x="2618509" y="207818"/>
                              </a:lnTo>
                              <a:lnTo>
                                <a:pt x="2784764" y="166255"/>
                              </a:lnTo>
                              <a:lnTo>
                                <a:pt x="3048000" y="346364"/>
                              </a:lnTo>
                              <a:lnTo>
                                <a:pt x="3172691" y="235527"/>
                              </a:lnTo>
                              <a:lnTo>
                                <a:pt x="3782291" y="568037"/>
                              </a:lnTo>
                              <a:lnTo>
                                <a:pt x="4114800" y="221673"/>
                              </a:lnTo>
                              <a:lnTo>
                                <a:pt x="4391891" y="415637"/>
                              </a:lnTo>
                              <a:lnTo>
                                <a:pt x="3768436" y="942109"/>
                              </a:lnTo>
                              <a:lnTo>
                                <a:pt x="3893127" y="997527"/>
                              </a:lnTo>
                              <a:lnTo>
                                <a:pt x="3796145" y="1219200"/>
                              </a:lnTo>
                              <a:lnTo>
                                <a:pt x="3906982" y="1330037"/>
                              </a:lnTo>
                              <a:lnTo>
                                <a:pt x="3574473" y="1745673"/>
                              </a:lnTo>
                              <a:lnTo>
                                <a:pt x="3449782" y="1565564"/>
                              </a:lnTo>
                              <a:lnTo>
                                <a:pt x="3241964" y="1565564"/>
                              </a:lnTo>
                              <a:lnTo>
                                <a:pt x="3228109" y="1731818"/>
                              </a:lnTo>
                              <a:lnTo>
                                <a:pt x="2951018" y="1496291"/>
                              </a:lnTo>
                              <a:lnTo>
                                <a:pt x="2826327" y="1593273"/>
                              </a:lnTo>
                              <a:lnTo>
                                <a:pt x="2729345" y="1482437"/>
                              </a:lnTo>
                              <a:lnTo>
                                <a:pt x="2826327" y="1399309"/>
                              </a:lnTo>
                              <a:lnTo>
                                <a:pt x="2673927" y="1316182"/>
                              </a:lnTo>
                              <a:lnTo>
                                <a:pt x="2493818" y="1565564"/>
                              </a:lnTo>
                              <a:lnTo>
                                <a:pt x="2590800" y="1607127"/>
                              </a:lnTo>
                              <a:lnTo>
                                <a:pt x="2563091" y="1717964"/>
                              </a:lnTo>
                              <a:lnTo>
                                <a:pt x="2299854" y="1939637"/>
                              </a:lnTo>
                              <a:lnTo>
                                <a:pt x="2396836" y="2050473"/>
                              </a:lnTo>
                              <a:lnTo>
                                <a:pt x="2618509" y="1842655"/>
                              </a:lnTo>
                              <a:lnTo>
                                <a:pt x="2743200" y="1925782"/>
                              </a:lnTo>
                              <a:lnTo>
                                <a:pt x="2854036" y="1759527"/>
                              </a:lnTo>
                              <a:lnTo>
                                <a:pt x="3117273" y="2036618"/>
                              </a:lnTo>
                              <a:lnTo>
                                <a:pt x="3034145" y="2202873"/>
                              </a:lnTo>
                              <a:lnTo>
                                <a:pt x="3020291" y="2355273"/>
                              </a:lnTo>
                              <a:lnTo>
                                <a:pt x="2895600" y="2479964"/>
                              </a:lnTo>
                              <a:lnTo>
                                <a:pt x="2729345" y="2798618"/>
                              </a:lnTo>
                              <a:lnTo>
                                <a:pt x="2244436" y="3283527"/>
                              </a:lnTo>
                              <a:lnTo>
                                <a:pt x="2327564" y="3352800"/>
                              </a:lnTo>
                              <a:lnTo>
                                <a:pt x="2105891" y="3574473"/>
                              </a:lnTo>
                              <a:lnTo>
                                <a:pt x="1925782" y="3435927"/>
                              </a:lnTo>
                              <a:lnTo>
                                <a:pt x="1205345" y="3519055"/>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3" name="Freeform 142"/>
                        <p:cNvSpPr/>
                        <p:nvPr/>
                      </p:nvSpPr>
                      <p:spPr>
                        <a:xfrm>
                          <a:off x="16104168" y="4733408"/>
                          <a:ext cx="3579200" cy="3736062"/>
                        </a:xfrm>
                        <a:custGeom>
                          <a:avLst/>
                          <a:gdLst>
                            <a:gd name="connsiteX0" fmla="*/ 3230218 w 3578087"/>
                            <a:gd name="connsiteY0" fmla="*/ 2146852 h 3737113"/>
                            <a:gd name="connsiteX1" fmla="*/ 3578087 w 3578087"/>
                            <a:gd name="connsiteY1" fmla="*/ 1888435 h 3737113"/>
                            <a:gd name="connsiteX2" fmla="*/ 3210339 w 3578087"/>
                            <a:gd name="connsiteY2" fmla="*/ 1480931 h 3737113"/>
                            <a:gd name="connsiteX3" fmla="*/ 2454966 w 3578087"/>
                            <a:gd name="connsiteY3" fmla="*/ 974035 h 3737113"/>
                            <a:gd name="connsiteX4" fmla="*/ 2554357 w 3578087"/>
                            <a:gd name="connsiteY4" fmla="*/ 874644 h 3737113"/>
                            <a:gd name="connsiteX5" fmla="*/ 2385392 w 3578087"/>
                            <a:gd name="connsiteY5" fmla="*/ 765313 h 3737113"/>
                            <a:gd name="connsiteX6" fmla="*/ 2435087 w 3578087"/>
                            <a:gd name="connsiteY6" fmla="*/ 695739 h 3737113"/>
                            <a:gd name="connsiteX7" fmla="*/ 2246244 w 3578087"/>
                            <a:gd name="connsiteY7" fmla="*/ 526774 h 3737113"/>
                            <a:gd name="connsiteX8" fmla="*/ 2703444 w 3578087"/>
                            <a:gd name="connsiteY8" fmla="*/ 109331 h 3737113"/>
                            <a:gd name="connsiteX9" fmla="*/ 2584174 w 3578087"/>
                            <a:gd name="connsiteY9" fmla="*/ 0 h 3737113"/>
                            <a:gd name="connsiteX10" fmla="*/ 1798983 w 3578087"/>
                            <a:gd name="connsiteY10" fmla="*/ 576470 h 3737113"/>
                            <a:gd name="connsiteX11" fmla="*/ 1679713 w 3578087"/>
                            <a:gd name="connsiteY11" fmla="*/ 824948 h 3737113"/>
                            <a:gd name="connsiteX12" fmla="*/ 1808922 w 3578087"/>
                            <a:gd name="connsiteY12" fmla="*/ 944217 h 3737113"/>
                            <a:gd name="connsiteX13" fmla="*/ 1461052 w 3578087"/>
                            <a:gd name="connsiteY13" fmla="*/ 1321904 h 3737113"/>
                            <a:gd name="connsiteX14" fmla="*/ 1341783 w 3578087"/>
                            <a:gd name="connsiteY14" fmla="*/ 1152939 h 3737113"/>
                            <a:gd name="connsiteX15" fmla="*/ 1133061 w 3578087"/>
                            <a:gd name="connsiteY15" fmla="*/ 1152939 h 3737113"/>
                            <a:gd name="connsiteX16" fmla="*/ 1143000 w 3578087"/>
                            <a:gd name="connsiteY16" fmla="*/ 1451113 h 3737113"/>
                            <a:gd name="connsiteX17" fmla="*/ 993913 w 3578087"/>
                            <a:gd name="connsiteY17" fmla="*/ 1590261 h 3737113"/>
                            <a:gd name="connsiteX18" fmla="*/ 904461 w 3578087"/>
                            <a:gd name="connsiteY18" fmla="*/ 1948070 h 3737113"/>
                            <a:gd name="connsiteX19" fmla="*/ 785192 w 3578087"/>
                            <a:gd name="connsiteY19" fmla="*/ 2097157 h 3737113"/>
                            <a:gd name="connsiteX20" fmla="*/ 636105 w 3578087"/>
                            <a:gd name="connsiteY20" fmla="*/ 2345635 h 3737113"/>
                            <a:gd name="connsiteX21" fmla="*/ 129209 w 3578087"/>
                            <a:gd name="connsiteY21" fmla="*/ 2892287 h 3737113"/>
                            <a:gd name="connsiteX22" fmla="*/ 198783 w 3578087"/>
                            <a:gd name="connsiteY22" fmla="*/ 2951922 h 3737113"/>
                            <a:gd name="connsiteX23" fmla="*/ 0 w 3578087"/>
                            <a:gd name="connsiteY23" fmla="*/ 3150704 h 3737113"/>
                            <a:gd name="connsiteX24" fmla="*/ 566531 w 3578087"/>
                            <a:gd name="connsiteY24" fmla="*/ 3737113 h 3737113"/>
                            <a:gd name="connsiteX25" fmla="*/ 735496 w 3578087"/>
                            <a:gd name="connsiteY25" fmla="*/ 3488635 h 3737113"/>
                            <a:gd name="connsiteX26" fmla="*/ 626166 w 3578087"/>
                            <a:gd name="connsiteY26" fmla="*/ 3399183 h 3737113"/>
                            <a:gd name="connsiteX27" fmla="*/ 785192 w 3578087"/>
                            <a:gd name="connsiteY27" fmla="*/ 3260035 h 3737113"/>
                            <a:gd name="connsiteX28" fmla="*/ 844826 w 3578087"/>
                            <a:gd name="connsiteY28" fmla="*/ 3399183 h 3737113"/>
                            <a:gd name="connsiteX29" fmla="*/ 1033670 w 3578087"/>
                            <a:gd name="connsiteY29" fmla="*/ 3190461 h 3737113"/>
                            <a:gd name="connsiteX30" fmla="*/ 1152939 w 3578087"/>
                            <a:gd name="connsiteY30" fmla="*/ 3250096 h 3737113"/>
                            <a:gd name="connsiteX31" fmla="*/ 1361661 w 3578087"/>
                            <a:gd name="connsiteY31" fmla="*/ 3160644 h 3737113"/>
                            <a:gd name="connsiteX32" fmla="*/ 1570383 w 3578087"/>
                            <a:gd name="connsiteY32" fmla="*/ 3379304 h 3737113"/>
                            <a:gd name="connsiteX33" fmla="*/ 1669774 w 3578087"/>
                            <a:gd name="connsiteY33" fmla="*/ 3279913 h 3737113"/>
                            <a:gd name="connsiteX34" fmla="*/ 1381539 w 3578087"/>
                            <a:gd name="connsiteY34" fmla="*/ 3051313 h 3737113"/>
                            <a:gd name="connsiteX35" fmla="*/ 1421296 w 3578087"/>
                            <a:gd name="connsiteY35" fmla="*/ 2941983 h 3737113"/>
                            <a:gd name="connsiteX36" fmla="*/ 1331844 w 3578087"/>
                            <a:gd name="connsiteY36" fmla="*/ 2822713 h 3737113"/>
                            <a:gd name="connsiteX37" fmla="*/ 1371600 w 3578087"/>
                            <a:gd name="connsiteY37" fmla="*/ 2753139 h 3737113"/>
                            <a:gd name="connsiteX38" fmla="*/ 1242392 w 3578087"/>
                            <a:gd name="connsiteY38" fmla="*/ 2604052 h 3737113"/>
                            <a:gd name="connsiteX39" fmla="*/ 1321905 w 3578087"/>
                            <a:gd name="connsiteY39" fmla="*/ 2484783 h 3737113"/>
                            <a:gd name="connsiteX40" fmla="*/ 1620079 w 3578087"/>
                            <a:gd name="connsiteY40" fmla="*/ 2753139 h 3737113"/>
                            <a:gd name="connsiteX41" fmla="*/ 1709531 w 3578087"/>
                            <a:gd name="connsiteY41" fmla="*/ 2653748 h 3737113"/>
                            <a:gd name="connsiteX42" fmla="*/ 1928192 w 3578087"/>
                            <a:gd name="connsiteY42" fmla="*/ 2872409 h 3737113"/>
                            <a:gd name="connsiteX43" fmla="*/ 2047461 w 3578087"/>
                            <a:gd name="connsiteY43" fmla="*/ 2713383 h 3737113"/>
                            <a:gd name="connsiteX44" fmla="*/ 1381539 w 3578087"/>
                            <a:gd name="connsiteY44" fmla="*/ 2156791 h 3737113"/>
                            <a:gd name="connsiteX45" fmla="*/ 1550505 w 3578087"/>
                            <a:gd name="connsiteY45" fmla="*/ 2027583 h 3737113"/>
                            <a:gd name="connsiteX46" fmla="*/ 1302026 w 3578087"/>
                            <a:gd name="connsiteY46" fmla="*/ 1798983 h 3737113"/>
                            <a:gd name="connsiteX47" fmla="*/ 1530626 w 3578087"/>
                            <a:gd name="connsiteY47" fmla="*/ 1580322 h 3737113"/>
                            <a:gd name="connsiteX48" fmla="*/ 1679713 w 3578087"/>
                            <a:gd name="connsiteY48" fmla="*/ 1808922 h 3737113"/>
                            <a:gd name="connsiteX49" fmla="*/ 1789044 w 3578087"/>
                            <a:gd name="connsiteY49" fmla="*/ 1729409 h 3737113"/>
                            <a:gd name="connsiteX50" fmla="*/ 2196548 w 3578087"/>
                            <a:gd name="connsiteY50" fmla="*/ 2027583 h 3737113"/>
                            <a:gd name="connsiteX51" fmla="*/ 2146852 w 3578087"/>
                            <a:gd name="connsiteY51" fmla="*/ 2146852 h 3737113"/>
                            <a:gd name="connsiteX52" fmla="*/ 2365513 w 3578087"/>
                            <a:gd name="connsiteY52" fmla="*/ 2385391 h 3737113"/>
                            <a:gd name="connsiteX53" fmla="*/ 2604052 w 3578087"/>
                            <a:gd name="connsiteY53" fmla="*/ 2126974 h 3737113"/>
                            <a:gd name="connsiteX54" fmla="*/ 1838739 w 3578087"/>
                            <a:gd name="connsiteY54" fmla="*/ 1421296 h 3737113"/>
                            <a:gd name="connsiteX55" fmla="*/ 1977887 w 3578087"/>
                            <a:gd name="connsiteY55" fmla="*/ 1262270 h 3737113"/>
                            <a:gd name="connsiteX56" fmla="*/ 2117035 w 3578087"/>
                            <a:gd name="connsiteY56" fmla="*/ 1391478 h 3737113"/>
                            <a:gd name="connsiteX57" fmla="*/ 2166731 w 3578087"/>
                            <a:gd name="connsiteY57" fmla="*/ 1311965 h 3737113"/>
                            <a:gd name="connsiteX58" fmla="*/ 2246244 w 3578087"/>
                            <a:gd name="connsiteY58" fmla="*/ 1341783 h 3737113"/>
                            <a:gd name="connsiteX59" fmla="*/ 2305879 w 3578087"/>
                            <a:gd name="connsiteY59" fmla="*/ 1172817 h 3737113"/>
                            <a:gd name="connsiteX60" fmla="*/ 2484783 w 3578087"/>
                            <a:gd name="connsiteY60" fmla="*/ 1292087 h 3737113"/>
                            <a:gd name="connsiteX61" fmla="*/ 2445026 w 3578087"/>
                            <a:gd name="connsiteY61" fmla="*/ 1391478 h 3737113"/>
                            <a:gd name="connsiteX62" fmla="*/ 2663687 w 3578087"/>
                            <a:gd name="connsiteY62" fmla="*/ 1480931 h 3737113"/>
                            <a:gd name="connsiteX63" fmla="*/ 2604052 w 3578087"/>
                            <a:gd name="connsiteY63" fmla="*/ 1600200 h 3737113"/>
                            <a:gd name="connsiteX64" fmla="*/ 2713383 w 3578087"/>
                            <a:gd name="connsiteY64" fmla="*/ 1699591 h 3737113"/>
                            <a:gd name="connsiteX65" fmla="*/ 2792896 w 3578087"/>
                            <a:gd name="connsiteY65" fmla="*/ 1600200 h 3737113"/>
                            <a:gd name="connsiteX66" fmla="*/ 3230218 w 3578087"/>
                            <a:gd name="connsiteY66" fmla="*/ 2146852 h 373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578087" h="3737113">
                              <a:moveTo>
                                <a:pt x="3230218" y="2146852"/>
                              </a:moveTo>
                              <a:lnTo>
                                <a:pt x="3578087" y="1888435"/>
                              </a:lnTo>
                              <a:lnTo>
                                <a:pt x="3210339" y="1480931"/>
                              </a:lnTo>
                              <a:lnTo>
                                <a:pt x="2454966" y="974035"/>
                              </a:lnTo>
                              <a:lnTo>
                                <a:pt x="2554357" y="874644"/>
                              </a:lnTo>
                              <a:lnTo>
                                <a:pt x="2385392" y="765313"/>
                              </a:lnTo>
                              <a:lnTo>
                                <a:pt x="2435087" y="695739"/>
                              </a:lnTo>
                              <a:lnTo>
                                <a:pt x="2246244" y="526774"/>
                              </a:lnTo>
                              <a:lnTo>
                                <a:pt x="2703444" y="109331"/>
                              </a:lnTo>
                              <a:lnTo>
                                <a:pt x="2584174" y="0"/>
                              </a:lnTo>
                              <a:lnTo>
                                <a:pt x="1798983" y="576470"/>
                              </a:lnTo>
                              <a:lnTo>
                                <a:pt x="1679713" y="824948"/>
                              </a:lnTo>
                              <a:lnTo>
                                <a:pt x="1808922" y="944217"/>
                              </a:lnTo>
                              <a:lnTo>
                                <a:pt x="1461052" y="1321904"/>
                              </a:lnTo>
                              <a:lnTo>
                                <a:pt x="1341783" y="1152939"/>
                              </a:lnTo>
                              <a:lnTo>
                                <a:pt x="1133061" y="1152939"/>
                              </a:lnTo>
                              <a:lnTo>
                                <a:pt x="1143000" y="1451113"/>
                              </a:lnTo>
                              <a:lnTo>
                                <a:pt x="993913" y="1590261"/>
                              </a:lnTo>
                              <a:lnTo>
                                <a:pt x="904461" y="1948070"/>
                              </a:lnTo>
                              <a:lnTo>
                                <a:pt x="785192" y="2097157"/>
                              </a:lnTo>
                              <a:lnTo>
                                <a:pt x="636105" y="2345635"/>
                              </a:lnTo>
                              <a:lnTo>
                                <a:pt x="129209" y="2892287"/>
                              </a:lnTo>
                              <a:lnTo>
                                <a:pt x="198783" y="2951922"/>
                              </a:lnTo>
                              <a:lnTo>
                                <a:pt x="0" y="3150704"/>
                              </a:lnTo>
                              <a:lnTo>
                                <a:pt x="566531" y="3737113"/>
                              </a:lnTo>
                              <a:lnTo>
                                <a:pt x="735496" y="3488635"/>
                              </a:lnTo>
                              <a:lnTo>
                                <a:pt x="626166" y="3399183"/>
                              </a:lnTo>
                              <a:lnTo>
                                <a:pt x="785192" y="3260035"/>
                              </a:lnTo>
                              <a:lnTo>
                                <a:pt x="844826" y="3399183"/>
                              </a:lnTo>
                              <a:lnTo>
                                <a:pt x="1033670" y="3190461"/>
                              </a:lnTo>
                              <a:lnTo>
                                <a:pt x="1152939" y="3250096"/>
                              </a:lnTo>
                              <a:lnTo>
                                <a:pt x="1361661" y="3160644"/>
                              </a:lnTo>
                              <a:lnTo>
                                <a:pt x="1570383" y="3379304"/>
                              </a:lnTo>
                              <a:lnTo>
                                <a:pt x="1669774" y="3279913"/>
                              </a:lnTo>
                              <a:lnTo>
                                <a:pt x="1381539" y="3051313"/>
                              </a:lnTo>
                              <a:lnTo>
                                <a:pt x="1421296" y="2941983"/>
                              </a:lnTo>
                              <a:lnTo>
                                <a:pt x="1331844" y="2822713"/>
                              </a:lnTo>
                              <a:lnTo>
                                <a:pt x="1371600" y="2753139"/>
                              </a:lnTo>
                              <a:lnTo>
                                <a:pt x="1242392" y="2604052"/>
                              </a:lnTo>
                              <a:lnTo>
                                <a:pt x="1321905" y="2484783"/>
                              </a:lnTo>
                              <a:lnTo>
                                <a:pt x="1620079" y="2753139"/>
                              </a:lnTo>
                              <a:lnTo>
                                <a:pt x="1709531" y="2653748"/>
                              </a:lnTo>
                              <a:lnTo>
                                <a:pt x="1928192" y="2872409"/>
                              </a:lnTo>
                              <a:lnTo>
                                <a:pt x="2047461" y="2713383"/>
                              </a:lnTo>
                              <a:lnTo>
                                <a:pt x="1381539" y="2156791"/>
                              </a:lnTo>
                              <a:lnTo>
                                <a:pt x="1550505" y="2027583"/>
                              </a:lnTo>
                              <a:lnTo>
                                <a:pt x="1302026" y="1798983"/>
                              </a:lnTo>
                              <a:lnTo>
                                <a:pt x="1530626" y="1580322"/>
                              </a:lnTo>
                              <a:lnTo>
                                <a:pt x="1679713" y="1808922"/>
                              </a:lnTo>
                              <a:lnTo>
                                <a:pt x="1789044" y="1729409"/>
                              </a:lnTo>
                              <a:lnTo>
                                <a:pt x="2196548" y="2027583"/>
                              </a:lnTo>
                              <a:lnTo>
                                <a:pt x="2146852" y="2146852"/>
                              </a:lnTo>
                              <a:lnTo>
                                <a:pt x="2365513" y="2385391"/>
                              </a:lnTo>
                              <a:lnTo>
                                <a:pt x="2604052" y="2126974"/>
                              </a:lnTo>
                              <a:lnTo>
                                <a:pt x="1838739" y="1421296"/>
                              </a:lnTo>
                              <a:lnTo>
                                <a:pt x="1977887" y="1262270"/>
                              </a:lnTo>
                              <a:lnTo>
                                <a:pt x="2117035" y="1391478"/>
                              </a:lnTo>
                              <a:lnTo>
                                <a:pt x="2166731" y="1311965"/>
                              </a:lnTo>
                              <a:lnTo>
                                <a:pt x="2246244" y="1341783"/>
                              </a:lnTo>
                              <a:lnTo>
                                <a:pt x="2305879" y="1172817"/>
                              </a:lnTo>
                              <a:lnTo>
                                <a:pt x="2484783" y="1292087"/>
                              </a:lnTo>
                              <a:lnTo>
                                <a:pt x="2445026" y="1391478"/>
                              </a:lnTo>
                              <a:lnTo>
                                <a:pt x="2663687" y="1480931"/>
                              </a:lnTo>
                              <a:lnTo>
                                <a:pt x="2604052" y="1600200"/>
                              </a:lnTo>
                              <a:lnTo>
                                <a:pt x="2713383" y="1699591"/>
                              </a:lnTo>
                              <a:lnTo>
                                <a:pt x="2792896" y="1600200"/>
                              </a:lnTo>
                              <a:lnTo>
                                <a:pt x="3230218" y="2146852"/>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4" name="Freeform 143"/>
                        <p:cNvSpPr/>
                        <p:nvPr/>
                      </p:nvSpPr>
                      <p:spPr>
                        <a:xfrm>
                          <a:off x="16278871" y="5656225"/>
                          <a:ext cx="954157" cy="725710"/>
                        </a:xfrm>
                        <a:custGeom>
                          <a:avLst/>
                          <a:gdLst>
                            <a:gd name="connsiteX0" fmla="*/ 528034 w 953036"/>
                            <a:gd name="connsiteY0" fmla="*/ 90152 h 727657"/>
                            <a:gd name="connsiteX1" fmla="*/ 392805 w 953036"/>
                            <a:gd name="connsiteY1" fmla="*/ 0 h 727657"/>
                            <a:gd name="connsiteX2" fmla="*/ 238259 w 953036"/>
                            <a:gd name="connsiteY2" fmla="*/ 193183 h 727657"/>
                            <a:gd name="connsiteX3" fmla="*/ 296214 w 953036"/>
                            <a:gd name="connsiteY3" fmla="*/ 238260 h 727657"/>
                            <a:gd name="connsiteX4" fmla="*/ 270456 w 953036"/>
                            <a:gd name="connsiteY4" fmla="*/ 302654 h 727657"/>
                            <a:gd name="connsiteX5" fmla="*/ 244698 w 953036"/>
                            <a:gd name="connsiteY5" fmla="*/ 392806 h 727657"/>
                            <a:gd name="connsiteX6" fmla="*/ 0 w 953036"/>
                            <a:gd name="connsiteY6" fmla="*/ 618186 h 727657"/>
                            <a:gd name="connsiteX7" fmla="*/ 109470 w 953036"/>
                            <a:gd name="connsiteY7" fmla="*/ 701899 h 727657"/>
                            <a:gd name="connsiteX8" fmla="*/ 347729 w 953036"/>
                            <a:gd name="connsiteY8" fmla="*/ 534474 h 727657"/>
                            <a:gd name="connsiteX9" fmla="*/ 412124 w 953036"/>
                            <a:gd name="connsiteY9" fmla="*/ 592429 h 727657"/>
                            <a:gd name="connsiteX10" fmla="*/ 547352 w 953036"/>
                            <a:gd name="connsiteY10" fmla="*/ 425003 h 727657"/>
                            <a:gd name="connsiteX11" fmla="*/ 605307 w 953036"/>
                            <a:gd name="connsiteY11" fmla="*/ 553792 h 727657"/>
                            <a:gd name="connsiteX12" fmla="*/ 798490 w 953036"/>
                            <a:gd name="connsiteY12" fmla="*/ 727657 h 727657"/>
                            <a:gd name="connsiteX13" fmla="*/ 940158 w 953036"/>
                            <a:gd name="connsiteY13" fmla="*/ 528034 h 727657"/>
                            <a:gd name="connsiteX14" fmla="*/ 953036 w 953036"/>
                            <a:gd name="connsiteY14" fmla="*/ 373488 h 727657"/>
                            <a:gd name="connsiteX15" fmla="*/ 618186 w 953036"/>
                            <a:gd name="connsiteY15" fmla="*/ 141668 h 727657"/>
                            <a:gd name="connsiteX16" fmla="*/ 540912 w 953036"/>
                            <a:gd name="connsiteY16" fmla="*/ 251138 h 727657"/>
                            <a:gd name="connsiteX17" fmla="*/ 450760 w 953036"/>
                            <a:gd name="connsiteY17" fmla="*/ 160986 h 727657"/>
                            <a:gd name="connsiteX18" fmla="*/ 528034 w 953036"/>
                            <a:gd name="connsiteY18" fmla="*/ 90152 h 72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3036" h="727657">
                              <a:moveTo>
                                <a:pt x="528034" y="90152"/>
                              </a:moveTo>
                              <a:lnTo>
                                <a:pt x="392805" y="0"/>
                              </a:lnTo>
                              <a:lnTo>
                                <a:pt x="238259" y="193183"/>
                              </a:lnTo>
                              <a:lnTo>
                                <a:pt x="296214" y="238260"/>
                              </a:lnTo>
                              <a:lnTo>
                                <a:pt x="270456" y="302654"/>
                              </a:lnTo>
                              <a:lnTo>
                                <a:pt x="244698" y="392806"/>
                              </a:lnTo>
                              <a:lnTo>
                                <a:pt x="0" y="618186"/>
                              </a:lnTo>
                              <a:lnTo>
                                <a:pt x="109470" y="701899"/>
                              </a:lnTo>
                              <a:lnTo>
                                <a:pt x="347729" y="534474"/>
                              </a:lnTo>
                              <a:lnTo>
                                <a:pt x="412124" y="592429"/>
                              </a:lnTo>
                              <a:lnTo>
                                <a:pt x="547352" y="425003"/>
                              </a:lnTo>
                              <a:lnTo>
                                <a:pt x="605307" y="553792"/>
                              </a:lnTo>
                              <a:lnTo>
                                <a:pt x="798490" y="727657"/>
                              </a:lnTo>
                              <a:lnTo>
                                <a:pt x="940158" y="528034"/>
                              </a:lnTo>
                              <a:lnTo>
                                <a:pt x="953036" y="373488"/>
                              </a:lnTo>
                              <a:lnTo>
                                <a:pt x="618186" y="141668"/>
                              </a:lnTo>
                              <a:lnTo>
                                <a:pt x="540912" y="251138"/>
                              </a:lnTo>
                              <a:lnTo>
                                <a:pt x="450760" y="160986"/>
                              </a:lnTo>
                              <a:lnTo>
                                <a:pt x="528034" y="90152"/>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5" name="Freeform 144"/>
                        <p:cNvSpPr/>
                        <p:nvPr/>
                      </p:nvSpPr>
                      <p:spPr>
                        <a:xfrm>
                          <a:off x="16650679" y="6346097"/>
                          <a:ext cx="2562332" cy="2226408"/>
                        </a:xfrm>
                        <a:custGeom>
                          <a:avLst/>
                          <a:gdLst>
                            <a:gd name="connsiteX0" fmla="*/ 0 w 2562225"/>
                            <a:gd name="connsiteY0" fmla="*/ 2095500 h 2228850"/>
                            <a:gd name="connsiteX1" fmla="*/ 190500 w 2562225"/>
                            <a:gd name="connsiteY1" fmla="*/ 1866900 h 2228850"/>
                            <a:gd name="connsiteX2" fmla="*/ 76200 w 2562225"/>
                            <a:gd name="connsiteY2" fmla="*/ 1771650 h 2228850"/>
                            <a:gd name="connsiteX3" fmla="*/ 219075 w 2562225"/>
                            <a:gd name="connsiteY3" fmla="*/ 1657350 h 2228850"/>
                            <a:gd name="connsiteX4" fmla="*/ 304800 w 2562225"/>
                            <a:gd name="connsiteY4" fmla="*/ 1781175 h 2228850"/>
                            <a:gd name="connsiteX5" fmla="*/ 485775 w 2562225"/>
                            <a:gd name="connsiteY5" fmla="*/ 1562100 h 2228850"/>
                            <a:gd name="connsiteX6" fmla="*/ 600075 w 2562225"/>
                            <a:gd name="connsiteY6" fmla="*/ 1647825 h 2228850"/>
                            <a:gd name="connsiteX7" fmla="*/ 790575 w 2562225"/>
                            <a:gd name="connsiteY7" fmla="*/ 1543050 h 2228850"/>
                            <a:gd name="connsiteX8" fmla="*/ 1009650 w 2562225"/>
                            <a:gd name="connsiteY8" fmla="*/ 1724025 h 2228850"/>
                            <a:gd name="connsiteX9" fmla="*/ 1114425 w 2562225"/>
                            <a:gd name="connsiteY9" fmla="*/ 1666875 h 2228850"/>
                            <a:gd name="connsiteX10" fmla="*/ 809625 w 2562225"/>
                            <a:gd name="connsiteY10" fmla="*/ 1428750 h 2228850"/>
                            <a:gd name="connsiteX11" fmla="*/ 885825 w 2562225"/>
                            <a:gd name="connsiteY11" fmla="*/ 1333500 h 2228850"/>
                            <a:gd name="connsiteX12" fmla="*/ 771525 w 2562225"/>
                            <a:gd name="connsiteY12" fmla="*/ 1200150 h 2228850"/>
                            <a:gd name="connsiteX13" fmla="*/ 838200 w 2562225"/>
                            <a:gd name="connsiteY13" fmla="*/ 1133475 h 2228850"/>
                            <a:gd name="connsiteX14" fmla="*/ 685800 w 2562225"/>
                            <a:gd name="connsiteY14" fmla="*/ 990600 h 2228850"/>
                            <a:gd name="connsiteX15" fmla="*/ 781050 w 2562225"/>
                            <a:gd name="connsiteY15" fmla="*/ 885825 h 2228850"/>
                            <a:gd name="connsiteX16" fmla="*/ 1047750 w 2562225"/>
                            <a:gd name="connsiteY16" fmla="*/ 1143000 h 2228850"/>
                            <a:gd name="connsiteX17" fmla="*/ 1171575 w 2562225"/>
                            <a:gd name="connsiteY17" fmla="*/ 1038225 h 2228850"/>
                            <a:gd name="connsiteX18" fmla="*/ 1371600 w 2562225"/>
                            <a:gd name="connsiteY18" fmla="*/ 1238250 h 2228850"/>
                            <a:gd name="connsiteX19" fmla="*/ 1495425 w 2562225"/>
                            <a:gd name="connsiteY19" fmla="*/ 1076325 h 2228850"/>
                            <a:gd name="connsiteX20" fmla="*/ 857250 w 2562225"/>
                            <a:gd name="connsiteY20" fmla="*/ 533400 h 2228850"/>
                            <a:gd name="connsiteX21" fmla="*/ 990600 w 2562225"/>
                            <a:gd name="connsiteY21" fmla="*/ 400050 h 2228850"/>
                            <a:gd name="connsiteX22" fmla="*/ 742950 w 2562225"/>
                            <a:gd name="connsiteY22" fmla="*/ 200025 h 2228850"/>
                            <a:gd name="connsiteX23" fmla="*/ 962025 w 2562225"/>
                            <a:gd name="connsiteY23" fmla="*/ 0 h 2228850"/>
                            <a:gd name="connsiteX24" fmla="*/ 1162050 w 2562225"/>
                            <a:gd name="connsiteY24" fmla="*/ 171450 h 2228850"/>
                            <a:gd name="connsiteX25" fmla="*/ 1238250 w 2562225"/>
                            <a:gd name="connsiteY25" fmla="*/ 95250 h 2228850"/>
                            <a:gd name="connsiteX26" fmla="*/ 1419225 w 2562225"/>
                            <a:gd name="connsiteY26" fmla="*/ 228600 h 2228850"/>
                            <a:gd name="connsiteX27" fmla="*/ 1638300 w 2562225"/>
                            <a:gd name="connsiteY27" fmla="*/ 438150 h 2228850"/>
                            <a:gd name="connsiteX28" fmla="*/ 1571625 w 2562225"/>
                            <a:gd name="connsiteY28" fmla="*/ 533400 h 2228850"/>
                            <a:gd name="connsiteX29" fmla="*/ 1800225 w 2562225"/>
                            <a:gd name="connsiteY29" fmla="*/ 742950 h 2228850"/>
                            <a:gd name="connsiteX30" fmla="*/ 1990725 w 2562225"/>
                            <a:gd name="connsiteY30" fmla="*/ 533400 h 2228850"/>
                            <a:gd name="connsiteX31" fmla="*/ 2562225 w 2562225"/>
                            <a:gd name="connsiteY31" fmla="*/ 1028700 h 2228850"/>
                            <a:gd name="connsiteX32" fmla="*/ 2247900 w 2562225"/>
                            <a:gd name="connsiteY32" fmla="*/ 1266825 h 2228850"/>
                            <a:gd name="connsiteX33" fmla="*/ 2038350 w 2562225"/>
                            <a:gd name="connsiteY33" fmla="*/ 1409700 h 2228850"/>
                            <a:gd name="connsiteX34" fmla="*/ 1781175 w 2562225"/>
                            <a:gd name="connsiteY34" fmla="*/ 1562100 h 2228850"/>
                            <a:gd name="connsiteX35" fmla="*/ 1524000 w 2562225"/>
                            <a:gd name="connsiteY35" fmla="*/ 1771650 h 2228850"/>
                            <a:gd name="connsiteX36" fmla="*/ 1266825 w 2562225"/>
                            <a:gd name="connsiteY36" fmla="*/ 1905000 h 2228850"/>
                            <a:gd name="connsiteX37" fmla="*/ 971550 w 2562225"/>
                            <a:gd name="connsiteY37" fmla="*/ 2038350 h 2228850"/>
                            <a:gd name="connsiteX38" fmla="*/ 733425 w 2562225"/>
                            <a:gd name="connsiteY38" fmla="*/ 2085975 h 2228850"/>
                            <a:gd name="connsiteX39" fmla="*/ 476250 w 2562225"/>
                            <a:gd name="connsiteY39" fmla="*/ 2171700 h 2228850"/>
                            <a:gd name="connsiteX40" fmla="*/ 238125 w 2562225"/>
                            <a:gd name="connsiteY40" fmla="*/ 2219325 h 2228850"/>
                            <a:gd name="connsiteX41" fmla="*/ 152400 w 2562225"/>
                            <a:gd name="connsiteY41" fmla="*/ 2228850 h 2228850"/>
                            <a:gd name="connsiteX42" fmla="*/ 0 w 2562225"/>
                            <a:gd name="connsiteY42" fmla="*/ 209550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62225" h="2228850">
                              <a:moveTo>
                                <a:pt x="0" y="2095500"/>
                              </a:moveTo>
                              <a:lnTo>
                                <a:pt x="190500" y="1866900"/>
                              </a:lnTo>
                              <a:lnTo>
                                <a:pt x="76200" y="1771650"/>
                              </a:lnTo>
                              <a:lnTo>
                                <a:pt x="219075" y="1657350"/>
                              </a:lnTo>
                              <a:lnTo>
                                <a:pt x="304800" y="1781175"/>
                              </a:lnTo>
                              <a:lnTo>
                                <a:pt x="485775" y="1562100"/>
                              </a:lnTo>
                              <a:lnTo>
                                <a:pt x="600075" y="1647825"/>
                              </a:lnTo>
                              <a:lnTo>
                                <a:pt x="790575" y="1543050"/>
                              </a:lnTo>
                              <a:lnTo>
                                <a:pt x="1009650" y="1724025"/>
                              </a:lnTo>
                              <a:lnTo>
                                <a:pt x="1114425" y="1666875"/>
                              </a:lnTo>
                              <a:lnTo>
                                <a:pt x="809625" y="1428750"/>
                              </a:lnTo>
                              <a:lnTo>
                                <a:pt x="885825" y="1333500"/>
                              </a:lnTo>
                              <a:lnTo>
                                <a:pt x="771525" y="1200150"/>
                              </a:lnTo>
                              <a:lnTo>
                                <a:pt x="838200" y="1133475"/>
                              </a:lnTo>
                              <a:lnTo>
                                <a:pt x="685800" y="990600"/>
                              </a:lnTo>
                              <a:lnTo>
                                <a:pt x="781050" y="885825"/>
                              </a:lnTo>
                              <a:lnTo>
                                <a:pt x="1047750" y="1143000"/>
                              </a:lnTo>
                              <a:lnTo>
                                <a:pt x="1171575" y="1038225"/>
                              </a:lnTo>
                              <a:lnTo>
                                <a:pt x="1371600" y="1238250"/>
                              </a:lnTo>
                              <a:lnTo>
                                <a:pt x="1495425" y="1076325"/>
                              </a:lnTo>
                              <a:lnTo>
                                <a:pt x="857250" y="533400"/>
                              </a:lnTo>
                              <a:lnTo>
                                <a:pt x="990600" y="400050"/>
                              </a:lnTo>
                              <a:lnTo>
                                <a:pt x="742950" y="200025"/>
                              </a:lnTo>
                              <a:lnTo>
                                <a:pt x="962025" y="0"/>
                              </a:lnTo>
                              <a:lnTo>
                                <a:pt x="1162050" y="171450"/>
                              </a:lnTo>
                              <a:lnTo>
                                <a:pt x="1238250" y="95250"/>
                              </a:lnTo>
                              <a:lnTo>
                                <a:pt x="1419225" y="228600"/>
                              </a:lnTo>
                              <a:lnTo>
                                <a:pt x="1638300" y="438150"/>
                              </a:lnTo>
                              <a:lnTo>
                                <a:pt x="1571625" y="533400"/>
                              </a:lnTo>
                              <a:lnTo>
                                <a:pt x="1800225" y="742950"/>
                              </a:lnTo>
                              <a:lnTo>
                                <a:pt x="1990725" y="533400"/>
                              </a:lnTo>
                              <a:lnTo>
                                <a:pt x="2562225" y="1028700"/>
                              </a:lnTo>
                              <a:lnTo>
                                <a:pt x="2247900" y="1266825"/>
                              </a:lnTo>
                              <a:lnTo>
                                <a:pt x="2038350" y="1409700"/>
                              </a:lnTo>
                              <a:lnTo>
                                <a:pt x="1781175" y="1562100"/>
                              </a:lnTo>
                              <a:lnTo>
                                <a:pt x="1524000" y="1771650"/>
                              </a:lnTo>
                              <a:lnTo>
                                <a:pt x="1266825" y="1905000"/>
                              </a:lnTo>
                              <a:lnTo>
                                <a:pt x="971550" y="2038350"/>
                              </a:lnTo>
                              <a:lnTo>
                                <a:pt x="733425" y="2085975"/>
                              </a:lnTo>
                              <a:lnTo>
                                <a:pt x="476250" y="2171700"/>
                              </a:lnTo>
                              <a:lnTo>
                                <a:pt x="238125" y="2219325"/>
                              </a:lnTo>
                              <a:lnTo>
                                <a:pt x="152400" y="2228850"/>
                              </a:lnTo>
                              <a:lnTo>
                                <a:pt x="0" y="2095500"/>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6" name="Freeform 145"/>
                        <p:cNvSpPr/>
                        <p:nvPr/>
                      </p:nvSpPr>
                      <p:spPr>
                        <a:xfrm>
                          <a:off x="17918405" y="5916047"/>
                          <a:ext cx="2132290" cy="1478298"/>
                        </a:xfrm>
                        <a:custGeom>
                          <a:avLst/>
                          <a:gdLst>
                            <a:gd name="connsiteX0" fmla="*/ 276225 w 2133600"/>
                            <a:gd name="connsiteY0" fmla="*/ 457200 h 1476375"/>
                            <a:gd name="connsiteX1" fmla="*/ 0 w 2133600"/>
                            <a:gd name="connsiteY1" fmla="*/ 247650 h 1476375"/>
                            <a:gd name="connsiteX2" fmla="*/ 152400 w 2133600"/>
                            <a:gd name="connsiteY2" fmla="*/ 76200 h 1476375"/>
                            <a:gd name="connsiteX3" fmla="*/ 295275 w 2133600"/>
                            <a:gd name="connsiteY3" fmla="*/ 209550 h 1476375"/>
                            <a:gd name="connsiteX4" fmla="*/ 352425 w 2133600"/>
                            <a:gd name="connsiteY4" fmla="*/ 123825 h 1476375"/>
                            <a:gd name="connsiteX5" fmla="*/ 428625 w 2133600"/>
                            <a:gd name="connsiteY5" fmla="*/ 161925 h 1476375"/>
                            <a:gd name="connsiteX6" fmla="*/ 504825 w 2133600"/>
                            <a:gd name="connsiteY6" fmla="*/ 0 h 1476375"/>
                            <a:gd name="connsiteX7" fmla="*/ 666750 w 2133600"/>
                            <a:gd name="connsiteY7" fmla="*/ 95250 h 1476375"/>
                            <a:gd name="connsiteX8" fmla="*/ 609600 w 2133600"/>
                            <a:gd name="connsiteY8" fmla="*/ 180975 h 1476375"/>
                            <a:gd name="connsiteX9" fmla="*/ 847725 w 2133600"/>
                            <a:gd name="connsiteY9" fmla="*/ 304800 h 1476375"/>
                            <a:gd name="connsiteX10" fmla="*/ 771525 w 2133600"/>
                            <a:gd name="connsiteY10" fmla="*/ 400050 h 1476375"/>
                            <a:gd name="connsiteX11" fmla="*/ 857250 w 2133600"/>
                            <a:gd name="connsiteY11" fmla="*/ 485775 h 1476375"/>
                            <a:gd name="connsiteX12" fmla="*/ 933450 w 2133600"/>
                            <a:gd name="connsiteY12" fmla="*/ 400050 h 1476375"/>
                            <a:gd name="connsiteX13" fmla="*/ 1438275 w 2133600"/>
                            <a:gd name="connsiteY13" fmla="*/ 962025 h 1476375"/>
                            <a:gd name="connsiteX14" fmla="*/ 1628775 w 2133600"/>
                            <a:gd name="connsiteY14" fmla="*/ 828675 h 1476375"/>
                            <a:gd name="connsiteX15" fmla="*/ 1838325 w 2133600"/>
                            <a:gd name="connsiteY15" fmla="*/ 609600 h 1476375"/>
                            <a:gd name="connsiteX16" fmla="*/ 2133600 w 2133600"/>
                            <a:gd name="connsiteY16" fmla="*/ 714375 h 1476375"/>
                            <a:gd name="connsiteX17" fmla="*/ 1295400 w 2133600"/>
                            <a:gd name="connsiteY17" fmla="*/ 1476375 h 1476375"/>
                            <a:gd name="connsiteX18" fmla="*/ 276225 w 2133600"/>
                            <a:gd name="connsiteY18" fmla="*/ 457200 h 147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3600" h="1476375">
                              <a:moveTo>
                                <a:pt x="276225" y="457200"/>
                              </a:moveTo>
                              <a:lnTo>
                                <a:pt x="0" y="247650"/>
                              </a:lnTo>
                              <a:lnTo>
                                <a:pt x="152400" y="76200"/>
                              </a:lnTo>
                              <a:lnTo>
                                <a:pt x="295275" y="209550"/>
                              </a:lnTo>
                              <a:lnTo>
                                <a:pt x="352425" y="123825"/>
                              </a:lnTo>
                              <a:lnTo>
                                <a:pt x="428625" y="161925"/>
                              </a:lnTo>
                              <a:lnTo>
                                <a:pt x="504825" y="0"/>
                              </a:lnTo>
                              <a:lnTo>
                                <a:pt x="666750" y="95250"/>
                              </a:lnTo>
                              <a:lnTo>
                                <a:pt x="609600" y="180975"/>
                              </a:lnTo>
                              <a:lnTo>
                                <a:pt x="847725" y="304800"/>
                              </a:lnTo>
                              <a:lnTo>
                                <a:pt x="771525" y="400050"/>
                              </a:lnTo>
                              <a:lnTo>
                                <a:pt x="857250" y="485775"/>
                              </a:lnTo>
                              <a:lnTo>
                                <a:pt x="933450" y="400050"/>
                              </a:lnTo>
                              <a:lnTo>
                                <a:pt x="1438275" y="962025"/>
                              </a:lnTo>
                              <a:lnTo>
                                <a:pt x="1628775" y="828675"/>
                              </a:lnTo>
                              <a:lnTo>
                                <a:pt x="1838325" y="609600"/>
                              </a:lnTo>
                              <a:lnTo>
                                <a:pt x="2133600" y="714375"/>
                              </a:lnTo>
                              <a:lnTo>
                                <a:pt x="1295400" y="1476375"/>
                              </a:lnTo>
                              <a:lnTo>
                                <a:pt x="276225" y="457200"/>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7" name="Freeform 146"/>
                        <p:cNvSpPr/>
                        <p:nvPr/>
                      </p:nvSpPr>
                      <p:spPr>
                        <a:xfrm>
                          <a:off x="13178986" y="4101774"/>
                          <a:ext cx="3001333" cy="2392155"/>
                        </a:xfrm>
                        <a:custGeom>
                          <a:avLst/>
                          <a:gdLst>
                            <a:gd name="connsiteX0" fmla="*/ 618564 w 2998694"/>
                            <a:gd name="connsiteY0" fmla="*/ 2393576 h 2393576"/>
                            <a:gd name="connsiteX1" fmla="*/ 309282 w 2998694"/>
                            <a:gd name="connsiteY1" fmla="*/ 1734671 h 2393576"/>
                            <a:gd name="connsiteX2" fmla="*/ 457200 w 2998694"/>
                            <a:gd name="connsiteY2" fmla="*/ 1680882 h 2393576"/>
                            <a:gd name="connsiteX3" fmla="*/ 161364 w 2998694"/>
                            <a:gd name="connsiteY3" fmla="*/ 1143000 h 2393576"/>
                            <a:gd name="connsiteX4" fmla="*/ 403411 w 2998694"/>
                            <a:gd name="connsiteY4" fmla="*/ 1062318 h 2393576"/>
                            <a:gd name="connsiteX5" fmla="*/ 336176 w 2998694"/>
                            <a:gd name="connsiteY5" fmla="*/ 941294 h 2393576"/>
                            <a:gd name="connsiteX6" fmla="*/ 215153 w 2998694"/>
                            <a:gd name="connsiteY6" fmla="*/ 941294 h 2393576"/>
                            <a:gd name="connsiteX7" fmla="*/ 0 w 2998694"/>
                            <a:gd name="connsiteY7" fmla="*/ 363071 h 2393576"/>
                            <a:gd name="connsiteX8" fmla="*/ 726141 w 2998694"/>
                            <a:gd name="connsiteY8" fmla="*/ 0 h 2393576"/>
                            <a:gd name="connsiteX9" fmla="*/ 833717 w 2998694"/>
                            <a:gd name="connsiteY9" fmla="*/ 242047 h 2393576"/>
                            <a:gd name="connsiteX10" fmla="*/ 376517 w 2998694"/>
                            <a:gd name="connsiteY10" fmla="*/ 551329 h 2393576"/>
                            <a:gd name="connsiteX11" fmla="*/ 564776 w 2998694"/>
                            <a:gd name="connsiteY11" fmla="*/ 941294 h 2393576"/>
                            <a:gd name="connsiteX12" fmla="*/ 470647 w 2998694"/>
                            <a:gd name="connsiteY12" fmla="*/ 1035423 h 2393576"/>
                            <a:gd name="connsiteX13" fmla="*/ 578223 w 2998694"/>
                            <a:gd name="connsiteY13" fmla="*/ 1237129 h 2393576"/>
                            <a:gd name="connsiteX14" fmla="*/ 712694 w 2998694"/>
                            <a:gd name="connsiteY14" fmla="*/ 1129553 h 2393576"/>
                            <a:gd name="connsiteX15" fmla="*/ 726141 w 2998694"/>
                            <a:gd name="connsiteY15" fmla="*/ 927847 h 2393576"/>
                            <a:gd name="connsiteX16" fmla="*/ 847164 w 2998694"/>
                            <a:gd name="connsiteY16" fmla="*/ 632012 h 2393576"/>
                            <a:gd name="connsiteX17" fmla="*/ 1008529 w 2998694"/>
                            <a:gd name="connsiteY17" fmla="*/ 578223 h 2393576"/>
                            <a:gd name="connsiteX18" fmla="*/ 1277470 w 2998694"/>
                            <a:gd name="connsiteY18" fmla="*/ 1075765 h 2393576"/>
                            <a:gd name="connsiteX19" fmla="*/ 1815353 w 2998694"/>
                            <a:gd name="connsiteY19" fmla="*/ 591671 h 2393576"/>
                            <a:gd name="connsiteX20" fmla="*/ 1909482 w 2998694"/>
                            <a:gd name="connsiteY20" fmla="*/ 672353 h 2393576"/>
                            <a:gd name="connsiteX21" fmla="*/ 2124635 w 2998694"/>
                            <a:gd name="connsiteY21" fmla="*/ 510988 h 2393576"/>
                            <a:gd name="connsiteX22" fmla="*/ 2017058 w 2998694"/>
                            <a:gd name="connsiteY22" fmla="*/ 363071 h 2393576"/>
                            <a:gd name="connsiteX23" fmla="*/ 2164976 w 2998694"/>
                            <a:gd name="connsiteY23" fmla="*/ 201706 h 2393576"/>
                            <a:gd name="connsiteX24" fmla="*/ 2716306 w 2998694"/>
                            <a:gd name="connsiteY24" fmla="*/ 430306 h 2393576"/>
                            <a:gd name="connsiteX25" fmla="*/ 2837329 w 2998694"/>
                            <a:gd name="connsiteY25" fmla="*/ 255494 h 2393576"/>
                            <a:gd name="connsiteX26" fmla="*/ 2998694 w 2998694"/>
                            <a:gd name="connsiteY26" fmla="*/ 363071 h 2393576"/>
                            <a:gd name="connsiteX27" fmla="*/ 1815353 w 2998694"/>
                            <a:gd name="connsiteY27" fmla="*/ 1506071 h 2393576"/>
                            <a:gd name="connsiteX28" fmla="*/ 1169894 w 2998694"/>
                            <a:gd name="connsiteY28" fmla="*/ 1976718 h 2393576"/>
                            <a:gd name="connsiteX29" fmla="*/ 1183341 w 2998694"/>
                            <a:gd name="connsiteY29" fmla="*/ 2084294 h 2393576"/>
                            <a:gd name="connsiteX30" fmla="*/ 793376 w 2998694"/>
                            <a:gd name="connsiteY30" fmla="*/ 2380129 h 2393576"/>
                            <a:gd name="connsiteX31" fmla="*/ 618564 w 2998694"/>
                            <a:gd name="connsiteY31" fmla="*/ 2393576 h 239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8694" h="2393576">
                              <a:moveTo>
                                <a:pt x="618564" y="2393576"/>
                              </a:moveTo>
                              <a:lnTo>
                                <a:pt x="309282" y="1734671"/>
                              </a:lnTo>
                              <a:lnTo>
                                <a:pt x="457200" y="1680882"/>
                              </a:lnTo>
                              <a:lnTo>
                                <a:pt x="161364" y="1143000"/>
                              </a:lnTo>
                              <a:lnTo>
                                <a:pt x="403411" y="1062318"/>
                              </a:lnTo>
                              <a:lnTo>
                                <a:pt x="336176" y="941294"/>
                              </a:lnTo>
                              <a:lnTo>
                                <a:pt x="215153" y="941294"/>
                              </a:lnTo>
                              <a:lnTo>
                                <a:pt x="0" y="363071"/>
                              </a:lnTo>
                              <a:lnTo>
                                <a:pt x="726141" y="0"/>
                              </a:lnTo>
                              <a:lnTo>
                                <a:pt x="833717" y="242047"/>
                              </a:lnTo>
                              <a:lnTo>
                                <a:pt x="376517" y="551329"/>
                              </a:lnTo>
                              <a:lnTo>
                                <a:pt x="564776" y="941294"/>
                              </a:lnTo>
                              <a:lnTo>
                                <a:pt x="470647" y="1035423"/>
                              </a:lnTo>
                              <a:lnTo>
                                <a:pt x="578223" y="1237129"/>
                              </a:lnTo>
                              <a:lnTo>
                                <a:pt x="712694" y="1129553"/>
                              </a:lnTo>
                              <a:lnTo>
                                <a:pt x="726141" y="927847"/>
                              </a:lnTo>
                              <a:lnTo>
                                <a:pt x="847164" y="632012"/>
                              </a:lnTo>
                              <a:lnTo>
                                <a:pt x="1008529" y="578223"/>
                              </a:lnTo>
                              <a:lnTo>
                                <a:pt x="1277470" y="1075765"/>
                              </a:lnTo>
                              <a:lnTo>
                                <a:pt x="1815353" y="591671"/>
                              </a:lnTo>
                              <a:lnTo>
                                <a:pt x="1909482" y="672353"/>
                              </a:lnTo>
                              <a:lnTo>
                                <a:pt x="2124635" y="510988"/>
                              </a:lnTo>
                              <a:lnTo>
                                <a:pt x="2017058" y="363071"/>
                              </a:lnTo>
                              <a:lnTo>
                                <a:pt x="2164976" y="201706"/>
                              </a:lnTo>
                              <a:lnTo>
                                <a:pt x="2716306" y="430306"/>
                              </a:lnTo>
                              <a:lnTo>
                                <a:pt x="2837329" y="255494"/>
                              </a:lnTo>
                              <a:lnTo>
                                <a:pt x="2998694" y="363071"/>
                              </a:lnTo>
                              <a:lnTo>
                                <a:pt x="1815353" y="1506071"/>
                              </a:lnTo>
                              <a:lnTo>
                                <a:pt x="1169894" y="1976718"/>
                              </a:lnTo>
                              <a:lnTo>
                                <a:pt x="1183341" y="2084294"/>
                              </a:lnTo>
                              <a:lnTo>
                                <a:pt x="793376" y="2380129"/>
                              </a:lnTo>
                              <a:lnTo>
                                <a:pt x="618564" y="2393576"/>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8" name="Freeform 147"/>
                        <p:cNvSpPr/>
                        <p:nvPr/>
                      </p:nvSpPr>
                      <p:spPr>
                        <a:xfrm>
                          <a:off x="16386381" y="3685161"/>
                          <a:ext cx="1312525" cy="1097526"/>
                        </a:xfrm>
                        <a:custGeom>
                          <a:avLst/>
                          <a:gdLst>
                            <a:gd name="connsiteX0" fmla="*/ 1314450 w 1314450"/>
                            <a:gd name="connsiteY0" fmla="*/ 981075 h 1095375"/>
                            <a:gd name="connsiteX1" fmla="*/ 752475 w 1314450"/>
                            <a:gd name="connsiteY1" fmla="*/ 695325 h 1095375"/>
                            <a:gd name="connsiteX2" fmla="*/ 628650 w 1314450"/>
                            <a:gd name="connsiteY2" fmla="*/ 762000 h 1095375"/>
                            <a:gd name="connsiteX3" fmla="*/ 381000 w 1314450"/>
                            <a:gd name="connsiteY3" fmla="*/ 685800 h 1095375"/>
                            <a:gd name="connsiteX4" fmla="*/ 342900 w 1314450"/>
                            <a:gd name="connsiteY4" fmla="*/ 542925 h 1095375"/>
                            <a:gd name="connsiteX5" fmla="*/ 419100 w 1314450"/>
                            <a:gd name="connsiteY5" fmla="*/ 485775 h 1095375"/>
                            <a:gd name="connsiteX6" fmla="*/ 323850 w 1314450"/>
                            <a:gd name="connsiteY6" fmla="*/ 400050 h 1095375"/>
                            <a:gd name="connsiteX7" fmla="*/ 447675 w 1314450"/>
                            <a:gd name="connsiteY7" fmla="*/ 28575 h 1095375"/>
                            <a:gd name="connsiteX8" fmla="*/ 352425 w 1314450"/>
                            <a:gd name="connsiteY8" fmla="*/ 0 h 1095375"/>
                            <a:gd name="connsiteX9" fmla="*/ 190500 w 1314450"/>
                            <a:gd name="connsiteY9" fmla="*/ 342900 h 1095375"/>
                            <a:gd name="connsiteX10" fmla="*/ 0 w 1314450"/>
                            <a:gd name="connsiteY10" fmla="*/ 590550 h 1095375"/>
                            <a:gd name="connsiteX11" fmla="*/ 219075 w 1314450"/>
                            <a:gd name="connsiteY11" fmla="*/ 809625 h 1095375"/>
                            <a:gd name="connsiteX12" fmla="*/ 400050 w 1314450"/>
                            <a:gd name="connsiteY12" fmla="*/ 819150 h 1095375"/>
                            <a:gd name="connsiteX13" fmla="*/ 666750 w 1314450"/>
                            <a:gd name="connsiteY13" fmla="*/ 962025 h 1095375"/>
                            <a:gd name="connsiteX14" fmla="*/ 742950 w 1314450"/>
                            <a:gd name="connsiteY14" fmla="*/ 866775 h 1095375"/>
                            <a:gd name="connsiteX15" fmla="*/ 1238250 w 1314450"/>
                            <a:gd name="connsiteY15" fmla="*/ 1095375 h 1095375"/>
                            <a:gd name="connsiteX16" fmla="*/ 1314450 w 1314450"/>
                            <a:gd name="connsiteY16" fmla="*/ 9810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4450" h="1095375">
                              <a:moveTo>
                                <a:pt x="1314450" y="981075"/>
                              </a:moveTo>
                              <a:lnTo>
                                <a:pt x="752475" y="695325"/>
                              </a:lnTo>
                              <a:lnTo>
                                <a:pt x="628650" y="762000"/>
                              </a:lnTo>
                              <a:lnTo>
                                <a:pt x="381000" y="685800"/>
                              </a:lnTo>
                              <a:lnTo>
                                <a:pt x="342900" y="542925"/>
                              </a:lnTo>
                              <a:lnTo>
                                <a:pt x="419100" y="485775"/>
                              </a:lnTo>
                              <a:lnTo>
                                <a:pt x="323850" y="400050"/>
                              </a:lnTo>
                              <a:lnTo>
                                <a:pt x="447675" y="28575"/>
                              </a:lnTo>
                              <a:lnTo>
                                <a:pt x="352425" y="0"/>
                              </a:lnTo>
                              <a:lnTo>
                                <a:pt x="190500" y="342900"/>
                              </a:lnTo>
                              <a:lnTo>
                                <a:pt x="0" y="590550"/>
                              </a:lnTo>
                              <a:lnTo>
                                <a:pt x="219075" y="809625"/>
                              </a:lnTo>
                              <a:lnTo>
                                <a:pt x="400050" y="819150"/>
                              </a:lnTo>
                              <a:lnTo>
                                <a:pt x="666750" y="962025"/>
                              </a:lnTo>
                              <a:lnTo>
                                <a:pt x="742950" y="866775"/>
                              </a:lnTo>
                              <a:lnTo>
                                <a:pt x="1238250" y="1095375"/>
                              </a:lnTo>
                              <a:lnTo>
                                <a:pt x="1314450" y="981075"/>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49" name="Freeform 148"/>
                        <p:cNvSpPr/>
                        <p:nvPr/>
                      </p:nvSpPr>
                      <p:spPr>
                        <a:xfrm>
                          <a:off x="10473307" y="5445681"/>
                          <a:ext cx="981034" cy="721229"/>
                        </a:xfrm>
                        <a:custGeom>
                          <a:avLst/>
                          <a:gdLst>
                            <a:gd name="connsiteX0" fmla="*/ 324853 w 978569"/>
                            <a:gd name="connsiteY0" fmla="*/ 721894 h 721894"/>
                            <a:gd name="connsiteX1" fmla="*/ 505327 w 978569"/>
                            <a:gd name="connsiteY1" fmla="*/ 625642 h 721894"/>
                            <a:gd name="connsiteX2" fmla="*/ 421105 w 978569"/>
                            <a:gd name="connsiteY2" fmla="*/ 569494 h 721894"/>
                            <a:gd name="connsiteX3" fmla="*/ 493295 w 978569"/>
                            <a:gd name="connsiteY3" fmla="*/ 501316 h 721894"/>
                            <a:gd name="connsiteX4" fmla="*/ 721895 w 978569"/>
                            <a:gd name="connsiteY4" fmla="*/ 701842 h 721894"/>
                            <a:gd name="connsiteX5" fmla="*/ 786063 w 978569"/>
                            <a:gd name="connsiteY5" fmla="*/ 577516 h 721894"/>
                            <a:gd name="connsiteX6" fmla="*/ 962527 w 978569"/>
                            <a:gd name="connsiteY6" fmla="*/ 705852 h 721894"/>
                            <a:gd name="connsiteX7" fmla="*/ 978569 w 978569"/>
                            <a:gd name="connsiteY7" fmla="*/ 629652 h 721894"/>
                            <a:gd name="connsiteX8" fmla="*/ 737937 w 978569"/>
                            <a:gd name="connsiteY8" fmla="*/ 449179 h 721894"/>
                            <a:gd name="connsiteX9" fmla="*/ 689811 w 978569"/>
                            <a:gd name="connsiteY9" fmla="*/ 497305 h 721894"/>
                            <a:gd name="connsiteX10" fmla="*/ 156411 w 978569"/>
                            <a:gd name="connsiteY10" fmla="*/ 0 h 721894"/>
                            <a:gd name="connsiteX11" fmla="*/ 0 w 978569"/>
                            <a:gd name="connsiteY11" fmla="*/ 172452 h 721894"/>
                            <a:gd name="connsiteX12" fmla="*/ 296779 w 978569"/>
                            <a:gd name="connsiteY12" fmla="*/ 465221 h 721894"/>
                            <a:gd name="connsiteX13" fmla="*/ 168442 w 978569"/>
                            <a:gd name="connsiteY13" fmla="*/ 617621 h 721894"/>
                            <a:gd name="connsiteX14" fmla="*/ 324853 w 978569"/>
                            <a:gd name="connsiteY14" fmla="*/ 721894 h 72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8569" h="721894">
                              <a:moveTo>
                                <a:pt x="324853" y="721894"/>
                              </a:moveTo>
                              <a:lnTo>
                                <a:pt x="505327" y="625642"/>
                              </a:lnTo>
                              <a:lnTo>
                                <a:pt x="421105" y="569494"/>
                              </a:lnTo>
                              <a:lnTo>
                                <a:pt x="493295" y="501316"/>
                              </a:lnTo>
                              <a:lnTo>
                                <a:pt x="721895" y="701842"/>
                              </a:lnTo>
                              <a:lnTo>
                                <a:pt x="786063" y="577516"/>
                              </a:lnTo>
                              <a:lnTo>
                                <a:pt x="962527" y="705852"/>
                              </a:lnTo>
                              <a:lnTo>
                                <a:pt x="978569" y="629652"/>
                              </a:lnTo>
                              <a:lnTo>
                                <a:pt x="737937" y="449179"/>
                              </a:lnTo>
                              <a:lnTo>
                                <a:pt x="689811" y="497305"/>
                              </a:lnTo>
                              <a:lnTo>
                                <a:pt x="156411" y="0"/>
                              </a:lnTo>
                              <a:lnTo>
                                <a:pt x="0" y="172452"/>
                              </a:lnTo>
                              <a:lnTo>
                                <a:pt x="296779" y="465221"/>
                              </a:lnTo>
                              <a:lnTo>
                                <a:pt x="168442" y="617621"/>
                              </a:lnTo>
                              <a:lnTo>
                                <a:pt x="324853" y="721894"/>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0" name="Freeform 149"/>
                        <p:cNvSpPr/>
                        <p:nvPr/>
                      </p:nvSpPr>
                      <p:spPr>
                        <a:xfrm>
                          <a:off x="10603217" y="4392952"/>
                          <a:ext cx="1003431" cy="734669"/>
                        </a:xfrm>
                        <a:custGeom>
                          <a:avLst/>
                          <a:gdLst>
                            <a:gd name="connsiteX0" fmla="*/ 0 w 1006642"/>
                            <a:gd name="connsiteY0" fmla="*/ 272716 h 733927"/>
                            <a:gd name="connsiteX1" fmla="*/ 180474 w 1006642"/>
                            <a:gd name="connsiteY1" fmla="*/ 0 h 733927"/>
                            <a:gd name="connsiteX2" fmla="*/ 381000 w 1006642"/>
                            <a:gd name="connsiteY2" fmla="*/ 144379 h 733927"/>
                            <a:gd name="connsiteX3" fmla="*/ 300790 w 1006642"/>
                            <a:gd name="connsiteY3" fmla="*/ 208548 h 733927"/>
                            <a:gd name="connsiteX4" fmla="*/ 425116 w 1006642"/>
                            <a:gd name="connsiteY4" fmla="*/ 304800 h 733927"/>
                            <a:gd name="connsiteX5" fmla="*/ 541421 w 1006642"/>
                            <a:gd name="connsiteY5" fmla="*/ 152400 h 733927"/>
                            <a:gd name="connsiteX6" fmla="*/ 1006642 w 1006642"/>
                            <a:gd name="connsiteY6" fmla="*/ 673769 h 733927"/>
                            <a:gd name="connsiteX7" fmla="*/ 918411 w 1006642"/>
                            <a:gd name="connsiteY7" fmla="*/ 733927 h 733927"/>
                            <a:gd name="connsiteX8" fmla="*/ 782053 w 1006642"/>
                            <a:gd name="connsiteY8" fmla="*/ 613611 h 733927"/>
                            <a:gd name="connsiteX9" fmla="*/ 717884 w 1006642"/>
                            <a:gd name="connsiteY9" fmla="*/ 721895 h 733927"/>
                            <a:gd name="connsiteX10" fmla="*/ 292768 w 1006642"/>
                            <a:gd name="connsiteY10" fmla="*/ 397042 h 733927"/>
                            <a:gd name="connsiteX11" fmla="*/ 208547 w 1006642"/>
                            <a:gd name="connsiteY11" fmla="*/ 340895 h 733927"/>
                            <a:gd name="connsiteX12" fmla="*/ 0 w 1006642"/>
                            <a:gd name="connsiteY12" fmla="*/ 272716 h 733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642" h="733927">
                              <a:moveTo>
                                <a:pt x="0" y="272716"/>
                              </a:moveTo>
                              <a:lnTo>
                                <a:pt x="180474" y="0"/>
                              </a:lnTo>
                              <a:lnTo>
                                <a:pt x="381000" y="144379"/>
                              </a:lnTo>
                              <a:lnTo>
                                <a:pt x="300790" y="208548"/>
                              </a:lnTo>
                              <a:lnTo>
                                <a:pt x="425116" y="304800"/>
                              </a:lnTo>
                              <a:lnTo>
                                <a:pt x="541421" y="152400"/>
                              </a:lnTo>
                              <a:lnTo>
                                <a:pt x="1006642" y="673769"/>
                              </a:lnTo>
                              <a:lnTo>
                                <a:pt x="918411" y="733927"/>
                              </a:lnTo>
                              <a:lnTo>
                                <a:pt x="782053" y="613611"/>
                              </a:lnTo>
                              <a:lnTo>
                                <a:pt x="717884" y="721895"/>
                              </a:lnTo>
                              <a:lnTo>
                                <a:pt x="292768" y="397042"/>
                              </a:lnTo>
                              <a:lnTo>
                                <a:pt x="208547" y="340895"/>
                              </a:lnTo>
                              <a:lnTo>
                                <a:pt x="0" y="272716"/>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1" name="Freeform 150"/>
                        <p:cNvSpPr/>
                        <p:nvPr/>
                      </p:nvSpPr>
                      <p:spPr>
                        <a:xfrm>
                          <a:off x="11154206" y="2601076"/>
                          <a:ext cx="2432425" cy="3238818"/>
                        </a:xfrm>
                        <a:custGeom>
                          <a:avLst/>
                          <a:gdLst>
                            <a:gd name="connsiteX0" fmla="*/ 2324100 w 2428875"/>
                            <a:gd name="connsiteY0" fmla="*/ 3238500 h 3238500"/>
                            <a:gd name="connsiteX1" fmla="*/ 2428875 w 2428875"/>
                            <a:gd name="connsiteY1" fmla="*/ 3162300 h 3238500"/>
                            <a:gd name="connsiteX2" fmla="*/ 2190750 w 2428875"/>
                            <a:gd name="connsiteY2" fmla="*/ 2667000 h 3238500"/>
                            <a:gd name="connsiteX3" fmla="*/ 923925 w 2428875"/>
                            <a:gd name="connsiteY3" fmla="*/ 581025 h 3238500"/>
                            <a:gd name="connsiteX4" fmla="*/ 819150 w 2428875"/>
                            <a:gd name="connsiteY4" fmla="*/ 485775 h 3238500"/>
                            <a:gd name="connsiteX5" fmla="*/ 685800 w 2428875"/>
                            <a:gd name="connsiteY5" fmla="*/ 609600 h 3238500"/>
                            <a:gd name="connsiteX6" fmla="*/ 0 w 2428875"/>
                            <a:gd name="connsiteY6" fmla="*/ 0 h 3238500"/>
                            <a:gd name="connsiteX7" fmla="*/ 657225 w 2428875"/>
                            <a:gd name="connsiteY7" fmla="*/ 876300 h 3238500"/>
                            <a:gd name="connsiteX8" fmla="*/ 876300 w 2428875"/>
                            <a:gd name="connsiteY8" fmla="*/ 1152525 h 3238500"/>
                            <a:gd name="connsiteX9" fmla="*/ 1571625 w 2428875"/>
                            <a:gd name="connsiteY9" fmla="*/ 2143125 h 3238500"/>
                            <a:gd name="connsiteX10" fmla="*/ 2095500 w 2428875"/>
                            <a:gd name="connsiteY10" fmla="*/ 2781300 h 3238500"/>
                            <a:gd name="connsiteX11" fmla="*/ 2324100 w 2428875"/>
                            <a:gd name="connsiteY11" fmla="*/ 3238500 h 323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8875" h="3238500">
                              <a:moveTo>
                                <a:pt x="2324100" y="3238500"/>
                              </a:moveTo>
                              <a:lnTo>
                                <a:pt x="2428875" y="3162300"/>
                              </a:lnTo>
                              <a:lnTo>
                                <a:pt x="2190750" y="2667000"/>
                              </a:lnTo>
                              <a:lnTo>
                                <a:pt x="923925" y="581025"/>
                              </a:lnTo>
                              <a:lnTo>
                                <a:pt x="819150" y="485775"/>
                              </a:lnTo>
                              <a:lnTo>
                                <a:pt x="685800" y="609600"/>
                              </a:lnTo>
                              <a:lnTo>
                                <a:pt x="0" y="0"/>
                              </a:lnTo>
                              <a:lnTo>
                                <a:pt x="657225" y="876300"/>
                              </a:lnTo>
                              <a:lnTo>
                                <a:pt x="876300" y="1152525"/>
                              </a:lnTo>
                              <a:lnTo>
                                <a:pt x="1571625" y="2143125"/>
                              </a:lnTo>
                              <a:lnTo>
                                <a:pt x="2095500" y="2781300"/>
                              </a:lnTo>
                              <a:lnTo>
                                <a:pt x="2324100" y="3238500"/>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2" name="Freeform 151"/>
                        <p:cNvSpPr/>
                        <p:nvPr/>
                      </p:nvSpPr>
                      <p:spPr>
                        <a:xfrm>
                          <a:off x="18357406" y="4894677"/>
                          <a:ext cx="1370758" cy="1706763"/>
                        </a:xfrm>
                        <a:custGeom>
                          <a:avLst/>
                          <a:gdLst>
                            <a:gd name="connsiteX0" fmla="*/ 1333500 w 1371600"/>
                            <a:gd name="connsiteY0" fmla="*/ 1704975 h 1704975"/>
                            <a:gd name="connsiteX1" fmla="*/ 981075 w 1371600"/>
                            <a:gd name="connsiteY1" fmla="*/ 1343025 h 1704975"/>
                            <a:gd name="connsiteX2" fmla="*/ 742950 w 1371600"/>
                            <a:gd name="connsiteY2" fmla="*/ 1190625 h 1704975"/>
                            <a:gd name="connsiteX3" fmla="*/ 314325 w 1371600"/>
                            <a:gd name="connsiteY3" fmla="*/ 923925 h 1704975"/>
                            <a:gd name="connsiteX4" fmla="*/ 200025 w 1371600"/>
                            <a:gd name="connsiteY4" fmla="*/ 809625 h 1704975"/>
                            <a:gd name="connsiteX5" fmla="*/ 304800 w 1371600"/>
                            <a:gd name="connsiteY5" fmla="*/ 704850 h 1704975"/>
                            <a:gd name="connsiteX6" fmla="*/ 104775 w 1371600"/>
                            <a:gd name="connsiteY6" fmla="*/ 571500 h 1704975"/>
                            <a:gd name="connsiteX7" fmla="*/ 161925 w 1371600"/>
                            <a:gd name="connsiteY7" fmla="*/ 495300 h 1704975"/>
                            <a:gd name="connsiteX8" fmla="*/ 0 w 1371600"/>
                            <a:gd name="connsiteY8" fmla="*/ 342900 h 1704975"/>
                            <a:gd name="connsiteX9" fmla="*/ 361950 w 1371600"/>
                            <a:gd name="connsiteY9" fmla="*/ 0 h 1704975"/>
                            <a:gd name="connsiteX10" fmla="*/ 476250 w 1371600"/>
                            <a:gd name="connsiteY10" fmla="*/ 95250 h 1704975"/>
                            <a:gd name="connsiteX11" fmla="*/ 266700 w 1371600"/>
                            <a:gd name="connsiteY11" fmla="*/ 333375 h 1704975"/>
                            <a:gd name="connsiteX12" fmla="*/ 381000 w 1371600"/>
                            <a:gd name="connsiteY12" fmla="*/ 466725 h 1704975"/>
                            <a:gd name="connsiteX13" fmla="*/ 476250 w 1371600"/>
                            <a:gd name="connsiteY13" fmla="*/ 352425 h 1704975"/>
                            <a:gd name="connsiteX14" fmla="*/ 1104900 w 1371600"/>
                            <a:gd name="connsiteY14" fmla="*/ 942975 h 1704975"/>
                            <a:gd name="connsiteX15" fmla="*/ 885825 w 1371600"/>
                            <a:gd name="connsiteY15" fmla="*/ 1171575 h 1704975"/>
                            <a:gd name="connsiteX16" fmla="*/ 1371600 w 1371600"/>
                            <a:gd name="connsiteY16" fmla="*/ 1647825 h 1704975"/>
                            <a:gd name="connsiteX17" fmla="*/ 1333500 w 1371600"/>
                            <a:gd name="connsiteY17" fmla="*/ 1704975 h 170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71600" h="1704975">
                              <a:moveTo>
                                <a:pt x="1333500" y="1704975"/>
                              </a:moveTo>
                              <a:lnTo>
                                <a:pt x="981075" y="1343025"/>
                              </a:lnTo>
                              <a:lnTo>
                                <a:pt x="742950" y="1190625"/>
                              </a:lnTo>
                              <a:lnTo>
                                <a:pt x="314325" y="923925"/>
                              </a:lnTo>
                              <a:lnTo>
                                <a:pt x="200025" y="809625"/>
                              </a:lnTo>
                              <a:lnTo>
                                <a:pt x="304800" y="704850"/>
                              </a:lnTo>
                              <a:lnTo>
                                <a:pt x="104775" y="571500"/>
                              </a:lnTo>
                              <a:lnTo>
                                <a:pt x="161925" y="495300"/>
                              </a:lnTo>
                              <a:lnTo>
                                <a:pt x="0" y="342900"/>
                              </a:lnTo>
                              <a:lnTo>
                                <a:pt x="361950" y="0"/>
                              </a:lnTo>
                              <a:lnTo>
                                <a:pt x="476250" y="95250"/>
                              </a:lnTo>
                              <a:lnTo>
                                <a:pt x="266700" y="333375"/>
                              </a:lnTo>
                              <a:lnTo>
                                <a:pt x="381000" y="466725"/>
                              </a:lnTo>
                              <a:lnTo>
                                <a:pt x="476250" y="352425"/>
                              </a:lnTo>
                              <a:lnTo>
                                <a:pt x="1104900" y="942975"/>
                              </a:lnTo>
                              <a:lnTo>
                                <a:pt x="885825" y="1171575"/>
                              </a:lnTo>
                              <a:lnTo>
                                <a:pt x="1371600" y="1647825"/>
                              </a:lnTo>
                              <a:lnTo>
                                <a:pt x="1333500" y="1704975"/>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3" name="Freeform 152"/>
                        <p:cNvSpPr/>
                        <p:nvPr/>
                      </p:nvSpPr>
                      <p:spPr>
                        <a:xfrm>
                          <a:off x="19401155" y="3729958"/>
                          <a:ext cx="546511" cy="559963"/>
                        </a:xfrm>
                        <a:custGeom>
                          <a:avLst/>
                          <a:gdLst>
                            <a:gd name="connsiteX0" fmla="*/ 0 w 548640"/>
                            <a:gd name="connsiteY0" fmla="*/ 562708 h 562708"/>
                            <a:gd name="connsiteX1" fmla="*/ 0 w 548640"/>
                            <a:gd name="connsiteY1" fmla="*/ 196948 h 562708"/>
                            <a:gd name="connsiteX2" fmla="*/ 450166 w 548640"/>
                            <a:gd name="connsiteY2" fmla="*/ 0 h 562708"/>
                            <a:gd name="connsiteX3" fmla="*/ 548640 w 548640"/>
                            <a:gd name="connsiteY3" fmla="*/ 393896 h 562708"/>
                            <a:gd name="connsiteX4" fmla="*/ 0 w 548640"/>
                            <a:gd name="connsiteY4" fmla="*/ 562708 h 562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62708">
                              <a:moveTo>
                                <a:pt x="0" y="562708"/>
                              </a:moveTo>
                              <a:lnTo>
                                <a:pt x="0" y="196948"/>
                              </a:lnTo>
                              <a:lnTo>
                                <a:pt x="450166" y="0"/>
                              </a:lnTo>
                              <a:lnTo>
                                <a:pt x="548640" y="393896"/>
                              </a:lnTo>
                              <a:lnTo>
                                <a:pt x="0" y="562708"/>
                              </a:lnTo>
                              <a:close/>
                            </a:path>
                          </a:pathLst>
                        </a:custGeom>
                        <a:solidFill>
                          <a:schemeClr val="accent6">
                            <a:lumMod val="75000"/>
                          </a:schemeClr>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4" name="Freeform 153"/>
                        <p:cNvSpPr/>
                        <p:nvPr/>
                      </p:nvSpPr>
                      <p:spPr>
                        <a:xfrm>
                          <a:off x="15701004" y="4124171"/>
                          <a:ext cx="380765" cy="394213"/>
                        </a:xfrm>
                        <a:custGeom>
                          <a:avLst/>
                          <a:gdLst>
                            <a:gd name="connsiteX0" fmla="*/ 211015 w 379827"/>
                            <a:gd name="connsiteY0" fmla="*/ 393895 h 393895"/>
                            <a:gd name="connsiteX1" fmla="*/ 0 w 379827"/>
                            <a:gd name="connsiteY1" fmla="*/ 309489 h 393895"/>
                            <a:gd name="connsiteX2" fmla="*/ 211015 w 379827"/>
                            <a:gd name="connsiteY2" fmla="*/ 0 h 393895"/>
                            <a:gd name="connsiteX3" fmla="*/ 379827 w 379827"/>
                            <a:gd name="connsiteY3" fmla="*/ 168812 h 393895"/>
                            <a:gd name="connsiteX4" fmla="*/ 211015 w 379827"/>
                            <a:gd name="connsiteY4" fmla="*/ 393895 h 39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827" h="393895">
                              <a:moveTo>
                                <a:pt x="211015" y="393895"/>
                              </a:moveTo>
                              <a:lnTo>
                                <a:pt x="0" y="309489"/>
                              </a:lnTo>
                              <a:lnTo>
                                <a:pt x="211015" y="0"/>
                              </a:lnTo>
                              <a:lnTo>
                                <a:pt x="379827" y="168812"/>
                              </a:lnTo>
                              <a:lnTo>
                                <a:pt x="211015" y="393895"/>
                              </a:lnTo>
                              <a:close/>
                            </a:path>
                          </a:pathLst>
                        </a:custGeom>
                        <a:solidFill>
                          <a:schemeClr val="accent6">
                            <a:lumMod val="75000"/>
                          </a:schemeClr>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5" name="Freeform 154"/>
                        <p:cNvSpPr/>
                        <p:nvPr/>
                      </p:nvSpPr>
                      <p:spPr>
                        <a:xfrm>
                          <a:off x="9774489" y="3685161"/>
                          <a:ext cx="913839" cy="1030329"/>
                        </a:xfrm>
                        <a:custGeom>
                          <a:avLst/>
                          <a:gdLst>
                            <a:gd name="connsiteX0" fmla="*/ 313509 w 914400"/>
                            <a:gd name="connsiteY0" fmla="*/ 1031965 h 1031965"/>
                            <a:gd name="connsiteX1" fmla="*/ 0 w 914400"/>
                            <a:gd name="connsiteY1" fmla="*/ 574765 h 1031965"/>
                            <a:gd name="connsiteX2" fmla="*/ 535577 w 914400"/>
                            <a:gd name="connsiteY2" fmla="*/ 0 h 1031965"/>
                            <a:gd name="connsiteX3" fmla="*/ 914400 w 914400"/>
                            <a:gd name="connsiteY3" fmla="*/ 365760 h 1031965"/>
                            <a:gd name="connsiteX4" fmla="*/ 313509 w 914400"/>
                            <a:gd name="connsiteY4" fmla="*/ 1031965 h 1031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1031965">
                              <a:moveTo>
                                <a:pt x="313509" y="1031965"/>
                              </a:moveTo>
                              <a:lnTo>
                                <a:pt x="0" y="574765"/>
                              </a:lnTo>
                              <a:lnTo>
                                <a:pt x="535577" y="0"/>
                              </a:lnTo>
                              <a:lnTo>
                                <a:pt x="914400" y="365760"/>
                              </a:lnTo>
                              <a:lnTo>
                                <a:pt x="313509" y="1031965"/>
                              </a:lnTo>
                              <a:close/>
                            </a:path>
                          </a:pathLst>
                        </a:custGeom>
                        <a:solidFill>
                          <a:srgbClr val="5E4A30"/>
                        </a:solidFill>
                        <a:ln w="47625">
                          <a:solidFill>
                            <a:srgbClr val="5E4A3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6" name="Freeform 155"/>
                        <p:cNvSpPr/>
                        <p:nvPr/>
                      </p:nvSpPr>
                      <p:spPr>
                        <a:xfrm>
                          <a:off x="12874373" y="6856782"/>
                          <a:ext cx="232939" cy="219506"/>
                        </a:xfrm>
                        <a:custGeom>
                          <a:avLst/>
                          <a:gdLst>
                            <a:gd name="connsiteX0" fmla="*/ 0 w 232756"/>
                            <a:gd name="connsiteY0" fmla="*/ 99753 h 221673"/>
                            <a:gd name="connsiteX1" fmla="*/ 72043 w 232756"/>
                            <a:gd name="connsiteY1" fmla="*/ 0 h 221673"/>
                            <a:gd name="connsiteX2" fmla="*/ 232756 w 232756"/>
                            <a:gd name="connsiteY2" fmla="*/ 149629 h 221673"/>
                            <a:gd name="connsiteX3" fmla="*/ 133003 w 232756"/>
                            <a:gd name="connsiteY3" fmla="*/ 221673 h 221673"/>
                            <a:gd name="connsiteX4" fmla="*/ 0 w 232756"/>
                            <a:gd name="connsiteY4" fmla="*/ 99753 h 221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756" h="221673">
                              <a:moveTo>
                                <a:pt x="0" y="99753"/>
                              </a:moveTo>
                              <a:lnTo>
                                <a:pt x="72043" y="0"/>
                              </a:lnTo>
                              <a:lnTo>
                                <a:pt x="232756" y="149629"/>
                              </a:lnTo>
                              <a:lnTo>
                                <a:pt x="133003" y="221673"/>
                              </a:lnTo>
                              <a:lnTo>
                                <a:pt x="0" y="99753"/>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7" name="Freeform 156"/>
                        <p:cNvSpPr/>
                        <p:nvPr/>
                      </p:nvSpPr>
                      <p:spPr>
                        <a:xfrm>
                          <a:off x="16126564" y="5020109"/>
                          <a:ext cx="232939" cy="206066"/>
                        </a:xfrm>
                        <a:custGeom>
                          <a:avLst/>
                          <a:gdLst>
                            <a:gd name="connsiteX0" fmla="*/ 232756 w 232756"/>
                            <a:gd name="connsiteY0" fmla="*/ 66502 h 205048"/>
                            <a:gd name="connsiteX1" fmla="*/ 66502 w 232756"/>
                            <a:gd name="connsiteY1" fmla="*/ 205048 h 205048"/>
                            <a:gd name="connsiteX2" fmla="*/ 0 w 232756"/>
                            <a:gd name="connsiteY2" fmla="*/ 116378 h 205048"/>
                            <a:gd name="connsiteX3" fmla="*/ 171796 w 232756"/>
                            <a:gd name="connsiteY3" fmla="*/ 0 h 205048"/>
                            <a:gd name="connsiteX4" fmla="*/ 232756 w 232756"/>
                            <a:gd name="connsiteY4" fmla="*/ 66502 h 20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756" h="205048">
                              <a:moveTo>
                                <a:pt x="232756" y="66502"/>
                              </a:moveTo>
                              <a:lnTo>
                                <a:pt x="66502" y="205048"/>
                              </a:lnTo>
                              <a:lnTo>
                                <a:pt x="0" y="116378"/>
                              </a:lnTo>
                              <a:lnTo>
                                <a:pt x="171796" y="0"/>
                              </a:lnTo>
                              <a:lnTo>
                                <a:pt x="232756" y="66502"/>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8" name="Freeform 157"/>
                        <p:cNvSpPr/>
                        <p:nvPr/>
                      </p:nvSpPr>
                      <p:spPr>
                        <a:xfrm>
                          <a:off x="18196140" y="6771669"/>
                          <a:ext cx="371808" cy="322538"/>
                        </a:xfrm>
                        <a:custGeom>
                          <a:avLst/>
                          <a:gdLst>
                            <a:gd name="connsiteX0" fmla="*/ 371302 w 371302"/>
                            <a:gd name="connsiteY0" fmla="*/ 238298 h 321425"/>
                            <a:gd name="connsiteX1" fmla="*/ 94211 w 371302"/>
                            <a:gd name="connsiteY1" fmla="*/ 0 h 321425"/>
                            <a:gd name="connsiteX2" fmla="*/ 0 w 371302"/>
                            <a:gd name="connsiteY2" fmla="*/ 110836 h 321425"/>
                            <a:gd name="connsiteX3" fmla="*/ 266007 w 371302"/>
                            <a:gd name="connsiteY3" fmla="*/ 321425 h 321425"/>
                            <a:gd name="connsiteX4" fmla="*/ 371302 w 371302"/>
                            <a:gd name="connsiteY4" fmla="*/ 238298 h 321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302" h="321425">
                              <a:moveTo>
                                <a:pt x="371302" y="238298"/>
                              </a:moveTo>
                              <a:lnTo>
                                <a:pt x="94211" y="0"/>
                              </a:lnTo>
                              <a:lnTo>
                                <a:pt x="0" y="110836"/>
                              </a:lnTo>
                              <a:lnTo>
                                <a:pt x="266007" y="321425"/>
                              </a:lnTo>
                              <a:lnTo>
                                <a:pt x="371302" y="238298"/>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9" name="Freeform 158"/>
                        <p:cNvSpPr/>
                        <p:nvPr/>
                      </p:nvSpPr>
                      <p:spPr>
                        <a:xfrm>
                          <a:off x="19190612" y="3900186"/>
                          <a:ext cx="215021" cy="403172"/>
                        </a:xfrm>
                        <a:custGeom>
                          <a:avLst/>
                          <a:gdLst>
                            <a:gd name="connsiteX0" fmla="*/ 201706 w 215153"/>
                            <a:gd name="connsiteY0" fmla="*/ 403412 h 403412"/>
                            <a:gd name="connsiteX1" fmla="*/ 215153 w 215153"/>
                            <a:gd name="connsiteY1" fmla="*/ 0 h 403412"/>
                            <a:gd name="connsiteX2" fmla="*/ 0 w 215153"/>
                            <a:gd name="connsiteY2" fmla="*/ 40341 h 403412"/>
                            <a:gd name="connsiteX3" fmla="*/ 0 w 215153"/>
                            <a:gd name="connsiteY3" fmla="*/ 389965 h 403412"/>
                            <a:gd name="connsiteX4" fmla="*/ 201706 w 215153"/>
                            <a:gd name="connsiteY4" fmla="*/ 403412 h 403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153" h="403412">
                              <a:moveTo>
                                <a:pt x="201706" y="403412"/>
                              </a:moveTo>
                              <a:lnTo>
                                <a:pt x="215153" y="0"/>
                              </a:lnTo>
                              <a:lnTo>
                                <a:pt x="0" y="40341"/>
                              </a:lnTo>
                              <a:lnTo>
                                <a:pt x="0" y="389965"/>
                              </a:lnTo>
                              <a:lnTo>
                                <a:pt x="201706" y="403412"/>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0" name="Oval 159"/>
                        <p:cNvSpPr/>
                        <p:nvPr/>
                      </p:nvSpPr>
                      <p:spPr>
                        <a:xfrm>
                          <a:off x="12041168" y="6498406"/>
                          <a:ext cx="250858" cy="255344"/>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1" name="Oval 160"/>
                        <p:cNvSpPr/>
                        <p:nvPr/>
                      </p:nvSpPr>
                      <p:spPr>
                        <a:xfrm>
                          <a:off x="14814042" y="6753750"/>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2" name="Oval 161"/>
                        <p:cNvSpPr/>
                        <p:nvPr/>
                      </p:nvSpPr>
                      <p:spPr>
                        <a:xfrm>
                          <a:off x="15011145" y="7013572"/>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3" name="Oval 162"/>
                        <p:cNvSpPr/>
                        <p:nvPr/>
                      </p:nvSpPr>
                      <p:spPr>
                        <a:xfrm>
                          <a:off x="15790596" y="7403304"/>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4" name="Oval 163"/>
                        <p:cNvSpPr/>
                        <p:nvPr/>
                      </p:nvSpPr>
                      <p:spPr>
                        <a:xfrm>
                          <a:off x="14840920" y="5768218"/>
                          <a:ext cx="255336"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5" name="Oval 164"/>
                        <p:cNvSpPr/>
                        <p:nvPr/>
                      </p:nvSpPr>
                      <p:spPr>
                        <a:xfrm>
                          <a:off x="16005617" y="6682075"/>
                          <a:ext cx="255336"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6" name="Oval 165"/>
                        <p:cNvSpPr/>
                        <p:nvPr/>
                      </p:nvSpPr>
                      <p:spPr>
                        <a:xfrm>
                          <a:off x="15848829" y="5956365"/>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7" name="Oval 166"/>
                        <p:cNvSpPr/>
                        <p:nvPr/>
                      </p:nvSpPr>
                      <p:spPr>
                        <a:xfrm>
                          <a:off x="16650679" y="7309232"/>
                          <a:ext cx="250858" cy="255341"/>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8" name="Oval 167"/>
                        <p:cNvSpPr/>
                        <p:nvPr/>
                      </p:nvSpPr>
                      <p:spPr>
                        <a:xfrm>
                          <a:off x="16502851" y="6588000"/>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69" name="Oval 168"/>
                        <p:cNvSpPr/>
                        <p:nvPr/>
                      </p:nvSpPr>
                      <p:spPr>
                        <a:xfrm>
                          <a:off x="16207197" y="5920528"/>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0" name="Oval 169"/>
                        <p:cNvSpPr/>
                        <p:nvPr/>
                      </p:nvSpPr>
                      <p:spPr>
                        <a:xfrm>
                          <a:off x="15423268" y="7304751"/>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1" name="Oval 170"/>
                        <p:cNvSpPr/>
                        <p:nvPr/>
                      </p:nvSpPr>
                      <p:spPr>
                        <a:xfrm>
                          <a:off x="16444618" y="5454640"/>
                          <a:ext cx="255336" cy="255341"/>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2" name="Oval 171"/>
                        <p:cNvSpPr/>
                        <p:nvPr/>
                      </p:nvSpPr>
                      <p:spPr>
                        <a:xfrm>
                          <a:off x="16744749" y="5275452"/>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3" name="Oval 172"/>
                        <p:cNvSpPr/>
                        <p:nvPr/>
                      </p:nvSpPr>
                      <p:spPr>
                        <a:xfrm>
                          <a:off x="15701004" y="5311290"/>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4" name="Oval 173"/>
                        <p:cNvSpPr/>
                        <p:nvPr/>
                      </p:nvSpPr>
                      <p:spPr>
                        <a:xfrm>
                          <a:off x="16180320" y="4724449"/>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5" name="Oval 174"/>
                        <p:cNvSpPr/>
                        <p:nvPr/>
                      </p:nvSpPr>
                      <p:spPr>
                        <a:xfrm>
                          <a:off x="16547647" y="4388474"/>
                          <a:ext cx="250858" cy="255341"/>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6" name="Oval 175"/>
                        <p:cNvSpPr/>
                        <p:nvPr/>
                      </p:nvSpPr>
                      <p:spPr>
                        <a:xfrm>
                          <a:off x="17349497" y="5436721"/>
                          <a:ext cx="250858" cy="255341"/>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7" name="Oval 176"/>
                        <p:cNvSpPr/>
                        <p:nvPr/>
                      </p:nvSpPr>
                      <p:spPr>
                        <a:xfrm>
                          <a:off x="17743702" y="5665184"/>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8" name="Oval 177"/>
                        <p:cNvSpPr/>
                        <p:nvPr/>
                      </p:nvSpPr>
                      <p:spPr>
                        <a:xfrm>
                          <a:off x="18021437" y="5468078"/>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79" name="Oval 178"/>
                        <p:cNvSpPr/>
                        <p:nvPr/>
                      </p:nvSpPr>
                      <p:spPr>
                        <a:xfrm>
                          <a:off x="14137621" y="5701022"/>
                          <a:ext cx="255339"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0" name="Oval 179"/>
                        <p:cNvSpPr/>
                        <p:nvPr/>
                      </p:nvSpPr>
                      <p:spPr>
                        <a:xfrm>
                          <a:off x="15239603" y="4872280"/>
                          <a:ext cx="250858" cy="255341"/>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1" name="Oval 180"/>
                        <p:cNvSpPr/>
                        <p:nvPr/>
                      </p:nvSpPr>
                      <p:spPr>
                        <a:xfrm>
                          <a:off x="13864367" y="6207228"/>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2" name="Oval 181"/>
                        <p:cNvSpPr/>
                        <p:nvPr/>
                      </p:nvSpPr>
                      <p:spPr>
                        <a:xfrm>
                          <a:off x="15459105" y="6502888"/>
                          <a:ext cx="286695" cy="291178"/>
                        </a:xfrm>
                        <a:prstGeom prst="ellipse">
                          <a:avLst/>
                        </a:prstGeom>
                        <a:solidFill>
                          <a:srgbClr val="002368"/>
                        </a:solidFill>
                        <a:ln w="508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3" name="Oval 182"/>
                        <p:cNvSpPr/>
                        <p:nvPr/>
                      </p:nvSpPr>
                      <p:spPr>
                        <a:xfrm>
                          <a:off x="16184801" y="6852303"/>
                          <a:ext cx="291173" cy="291178"/>
                        </a:xfrm>
                        <a:prstGeom prst="ellipse">
                          <a:avLst/>
                        </a:prstGeom>
                        <a:solidFill>
                          <a:srgbClr val="002368"/>
                        </a:solidFill>
                        <a:ln w="508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4" name="Freeform 183"/>
                        <p:cNvSpPr/>
                        <p:nvPr/>
                      </p:nvSpPr>
                      <p:spPr>
                        <a:xfrm>
                          <a:off x="15069378" y="5611428"/>
                          <a:ext cx="192624" cy="206066"/>
                        </a:xfrm>
                        <a:custGeom>
                          <a:avLst/>
                          <a:gdLst>
                            <a:gd name="connsiteX0" fmla="*/ 0 w 189622"/>
                            <a:gd name="connsiteY0" fmla="*/ 58993 h 206477"/>
                            <a:gd name="connsiteX1" fmla="*/ 88490 w 189622"/>
                            <a:gd name="connsiteY1" fmla="*/ 206477 h 206477"/>
                            <a:gd name="connsiteX2" fmla="*/ 189622 w 189622"/>
                            <a:gd name="connsiteY2" fmla="*/ 151698 h 206477"/>
                            <a:gd name="connsiteX3" fmla="*/ 96918 w 189622"/>
                            <a:gd name="connsiteY3" fmla="*/ 0 h 206477"/>
                            <a:gd name="connsiteX4" fmla="*/ 0 w 189622"/>
                            <a:gd name="connsiteY4" fmla="*/ 58993 h 206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622" h="206477">
                              <a:moveTo>
                                <a:pt x="0" y="58993"/>
                              </a:moveTo>
                              <a:lnTo>
                                <a:pt x="88490" y="206477"/>
                              </a:lnTo>
                              <a:lnTo>
                                <a:pt x="189622" y="151698"/>
                              </a:lnTo>
                              <a:lnTo>
                                <a:pt x="96918" y="0"/>
                              </a:lnTo>
                              <a:lnTo>
                                <a:pt x="0" y="58993"/>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5" name="Freeform 184"/>
                        <p:cNvSpPr/>
                        <p:nvPr/>
                      </p:nvSpPr>
                      <p:spPr>
                        <a:xfrm>
                          <a:off x="14504949" y="5996681"/>
                          <a:ext cx="197102" cy="174709"/>
                        </a:xfrm>
                        <a:custGeom>
                          <a:avLst/>
                          <a:gdLst>
                            <a:gd name="connsiteX0" fmla="*/ 75849 w 193836"/>
                            <a:gd name="connsiteY0" fmla="*/ 172767 h 172767"/>
                            <a:gd name="connsiteX1" fmla="*/ 193836 w 193836"/>
                            <a:gd name="connsiteY1" fmla="*/ 101132 h 172767"/>
                            <a:gd name="connsiteX2" fmla="*/ 126415 w 193836"/>
                            <a:gd name="connsiteY2" fmla="*/ 0 h 172767"/>
                            <a:gd name="connsiteX3" fmla="*/ 0 w 193836"/>
                            <a:gd name="connsiteY3" fmla="*/ 71635 h 172767"/>
                            <a:gd name="connsiteX4" fmla="*/ 75849 w 193836"/>
                            <a:gd name="connsiteY4" fmla="*/ 172767 h 172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36" h="172767">
                              <a:moveTo>
                                <a:pt x="75849" y="172767"/>
                              </a:moveTo>
                              <a:lnTo>
                                <a:pt x="193836" y="101132"/>
                              </a:lnTo>
                              <a:lnTo>
                                <a:pt x="126415" y="0"/>
                              </a:lnTo>
                              <a:lnTo>
                                <a:pt x="0" y="71635"/>
                              </a:lnTo>
                              <a:lnTo>
                                <a:pt x="75849" y="172767"/>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6" name="Freeform 185"/>
                        <p:cNvSpPr/>
                        <p:nvPr/>
                      </p:nvSpPr>
                      <p:spPr>
                        <a:xfrm>
                          <a:off x="14702051" y="6323700"/>
                          <a:ext cx="273257" cy="268781"/>
                        </a:xfrm>
                        <a:custGeom>
                          <a:avLst/>
                          <a:gdLst>
                            <a:gd name="connsiteX0" fmla="*/ 96918 w 269685"/>
                            <a:gd name="connsiteY0" fmla="*/ 265471 h 265471"/>
                            <a:gd name="connsiteX1" fmla="*/ 269685 w 269685"/>
                            <a:gd name="connsiteY1" fmla="*/ 113773 h 265471"/>
                            <a:gd name="connsiteX2" fmla="*/ 193836 w 269685"/>
                            <a:gd name="connsiteY2" fmla="*/ 0 h 265471"/>
                            <a:gd name="connsiteX3" fmla="*/ 0 w 269685"/>
                            <a:gd name="connsiteY3" fmla="*/ 155912 h 265471"/>
                            <a:gd name="connsiteX4" fmla="*/ 96918 w 269685"/>
                            <a:gd name="connsiteY4" fmla="*/ 265471 h 26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685" h="265471">
                              <a:moveTo>
                                <a:pt x="96918" y="265471"/>
                              </a:moveTo>
                              <a:lnTo>
                                <a:pt x="269685" y="113773"/>
                              </a:lnTo>
                              <a:lnTo>
                                <a:pt x="193836" y="0"/>
                              </a:lnTo>
                              <a:lnTo>
                                <a:pt x="0" y="155912"/>
                              </a:lnTo>
                              <a:lnTo>
                                <a:pt x="96918" y="265471"/>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7" name="Oval 186"/>
                        <p:cNvSpPr/>
                        <p:nvPr/>
                      </p:nvSpPr>
                      <p:spPr>
                        <a:xfrm>
                          <a:off x="14513908" y="6435691"/>
                          <a:ext cx="250858" cy="255344"/>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8" name="Freeform 187"/>
                        <p:cNvSpPr/>
                        <p:nvPr/>
                      </p:nvSpPr>
                      <p:spPr>
                        <a:xfrm>
                          <a:off x="15459105" y="6108675"/>
                          <a:ext cx="394205" cy="367335"/>
                        </a:xfrm>
                        <a:custGeom>
                          <a:avLst/>
                          <a:gdLst>
                            <a:gd name="connsiteX0" fmla="*/ 193836 w 396099"/>
                            <a:gd name="connsiteY0" fmla="*/ 366603 h 366603"/>
                            <a:gd name="connsiteX1" fmla="*/ 396099 w 396099"/>
                            <a:gd name="connsiteY1" fmla="*/ 206478 h 366603"/>
                            <a:gd name="connsiteX2" fmla="*/ 252829 w 396099"/>
                            <a:gd name="connsiteY2" fmla="*/ 0 h 366603"/>
                            <a:gd name="connsiteX3" fmla="*/ 176980 w 396099"/>
                            <a:gd name="connsiteY3" fmla="*/ 58994 h 366603"/>
                            <a:gd name="connsiteX4" fmla="*/ 147484 w 396099"/>
                            <a:gd name="connsiteY4" fmla="*/ 21069 h 366603"/>
                            <a:gd name="connsiteX5" fmla="*/ 33710 w 396099"/>
                            <a:gd name="connsiteY5" fmla="*/ 109560 h 366603"/>
                            <a:gd name="connsiteX6" fmla="*/ 84276 w 396099"/>
                            <a:gd name="connsiteY6" fmla="*/ 155912 h 366603"/>
                            <a:gd name="connsiteX7" fmla="*/ 0 w 396099"/>
                            <a:gd name="connsiteY7" fmla="*/ 214905 h 366603"/>
                            <a:gd name="connsiteX8" fmla="*/ 193836 w 396099"/>
                            <a:gd name="connsiteY8" fmla="*/ 366603 h 36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099" h="366603">
                              <a:moveTo>
                                <a:pt x="193836" y="366603"/>
                              </a:moveTo>
                              <a:lnTo>
                                <a:pt x="396099" y="206478"/>
                              </a:lnTo>
                              <a:lnTo>
                                <a:pt x="252829" y="0"/>
                              </a:lnTo>
                              <a:lnTo>
                                <a:pt x="176980" y="58994"/>
                              </a:lnTo>
                              <a:lnTo>
                                <a:pt x="147484" y="21069"/>
                              </a:lnTo>
                              <a:lnTo>
                                <a:pt x="33710" y="109560"/>
                              </a:lnTo>
                              <a:lnTo>
                                <a:pt x="84276" y="155912"/>
                              </a:lnTo>
                              <a:lnTo>
                                <a:pt x="0" y="214905"/>
                              </a:lnTo>
                              <a:lnTo>
                                <a:pt x="193836" y="366603"/>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89" name="Oval 188"/>
                        <p:cNvSpPr/>
                        <p:nvPr/>
                      </p:nvSpPr>
                      <p:spPr>
                        <a:xfrm>
                          <a:off x="15674126" y="6157950"/>
                          <a:ext cx="255336" cy="255344"/>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524" name="Group 189"/>
                        <p:cNvGrpSpPr>
                          <a:grpSpLocks/>
                        </p:cNvGrpSpPr>
                        <p:nvPr/>
                      </p:nvGrpSpPr>
                      <p:grpSpPr bwMode="auto">
                        <a:xfrm>
                          <a:off x="7357533" y="231228"/>
                          <a:ext cx="15639101" cy="10297819"/>
                          <a:chOff x="7357533" y="231228"/>
                          <a:chExt cx="15639101" cy="10297819"/>
                        </a:xfrm>
                      </p:grpSpPr>
                      <p:sp>
                        <p:nvSpPr>
                          <p:cNvPr id="191" name="Freeform 190"/>
                          <p:cNvSpPr/>
                          <p:nvPr/>
                        </p:nvSpPr>
                        <p:spPr>
                          <a:xfrm>
                            <a:off x="18648582" y="4227205"/>
                            <a:ext cx="4349692" cy="2436952"/>
                          </a:xfrm>
                          <a:custGeom>
                            <a:avLst/>
                            <a:gdLst>
                              <a:gd name="connsiteX0" fmla="*/ 0 w 4351282"/>
                              <a:gd name="connsiteY0" fmla="*/ 525517 h 2438400"/>
                              <a:gd name="connsiteX1" fmla="*/ 420414 w 4351282"/>
                              <a:gd name="connsiteY1" fmla="*/ 0 h 2438400"/>
                              <a:gd name="connsiteX2" fmla="*/ 472965 w 4351282"/>
                              <a:gd name="connsiteY2" fmla="*/ 409903 h 2438400"/>
                              <a:gd name="connsiteX3" fmla="*/ 725214 w 4351282"/>
                              <a:gd name="connsiteY3" fmla="*/ 578069 h 2438400"/>
                              <a:gd name="connsiteX4" fmla="*/ 819807 w 4351282"/>
                              <a:gd name="connsiteY4" fmla="*/ 399393 h 2438400"/>
                              <a:gd name="connsiteX5" fmla="*/ 1166648 w 4351282"/>
                              <a:gd name="connsiteY5" fmla="*/ 599089 h 2438400"/>
                              <a:gd name="connsiteX6" fmla="*/ 1292772 w 4351282"/>
                              <a:gd name="connsiteY6" fmla="*/ 409903 h 2438400"/>
                              <a:gd name="connsiteX7" fmla="*/ 2259724 w 4351282"/>
                              <a:gd name="connsiteY7" fmla="*/ 641131 h 2438400"/>
                              <a:gd name="connsiteX8" fmla="*/ 2648607 w 4351282"/>
                              <a:gd name="connsiteY8" fmla="*/ 1145627 h 2438400"/>
                              <a:gd name="connsiteX9" fmla="*/ 2911365 w 4351282"/>
                              <a:gd name="connsiteY9" fmla="*/ 935420 h 2438400"/>
                              <a:gd name="connsiteX10" fmla="*/ 3090041 w 4351282"/>
                              <a:gd name="connsiteY10" fmla="*/ 1187669 h 2438400"/>
                              <a:gd name="connsiteX11" fmla="*/ 3699641 w 4351282"/>
                              <a:gd name="connsiteY11" fmla="*/ 861848 h 2438400"/>
                              <a:gd name="connsiteX12" fmla="*/ 3773214 w 4351282"/>
                              <a:gd name="connsiteY12" fmla="*/ 1187669 h 2438400"/>
                              <a:gd name="connsiteX13" fmla="*/ 4330262 w 4351282"/>
                              <a:gd name="connsiteY13" fmla="*/ 1334813 h 2438400"/>
                              <a:gd name="connsiteX14" fmla="*/ 4351282 w 4351282"/>
                              <a:gd name="connsiteY14" fmla="*/ 1566041 h 2438400"/>
                              <a:gd name="connsiteX15" fmla="*/ 3899338 w 4351282"/>
                              <a:gd name="connsiteY15" fmla="*/ 2060027 h 2438400"/>
                              <a:gd name="connsiteX16" fmla="*/ 3090041 w 4351282"/>
                              <a:gd name="connsiteY16" fmla="*/ 1313793 h 2438400"/>
                              <a:gd name="connsiteX17" fmla="*/ 1513489 w 4351282"/>
                              <a:gd name="connsiteY17" fmla="*/ 2438400 h 2438400"/>
                              <a:gd name="connsiteX18" fmla="*/ 1114096 w 4351282"/>
                              <a:gd name="connsiteY18" fmla="*/ 2301765 h 2438400"/>
                              <a:gd name="connsiteX19" fmla="*/ 620110 w 4351282"/>
                              <a:gd name="connsiteY19" fmla="*/ 1828800 h 2438400"/>
                              <a:gd name="connsiteX20" fmla="*/ 809296 w 4351282"/>
                              <a:gd name="connsiteY20" fmla="*/ 1597572 h 2438400"/>
                              <a:gd name="connsiteX21" fmla="*/ 294289 w 4351282"/>
                              <a:gd name="connsiteY21" fmla="*/ 1135117 h 2438400"/>
                              <a:gd name="connsiteX22" fmla="*/ 430924 w 4351282"/>
                              <a:gd name="connsiteY22" fmla="*/ 956441 h 2438400"/>
                              <a:gd name="connsiteX23" fmla="*/ 115614 w 4351282"/>
                              <a:gd name="connsiteY23" fmla="*/ 714703 h 2438400"/>
                              <a:gd name="connsiteX24" fmla="*/ 178676 w 4351282"/>
                              <a:gd name="connsiteY24" fmla="*/ 630620 h 2438400"/>
                              <a:gd name="connsiteX25" fmla="*/ 0 w 4351282"/>
                              <a:gd name="connsiteY25" fmla="*/ 525517 h 243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351282" h="2438400">
                                <a:moveTo>
                                  <a:pt x="0" y="525517"/>
                                </a:moveTo>
                                <a:lnTo>
                                  <a:pt x="420414" y="0"/>
                                </a:lnTo>
                                <a:lnTo>
                                  <a:pt x="472965" y="409903"/>
                                </a:lnTo>
                                <a:lnTo>
                                  <a:pt x="725214" y="578069"/>
                                </a:lnTo>
                                <a:lnTo>
                                  <a:pt x="819807" y="399393"/>
                                </a:lnTo>
                                <a:lnTo>
                                  <a:pt x="1166648" y="599089"/>
                                </a:lnTo>
                                <a:lnTo>
                                  <a:pt x="1292772" y="409903"/>
                                </a:lnTo>
                                <a:lnTo>
                                  <a:pt x="2259724" y="641131"/>
                                </a:lnTo>
                                <a:lnTo>
                                  <a:pt x="2648607" y="1145627"/>
                                </a:lnTo>
                                <a:lnTo>
                                  <a:pt x="2911365" y="935420"/>
                                </a:lnTo>
                                <a:lnTo>
                                  <a:pt x="3090041" y="1187669"/>
                                </a:lnTo>
                                <a:lnTo>
                                  <a:pt x="3699641" y="861848"/>
                                </a:lnTo>
                                <a:lnTo>
                                  <a:pt x="3773214" y="1187669"/>
                                </a:lnTo>
                                <a:lnTo>
                                  <a:pt x="4330262" y="1334813"/>
                                </a:lnTo>
                                <a:lnTo>
                                  <a:pt x="4351282" y="1566041"/>
                                </a:lnTo>
                                <a:lnTo>
                                  <a:pt x="3899338" y="2060027"/>
                                </a:lnTo>
                                <a:lnTo>
                                  <a:pt x="3090041" y="1313793"/>
                                </a:lnTo>
                                <a:lnTo>
                                  <a:pt x="1513489" y="2438400"/>
                                </a:lnTo>
                                <a:lnTo>
                                  <a:pt x="1114096" y="2301765"/>
                                </a:lnTo>
                                <a:lnTo>
                                  <a:pt x="620110" y="1828800"/>
                                </a:lnTo>
                                <a:lnTo>
                                  <a:pt x="809296" y="1597572"/>
                                </a:lnTo>
                                <a:lnTo>
                                  <a:pt x="294289" y="1135117"/>
                                </a:lnTo>
                                <a:lnTo>
                                  <a:pt x="430924" y="956441"/>
                                </a:lnTo>
                                <a:lnTo>
                                  <a:pt x="115614" y="714703"/>
                                </a:lnTo>
                                <a:lnTo>
                                  <a:pt x="178676" y="630620"/>
                                </a:lnTo>
                                <a:lnTo>
                                  <a:pt x="0" y="525517"/>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92" name="Freeform 191"/>
                          <p:cNvSpPr/>
                          <p:nvPr/>
                        </p:nvSpPr>
                        <p:spPr>
                          <a:xfrm>
                            <a:off x="16704434" y="1525950"/>
                            <a:ext cx="3937569" cy="3373208"/>
                          </a:xfrm>
                          <a:custGeom>
                            <a:avLst/>
                            <a:gdLst>
                              <a:gd name="connsiteX0" fmla="*/ 1660634 w 3941379"/>
                              <a:gd name="connsiteY0" fmla="*/ 3226676 h 3373821"/>
                              <a:gd name="connsiteX1" fmla="*/ 3048000 w 3941379"/>
                              <a:gd name="connsiteY1" fmla="*/ 1891862 h 3373821"/>
                              <a:gd name="connsiteX2" fmla="*/ 3237186 w 3941379"/>
                              <a:gd name="connsiteY2" fmla="*/ 2123090 h 3373821"/>
                              <a:gd name="connsiteX3" fmla="*/ 3636579 w 3941379"/>
                              <a:gd name="connsiteY3" fmla="*/ 1734207 h 3373821"/>
                              <a:gd name="connsiteX4" fmla="*/ 3941379 w 3941379"/>
                              <a:gd name="connsiteY4" fmla="*/ 1650124 h 3373821"/>
                              <a:gd name="connsiteX5" fmla="*/ 3111062 w 3941379"/>
                              <a:gd name="connsiteY5" fmla="*/ 830317 h 3373821"/>
                              <a:gd name="connsiteX6" fmla="*/ 2764221 w 3941379"/>
                              <a:gd name="connsiteY6" fmla="*/ 662152 h 3373821"/>
                              <a:gd name="connsiteX7" fmla="*/ 1618593 w 3941379"/>
                              <a:gd name="connsiteY7" fmla="*/ 0 h 3373821"/>
                              <a:gd name="connsiteX8" fmla="*/ 1576552 w 3941379"/>
                              <a:gd name="connsiteY8" fmla="*/ 714703 h 3373821"/>
                              <a:gd name="connsiteX9" fmla="*/ 1408386 w 3941379"/>
                              <a:gd name="connsiteY9" fmla="*/ 1324303 h 3373821"/>
                              <a:gd name="connsiteX10" fmla="*/ 756745 w 3941379"/>
                              <a:gd name="connsiteY10" fmla="*/ 2165131 h 3373821"/>
                              <a:gd name="connsiteX11" fmla="*/ 672662 w 3941379"/>
                              <a:gd name="connsiteY11" fmla="*/ 2406869 h 3373821"/>
                              <a:gd name="connsiteX12" fmla="*/ 115614 w 3941379"/>
                              <a:gd name="connsiteY12" fmla="*/ 2175641 h 3373821"/>
                              <a:gd name="connsiteX13" fmla="*/ 0 w 3941379"/>
                              <a:gd name="connsiteY13" fmla="*/ 2543503 h 3373821"/>
                              <a:gd name="connsiteX14" fmla="*/ 84083 w 3941379"/>
                              <a:gd name="connsiteY14" fmla="*/ 2617076 h 3373821"/>
                              <a:gd name="connsiteX15" fmla="*/ 10510 w 3941379"/>
                              <a:gd name="connsiteY15" fmla="*/ 2701159 h 3373821"/>
                              <a:gd name="connsiteX16" fmla="*/ 73572 w 3941379"/>
                              <a:gd name="connsiteY16" fmla="*/ 2858814 h 3373821"/>
                              <a:gd name="connsiteX17" fmla="*/ 315310 w 3941379"/>
                              <a:gd name="connsiteY17" fmla="*/ 2953407 h 3373821"/>
                              <a:gd name="connsiteX18" fmla="*/ 441434 w 3941379"/>
                              <a:gd name="connsiteY18" fmla="*/ 2879834 h 3373821"/>
                              <a:gd name="connsiteX19" fmla="*/ 1008993 w 3941379"/>
                              <a:gd name="connsiteY19" fmla="*/ 3153103 h 3373821"/>
                              <a:gd name="connsiteX20" fmla="*/ 882869 w 3941379"/>
                              <a:gd name="connsiteY20" fmla="*/ 3237186 h 3373821"/>
                              <a:gd name="connsiteX21" fmla="*/ 1082565 w 3941379"/>
                              <a:gd name="connsiteY21" fmla="*/ 3373821 h 3373821"/>
                              <a:gd name="connsiteX22" fmla="*/ 1418896 w 3941379"/>
                              <a:gd name="connsiteY22" fmla="*/ 3016469 h 3373821"/>
                              <a:gd name="connsiteX23" fmla="*/ 1660634 w 3941379"/>
                              <a:gd name="connsiteY23" fmla="*/ 3226676 h 337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41379" h="3373821">
                                <a:moveTo>
                                  <a:pt x="1660634" y="3226676"/>
                                </a:moveTo>
                                <a:lnTo>
                                  <a:pt x="3048000" y="1891862"/>
                                </a:lnTo>
                                <a:lnTo>
                                  <a:pt x="3237186" y="2123090"/>
                                </a:lnTo>
                                <a:lnTo>
                                  <a:pt x="3636579" y="1734207"/>
                                </a:lnTo>
                                <a:lnTo>
                                  <a:pt x="3941379" y="1650124"/>
                                </a:lnTo>
                                <a:lnTo>
                                  <a:pt x="3111062" y="830317"/>
                                </a:lnTo>
                                <a:lnTo>
                                  <a:pt x="2764221" y="662152"/>
                                </a:lnTo>
                                <a:lnTo>
                                  <a:pt x="1618593" y="0"/>
                                </a:lnTo>
                                <a:lnTo>
                                  <a:pt x="1576552" y="714703"/>
                                </a:lnTo>
                                <a:lnTo>
                                  <a:pt x="1408386" y="1324303"/>
                                </a:lnTo>
                                <a:lnTo>
                                  <a:pt x="756745" y="2165131"/>
                                </a:lnTo>
                                <a:lnTo>
                                  <a:pt x="672662" y="2406869"/>
                                </a:lnTo>
                                <a:lnTo>
                                  <a:pt x="115614" y="2175641"/>
                                </a:lnTo>
                                <a:lnTo>
                                  <a:pt x="0" y="2543503"/>
                                </a:lnTo>
                                <a:lnTo>
                                  <a:pt x="84083" y="2617076"/>
                                </a:lnTo>
                                <a:lnTo>
                                  <a:pt x="10510" y="2701159"/>
                                </a:lnTo>
                                <a:lnTo>
                                  <a:pt x="73572" y="2858814"/>
                                </a:lnTo>
                                <a:lnTo>
                                  <a:pt x="315310" y="2953407"/>
                                </a:lnTo>
                                <a:lnTo>
                                  <a:pt x="441434" y="2879834"/>
                                </a:lnTo>
                                <a:lnTo>
                                  <a:pt x="1008993" y="3153103"/>
                                </a:lnTo>
                                <a:lnTo>
                                  <a:pt x="882869" y="3237186"/>
                                </a:lnTo>
                                <a:lnTo>
                                  <a:pt x="1082565" y="3373821"/>
                                </a:lnTo>
                                <a:lnTo>
                                  <a:pt x="1418896" y="3016469"/>
                                </a:lnTo>
                                <a:lnTo>
                                  <a:pt x="1660634" y="3226676"/>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93" name="Freeform 192"/>
                          <p:cNvSpPr/>
                          <p:nvPr/>
                        </p:nvSpPr>
                        <p:spPr>
                          <a:xfrm>
                            <a:off x="14536307" y="567296"/>
                            <a:ext cx="3776303" cy="3753980"/>
                          </a:xfrm>
                          <a:custGeom>
                            <a:avLst/>
                            <a:gdLst>
                              <a:gd name="connsiteX0" fmla="*/ 2827283 w 3773214"/>
                              <a:gd name="connsiteY0" fmla="*/ 3384331 h 3752193"/>
                              <a:gd name="connsiteX1" fmla="*/ 2911365 w 3773214"/>
                              <a:gd name="connsiteY1" fmla="*/ 3121572 h 3752193"/>
                              <a:gd name="connsiteX2" fmla="*/ 3605048 w 3773214"/>
                              <a:gd name="connsiteY2" fmla="*/ 2280744 h 3752193"/>
                              <a:gd name="connsiteX3" fmla="*/ 3741683 w 3773214"/>
                              <a:gd name="connsiteY3" fmla="*/ 1660634 h 3752193"/>
                              <a:gd name="connsiteX4" fmla="*/ 3773214 w 3773214"/>
                              <a:gd name="connsiteY4" fmla="*/ 966951 h 3752193"/>
                              <a:gd name="connsiteX5" fmla="*/ 2049517 w 3773214"/>
                              <a:gd name="connsiteY5" fmla="*/ 241738 h 3752193"/>
                              <a:gd name="connsiteX6" fmla="*/ 798786 w 3773214"/>
                              <a:gd name="connsiteY6" fmla="*/ 52551 h 3752193"/>
                              <a:gd name="connsiteX7" fmla="*/ 0 w 3773214"/>
                              <a:gd name="connsiteY7" fmla="*/ 0 h 3752193"/>
                              <a:gd name="connsiteX8" fmla="*/ 336331 w 3773214"/>
                              <a:gd name="connsiteY8" fmla="*/ 788275 h 3752193"/>
                              <a:gd name="connsiteX9" fmla="*/ 599090 w 3773214"/>
                              <a:gd name="connsiteY9" fmla="*/ 1566041 h 3752193"/>
                              <a:gd name="connsiteX10" fmla="*/ 893379 w 3773214"/>
                              <a:gd name="connsiteY10" fmla="*/ 2133600 h 3752193"/>
                              <a:gd name="connsiteX11" fmla="*/ 388883 w 3773214"/>
                              <a:gd name="connsiteY11" fmla="*/ 2816772 h 3752193"/>
                              <a:gd name="connsiteX12" fmla="*/ 1839310 w 3773214"/>
                              <a:gd name="connsiteY12" fmla="*/ 3752193 h 3752193"/>
                              <a:gd name="connsiteX13" fmla="*/ 2039007 w 3773214"/>
                              <a:gd name="connsiteY13" fmla="*/ 3531475 h 3752193"/>
                              <a:gd name="connsiteX14" fmla="*/ 2165131 w 3773214"/>
                              <a:gd name="connsiteY14" fmla="*/ 3100551 h 3752193"/>
                              <a:gd name="connsiteX15" fmla="*/ 2827283 w 3773214"/>
                              <a:gd name="connsiteY15" fmla="*/ 3384331 h 375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73214" h="3752193">
                                <a:moveTo>
                                  <a:pt x="2827283" y="3384331"/>
                                </a:moveTo>
                                <a:lnTo>
                                  <a:pt x="2911365" y="3121572"/>
                                </a:lnTo>
                                <a:lnTo>
                                  <a:pt x="3605048" y="2280744"/>
                                </a:lnTo>
                                <a:lnTo>
                                  <a:pt x="3741683" y="1660634"/>
                                </a:lnTo>
                                <a:lnTo>
                                  <a:pt x="3773214" y="966951"/>
                                </a:lnTo>
                                <a:lnTo>
                                  <a:pt x="2049517" y="241738"/>
                                </a:lnTo>
                                <a:lnTo>
                                  <a:pt x="798786" y="52551"/>
                                </a:lnTo>
                                <a:lnTo>
                                  <a:pt x="0" y="0"/>
                                </a:lnTo>
                                <a:lnTo>
                                  <a:pt x="336331" y="788275"/>
                                </a:lnTo>
                                <a:lnTo>
                                  <a:pt x="599090" y="1566041"/>
                                </a:lnTo>
                                <a:lnTo>
                                  <a:pt x="893379" y="2133600"/>
                                </a:lnTo>
                                <a:lnTo>
                                  <a:pt x="388883" y="2816772"/>
                                </a:lnTo>
                                <a:lnTo>
                                  <a:pt x="1839310" y="3752193"/>
                                </a:lnTo>
                                <a:lnTo>
                                  <a:pt x="2039007" y="3531475"/>
                                </a:lnTo>
                                <a:lnTo>
                                  <a:pt x="2165131" y="3100551"/>
                                </a:lnTo>
                                <a:lnTo>
                                  <a:pt x="2827283" y="3384331"/>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94" name="Freeform 193"/>
                          <p:cNvSpPr/>
                          <p:nvPr/>
                        </p:nvSpPr>
                        <p:spPr>
                          <a:xfrm>
                            <a:off x="11942616" y="544899"/>
                            <a:ext cx="4434806" cy="4784309"/>
                          </a:xfrm>
                          <a:custGeom>
                            <a:avLst/>
                            <a:gdLst>
                              <a:gd name="connsiteX0" fmla="*/ 1818289 w 4435365"/>
                              <a:gd name="connsiteY0" fmla="*/ 4782207 h 4782207"/>
                              <a:gd name="connsiteX1" fmla="*/ 1692165 w 4435365"/>
                              <a:gd name="connsiteY1" fmla="*/ 4582510 h 4782207"/>
                              <a:gd name="connsiteX2" fmla="*/ 1776248 w 4435365"/>
                              <a:gd name="connsiteY2" fmla="*/ 4487917 h 4782207"/>
                              <a:gd name="connsiteX3" fmla="*/ 1608082 w 4435365"/>
                              <a:gd name="connsiteY3" fmla="*/ 4130565 h 4782207"/>
                              <a:gd name="connsiteX4" fmla="*/ 2049517 w 4435365"/>
                              <a:gd name="connsiteY4" fmla="*/ 3783724 h 4782207"/>
                              <a:gd name="connsiteX5" fmla="*/ 1975945 w 4435365"/>
                              <a:gd name="connsiteY5" fmla="*/ 3573517 h 4782207"/>
                              <a:gd name="connsiteX6" fmla="*/ 1250731 w 4435365"/>
                              <a:gd name="connsiteY6" fmla="*/ 3930869 h 4782207"/>
                              <a:gd name="connsiteX7" fmla="*/ 1429407 w 4435365"/>
                              <a:gd name="connsiteY7" fmla="*/ 4508938 h 4782207"/>
                              <a:gd name="connsiteX8" fmla="*/ 1524000 w 4435365"/>
                              <a:gd name="connsiteY8" fmla="*/ 4508938 h 4782207"/>
                              <a:gd name="connsiteX9" fmla="*/ 1597572 w 4435365"/>
                              <a:gd name="connsiteY9" fmla="*/ 4603531 h 4782207"/>
                              <a:gd name="connsiteX10" fmla="*/ 1387365 w 4435365"/>
                              <a:gd name="connsiteY10" fmla="*/ 4687614 h 4782207"/>
                              <a:gd name="connsiteX11" fmla="*/ 1114096 w 4435365"/>
                              <a:gd name="connsiteY11" fmla="*/ 4235669 h 4782207"/>
                              <a:gd name="connsiteX12" fmla="*/ 798786 w 4435365"/>
                              <a:gd name="connsiteY12" fmla="*/ 3720662 h 4782207"/>
                              <a:gd name="connsiteX13" fmla="*/ 147145 w 4435365"/>
                              <a:gd name="connsiteY13" fmla="*/ 2659117 h 4782207"/>
                              <a:gd name="connsiteX14" fmla="*/ 0 w 4435365"/>
                              <a:gd name="connsiteY14" fmla="*/ 2522483 h 4782207"/>
                              <a:gd name="connsiteX15" fmla="*/ 651641 w 4435365"/>
                              <a:gd name="connsiteY15" fmla="*/ 1891862 h 4782207"/>
                              <a:gd name="connsiteX16" fmla="*/ 1051034 w 4435365"/>
                              <a:gd name="connsiteY16" fmla="*/ 1524000 h 4782207"/>
                              <a:gd name="connsiteX17" fmla="*/ 1093076 w 4435365"/>
                              <a:gd name="connsiteY17" fmla="*/ 1387365 h 4782207"/>
                              <a:gd name="connsiteX18" fmla="*/ 1429407 w 4435365"/>
                              <a:gd name="connsiteY18" fmla="*/ 1271752 h 4782207"/>
                              <a:gd name="connsiteX19" fmla="*/ 2060027 w 4435365"/>
                              <a:gd name="connsiteY19" fmla="*/ 567559 h 4782207"/>
                              <a:gd name="connsiteX20" fmla="*/ 2627586 w 4435365"/>
                              <a:gd name="connsiteY20" fmla="*/ 0 h 4782207"/>
                              <a:gd name="connsiteX21" fmla="*/ 2827282 w 4435365"/>
                              <a:gd name="connsiteY21" fmla="*/ 567559 h 4782207"/>
                              <a:gd name="connsiteX22" fmla="*/ 3121572 w 4435365"/>
                              <a:gd name="connsiteY22" fmla="*/ 1366345 h 4782207"/>
                              <a:gd name="connsiteX23" fmla="*/ 3478924 w 4435365"/>
                              <a:gd name="connsiteY23" fmla="*/ 2175641 h 4782207"/>
                              <a:gd name="connsiteX24" fmla="*/ 2995448 w 4435365"/>
                              <a:gd name="connsiteY24" fmla="*/ 2869324 h 4782207"/>
                              <a:gd name="connsiteX25" fmla="*/ 4172607 w 4435365"/>
                              <a:gd name="connsiteY25" fmla="*/ 3594538 h 4782207"/>
                              <a:gd name="connsiteX26" fmla="*/ 4435365 w 4435365"/>
                              <a:gd name="connsiteY26" fmla="*/ 3752193 h 4782207"/>
                              <a:gd name="connsiteX27" fmla="*/ 4204138 w 4435365"/>
                              <a:gd name="connsiteY27" fmla="*/ 3920359 h 4782207"/>
                              <a:gd name="connsiteX28" fmla="*/ 4067503 w 4435365"/>
                              <a:gd name="connsiteY28" fmla="*/ 3794234 h 4782207"/>
                              <a:gd name="connsiteX29" fmla="*/ 4067503 w 4435365"/>
                              <a:gd name="connsiteY29" fmla="*/ 3657600 h 4782207"/>
                              <a:gd name="connsiteX30" fmla="*/ 3972910 w 4435365"/>
                              <a:gd name="connsiteY30" fmla="*/ 3552496 h 4782207"/>
                              <a:gd name="connsiteX31" fmla="*/ 3752193 w 4435365"/>
                              <a:gd name="connsiteY31" fmla="*/ 3878317 h 4782207"/>
                              <a:gd name="connsiteX32" fmla="*/ 3426372 w 4435365"/>
                              <a:gd name="connsiteY32" fmla="*/ 3762703 h 4782207"/>
                              <a:gd name="connsiteX33" fmla="*/ 3247696 w 4435365"/>
                              <a:gd name="connsiteY33" fmla="*/ 3899338 h 4782207"/>
                              <a:gd name="connsiteX34" fmla="*/ 3342289 w 4435365"/>
                              <a:gd name="connsiteY34" fmla="*/ 4078014 h 4782207"/>
                              <a:gd name="connsiteX35" fmla="*/ 3142593 w 4435365"/>
                              <a:gd name="connsiteY35" fmla="*/ 4246179 h 4782207"/>
                              <a:gd name="connsiteX36" fmla="*/ 3016469 w 4435365"/>
                              <a:gd name="connsiteY36" fmla="*/ 4130565 h 4782207"/>
                              <a:gd name="connsiteX37" fmla="*/ 2532993 w 4435365"/>
                              <a:gd name="connsiteY37" fmla="*/ 4624552 h 4782207"/>
                              <a:gd name="connsiteX38" fmla="*/ 2249214 w 4435365"/>
                              <a:gd name="connsiteY38" fmla="*/ 4130565 h 4782207"/>
                              <a:gd name="connsiteX39" fmla="*/ 2102069 w 4435365"/>
                              <a:gd name="connsiteY39" fmla="*/ 4183117 h 4782207"/>
                              <a:gd name="connsiteX40" fmla="*/ 1944414 w 4435365"/>
                              <a:gd name="connsiteY40" fmla="*/ 4498428 h 4782207"/>
                              <a:gd name="connsiteX41" fmla="*/ 1965434 w 4435365"/>
                              <a:gd name="connsiteY41" fmla="*/ 4687614 h 4782207"/>
                              <a:gd name="connsiteX42" fmla="*/ 1818289 w 4435365"/>
                              <a:gd name="connsiteY42" fmla="*/ 4782207 h 478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435365" h="4782207">
                                <a:moveTo>
                                  <a:pt x="1818289" y="4782207"/>
                                </a:moveTo>
                                <a:lnTo>
                                  <a:pt x="1692165" y="4582510"/>
                                </a:lnTo>
                                <a:lnTo>
                                  <a:pt x="1776248" y="4487917"/>
                                </a:lnTo>
                                <a:lnTo>
                                  <a:pt x="1608082" y="4130565"/>
                                </a:lnTo>
                                <a:lnTo>
                                  <a:pt x="2049517" y="3783724"/>
                                </a:lnTo>
                                <a:lnTo>
                                  <a:pt x="1975945" y="3573517"/>
                                </a:lnTo>
                                <a:lnTo>
                                  <a:pt x="1250731" y="3930869"/>
                                </a:lnTo>
                                <a:lnTo>
                                  <a:pt x="1429407" y="4508938"/>
                                </a:lnTo>
                                <a:lnTo>
                                  <a:pt x="1524000" y="4508938"/>
                                </a:lnTo>
                                <a:lnTo>
                                  <a:pt x="1597572" y="4603531"/>
                                </a:lnTo>
                                <a:lnTo>
                                  <a:pt x="1387365" y="4687614"/>
                                </a:lnTo>
                                <a:lnTo>
                                  <a:pt x="1114096" y="4235669"/>
                                </a:lnTo>
                                <a:lnTo>
                                  <a:pt x="798786" y="3720662"/>
                                </a:lnTo>
                                <a:lnTo>
                                  <a:pt x="147145" y="2659117"/>
                                </a:lnTo>
                                <a:lnTo>
                                  <a:pt x="0" y="2522483"/>
                                </a:lnTo>
                                <a:lnTo>
                                  <a:pt x="651641" y="1891862"/>
                                </a:lnTo>
                                <a:lnTo>
                                  <a:pt x="1051034" y="1524000"/>
                                </a:lnTo>
                                <a:lnTo>
                                  <a:pt x="1093076" y="1387365"/>
                                </a:lnTo>
                                <a:lnTo>
                                  <a:pt x="1429407" y="1271752"/>
                                </a:lnTo>
                                <a:lnTo>
                                  <a:pt x="2060027" y="567559"/>
                                </a:lnTo>
                                <a:lnTo>
                                  <a:pt x="2627586" y="0"/>
                                </a:lnTo>
                                <a:lnTo>
                                  <a:pt x="2827282" y="567559"/>
                                </a:lnTo>
                                <a:lnTo>
                                  <a:pt x="3121572" y="1366345"/>
                                </a:lnTo>
                                <a:lnTo>
                                  <a:pt x="3478924" y="2175641"/>
                                </a:lnTo>
                                <a:lnTo>
                                  <a:pt x="2995448" y="2869324"/>
                                </a:lnTo>
                                <a:lnTo>
                                  <a:pt x="4172607" y="3594538"/>
                                </a:lnTo>
                                <a:lnTo>
                                  <a:pt x="4435365" y="3752193"/>
                                </a:lnTo>
                                <a:lnTo>
                                  <a:pt x="4204138" y="3920359"/>
                                </a:lnTo>
                                <a:lnTo>
                                  <a:pt x="4067503" y="3794234"/>
                                </a:lnTo>
                                <a:lnTo>
                                  <a:pt x="4067503" y="3657600"/>
                                </a:lnTo>
                                <a:lnTo>
                                  <a:pt x="3972910" y="3552496"/>
                                </a:lnTo>
                                <a:lnTo>
                                  <a:pt x="3752193" y="3878317"/>
                                </a:lnTo>
                                <a:lnTo>
                                  <a:pt x="3426372" y="3762703"/>
                                </a:lnTo>
                                <a:lnTo>
                                  <a:pt x="3247696" y="3899338"/>
                                </a:lnTo>
                                <a:lnTo>
                                  <a:pt x="3342289" y="4078014"/>
                                </a:lnTo>
                                <a:lnTo>
                                  <a:pt x="3142593" y="4246179"/>
                                </a:lnTo>
                                <a:lnTo>
                                  <a:pt x="3016469" y="4130565"/>
                                </a:lnTo>
                                <a:lnTo>
                                  <a:pt x="2532993" y="4624552"/>
                                </a:lnTo>
                                <a:lnTo>
                                  <a:pt x="2249214" y="4130565"/>
                                </a:lnTo>
                                <a:lnTo>
                                  <a:pt x="2102069" y="4183117"/>
                                </a:lnTo>
                                <a:lnTo>
                                  <a:pt x="1944414" y="4498428"/>
                                </a:lnTo>
                                <a:lnTo>
                                  <a:pt x="1965434" y="4687614"/>
                                </a:lnTo>
                                <a:lnTo>
                                  <a:pt x="1818289" y="4782207"/>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95" name="Freeform 194"/>
                          <p:cNvSpPr/>
                          <p:nvPr/>
                        </p:nvSpPr>
                        <p:spPr>
                          <a:xfrm>
                            <a:off x="7781068" y="231321"/>
                            <a:ext cx="6840350" cy="4036200"/>
                          </a:xfrm>
                          <a:custGeom>
                            <a:avLst/>
                            <a:gdLst>
                              <a:gd name="connsiteX0" fmla="*/ 4035973 w 6842235"/>
                              <a:gd name="connsiteY0" fmla="*/ 2984938 h 4035972"/>
                              <a:gd name="connsiteX1" fmla="*/ 5202621 w 6842235"/>
                              <a:gd name="connsiteY1" fmla="*/ 1828800 h 4035972"/>
                              <a:gd name="connsiteX2" fmla="*/ 5234152 w 6842235"/>
                              <a:gd name="connsiteY2" fmla="*/ 1702675 h 4035972"/>
                              <a:gd name="connsiteX3" fmla="*/ 5570483 w 6842235"/>
                              <a:gd name="connsiteY3" fmla="*/ 1618593 h 4035972"/>
                              <a:gd name="connsiteX4" fmla="*/ 6842235 w 6842235"/>
                              <a:gd name="connsiteY4" fmla="*/ 325820 h 4035972"/>
                              <a:gd name="connsiteX5" fmla="*/ 6463862 w 6842235"/>
                              <a:gd name="connsiteY5" fmla="*/ 304800 h 4035972"/>
                              <a:gd name="connsiteX6" fmla="*/ 6096000 w 6842235"/>
                              <a:gd name="connsiteY6" fmla="*/ 483475 h 4035972"/>
                              <a:gd name="connsiteX7" fmla="*/ 5423338 w 6842235"/>
                              <a:gd name="connsiteY7" fmla="*/ 441434 h 4035972"/>
                              <a:gd name="connsiteX8" fmla="*/ 5023945 w 6842235"/>
                              <a:gd name="connsiteY8" fmla="*/ 21020 h 4035972"/>
                              <a:gd name="connsiteX9" fmla="*/ 4740166 w 6842235"/>
                              <a:gd name="connsiteY9" fmla="*/ 0 h 4035972"/>
                              <a:gd name="connsiteX10" fmla="*/ 3415862 w 6842235"/>
                              <a:gd name="connsiteY10" fmla="*/ 641131 h 4035972"/>
                              <a:gd name="connsiteX11" fmla="*/ 0 w 6842235"/>
                              <a:gd name="connsiteY11" fmla="*/ 2879834 h 4035972"/>
                              <a:gd name="connsiteX12" fmla="*/ 2017986 w 6842235"/>
                              <a:gd name="connsiteY12" fmla="*/ 4035972 h 4035972"/>
                              <a:gd name="connsiteX13" fmla="*/ 2480442 w 6842235"/>
                              <a:gd name="connsiteY13" fmla="*/ 3457903 h 4035972"/>
                              <a:gd name="connsiteX14" fmla="*/ 2732690 w 6842235"/>
                              <a:gd name="connsiteY14" fmla="*/ 3079531 h 4035972"/>
                              <a:gd name="connsiteX15" fmla="*/ 3384331 w 6842235"/>
                              <a:gd name="connsiteY15" fmla="*/ 2333296 h 4035972"/>
                              <a:gd name="connsiteX16" fmla="*/ 4035973 w 6842235"/>
                              <a:gd name="connsiteY16" fmla="*/ 2984938 h 403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42235" h="4035972">
                                <a:moveTo>
                                  <a:pt x="4035973" y="2984938"/>
                                </a:moveTo>
                                <a:lnTo>
                                  <a:pt x="5202621" y="1828800"/>
                                </a:lnTo>
                                <a:lnTo>
                                  <a:pt x="5234152" y="1702675"/>
                                </a:lnTo>
                                <a:lnTo>
                                  <a:pt x="5570483" y="1618593"/>
                                </a:lnTo>
                                <a:lnTo>
                                  <a:pt x="6842235" y="325820"/>
                                </a:lnTo>
                                <a:lnTo>
                                  <a:pt x="6463862" y="304800"/>
                                </a:lnTo>
                                <a:lnTo>
                                  <a:pt x="6096000" y="483475"/>
                                </a:lnTo>
                                <a:lnTo>
                                  <a:pt x="5423338" y="441434"/>
                                </a:lnTo>
                                <a:lnTo>
                                  <a:pt x="5023945" y="21020"/>
                                </a:lnTo>
                                <a:lnTo>
                                  <a:pt x="4740166" y="0"/>
                                </a:lnTo>
                                <a:lnTo>
                                  <a:pt x="3415862" y="641131"/>
                                </a:lnTo>
                                <a:lnTo>
                                  <a:pt x="0" y="2879834"/>
                                </a:lnTo>
                                <a:lnTo>
                                  <a:pt x="2017986" y="4035972"/>
                                </a:lnTo>
                                <a:lnTo>
                                  <a:pt x="2480442" y="3457903"/>
                                </a:lnTo>
                                <a:lnTo>
                                  <a:pt x="2732690" y="3079531"/>
                                </a:lnTo>
                                <a:lnTo>
                                  <a:pt x="3384331" y="2333296"/>
                                </a:lnTo>
                                <a:lnTo>
                                  <a:pt x="4035973" y="2984938"/>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96" name="Freeform 195"/>
                          <p:cNvSpPr/>
                          <p:nvPr/>
                        </p:nvSpPr>
                        <p:spPr>
                          <a:xfrm>
                            <a:off x="10271726" y="2636913"/>
                            <a:ext cx="3068526" cy="3659908"/>
                          </a:xfrm>
                          <a:custGeom>
                            <a:avLst/>
                            <a:gdLst>
                              <a:gd name="connsiteX0" fmla="*/ 2154621 w 3069021"/>
                              <a:gd name="connsiteY0" fmla="*/ 3436882 h 3657600"/>
                              <a:gd name="connsiteX1" fmla="*/ 2396359 w 3069021"/>
                              <a:gd name="connsiteY1" fmla="*/ 3331779 h 3657600"/>
                              <a:gd name="connsiteX2" fmla="*/ 2659117 w 3069021"/>
                              <a:gd name="connsiteY2" fmla="*/ 3657600 h 3657600"/>
                              <a:gd name="connsiteX3" fmla="*/ 2932386 w 3069021"/>
                              <a:gd name="connsiteY3" fmla="*/ 3363310 h 3657600"/>
                              <a:gd name="connsiteX4" fmla="*/ 2879834 w 3069021"/>
                              <a:gd name="connsiteY4" fmla="*/ 3226675 h 3657600"/>
                              <a:gd name="connsiteX5" fmla="*/ 3069021 w 3069021"/>
                              <a:gd name="connsiteY5" fmla="*/ 3111062 h 3657600"/>
                              <a:gd name="connsiteX6" fmla="*/ 2953407 w 3069021"/>
                              <a:gd name="connsiteY6" fmla="*/ 2732689 h 3657600"/>
                              <a:gd name="connsiteX7" fmla="*/ 2848303 w 3069021"/>
                              <a:gd name="connsiteY7" fmla="*/ 2806262 h 3657600"/>
                              <a:gd name="connsiteX8" fmla="*/ 2364827 w 3069021"/>
                              <a:gd name="connsiteY8" fmla="*/ 2207172 h 3657600"/>
                              <a:gd name="connsiteX9" fmla="*/ 830317 w 3069021"/>
                              <a:gd name="connsiteY9" fmla="*/ 0 h 3657600"/>
                              <a:gd name="connsiteX10" fmla="*/ 210207 w 3069021"/>
                              <a:gd name="connsiteY10" fmla="*/ 714703 h 3657600"/>
                              <a:gd name="connsiteX11" fmla="*/ 0 w 3069021"/>
                              <a:gd name="connsiteY11" fmla="*/ 1008993 h 3657600"/>
                              <a:gd name="connsiteX12" fmla="*/ 409903 w 3069021"/>
                              <a:gd name="connsiteY12" fmla="*/ 1408386 h 3657600"/>
                              <a:gd name="connsiteX13" fmla="*/ 63062 w 3069021"/>
                              <a:gd name="connsiteY13" fmla="*/ 1839310 h 3657600"/>
                              <a:gd name="connsiteX14" fmla="*/ 336331 w 3069021"/>
                              <a:gd name="connsiteY14" fmla="*/ 2039006 h 3657600"/>
                              <a:gd name="connsiteX15" fmla="*/ 504496 w 3069021"/>
                              <a:gd name="connsiteY15" fmla="*/ 1765737 h 3657600"/>
                              <a:gd name="connsiteX16" fmla="*/ 725214 w 3069021"/>
                              <a:gd name="connsiteY16" fmla="*/ 1891862 h 3657600"/>
                              <a:gd name="connsiteX17" fmla="*/ 630621 w 3069021"/>
                              <a:gd name="connsiteY17" fmla="*/ 1965434 h 3657600"/>
                              <a:gd name="connsiteX18" fmla="*/ 746234 w 3069021"/>
                              <a:gd name="connsiteY18" fmla="*/ 2060027 h 3657600"/>
                              <a:gd name="connsiteX19" fmla="*/ 872359 w 3069021"/>
                              <a:gd name="connsiteY19" fmla="*/ 1881351 h 3657600"/>
                              <a:gd name="connsiteX20" fmla="*/ 1324303 w 3069021"/>
                              <a:gd name="connsiteY20" fmla="*/ 2427889 h 3657600"/>
                              <a:gd name="connsiteX21" fmla="*/ 1418896 w 3069021"/>
                              <a:gd name="connsiteY21" fmla="*/ 2490951 h 3657600"/>
                              <a:gd name="connsiteX22" fmla="*/ 1618593 w 3069021"/>
                              <a:gd name="connsiteY22" fmla="*/ 2291255 h 3657600"/>
                              <a:gd name="connsiteX23" fmla="*/ 1849821 w 3069021"/>
                              <a:gd name="connsiteY23" fmla="*/ 2406869 h 3657600"/>
                              <a:gd name="connsiteX24" fmla="*/ 1923393 w 3069021"/>
                              <a:gd name="connsiteY24" fmla="*/ 2364827 h 3657600"/>
                              <a:gd name="connsiteX25" fmla="*/ 2007476 w 3069021"/>
                              <a:gd name="connsiteY25" fmla="*/ 2406869 h 3657600"/>
                              <a:gd name="connsiteX26" fmla="*/ 2081048 w 3069021"/>
                              <a:gd name="connsiteY26" fmla="*/ 2343806 h 3657600"/>
                              <a:gd name="connsiteX27" fmla="*/ 2144110 w 3069021"/>
                              <a:gd name="connsiteY27" fmla="*/ 2427889 h 3657600"/>
                              <a:gd name="connsiteX28" fmla="*/ 2217683 w 3069021"/>
                              <a:gd name="connsiteY28" fmla="*/ 2385848 h 3657600"/>
                              <a:gd name="connsiteX29" fmla="*/ 2406869 w 3069021"/>
                              <a:gd name="connsiteY29" fmla="*/ 2606565 h 3657600"/>
                              <a:gd name="connsiteX30" fmla="*/ 1954924 w 3069021"/>
                              <a:gd name="connsiteY30" fmla="*/ 2827282 h 3657600"/>
                              <a:gd name="connsiteX31" fmla="*/ 1870841 w 3069021"/>
                              <a:gd name="connsiteY31" fmla="*/ 3016469 h 3657600"/>
                              <a:gd name="connsiteX32" fmla="*/ 2133600 w 3069021"/>
                              <a:gd name="connsiteY32" fmla="*/ 2869324 h 3657600"/>
                              <a:gd name="connsiteX33" fmla="*/ 2165131 w 3069021"/>
                              <a:gd name="connsiteY33" fmla="*/ 2963917 h 3657600"/>
                              <a:gd name="connsiteX34" fmla="*/ 1996965 w 3069021"/>
                              <a:gd name="connsiteY34" fmla="*/ 3121572 h 3657600"/>
                              <a:gd name="connsiteX35" fmla="*/ 2165131 w 3069021"/>
                              <a:gd name="connsiteY35" fmla="*/ 3384331 h 3657600"/>
                              <a:gd name="connsiteX36" fmla="*/ 2154621 w 3069021"/>
                              <a:gd name="connsiteY36" fmla="*/ 3436882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69021" h="3657600">
                                <a:moveTo>
                                  <a:pt x="2154621" y="3436882"/>
                                </a:moveTo>
                                <a:lnTo>
                                  <a:pt x="2396359" y="3331779"/>
                                </a:lnTo>
                                <a:lnTo>
                                  <a:pt x="2659117" y="3657600"/>
                                </a:lnTo>
                                <a:lnTo>
                                  <a:pt x="2932386" y="3363310"/>
                                </a:lnTo>
                                <a:lnTo>
                                  <a:pt x="2879834" y="3226675"/>
                                </a:lnTo>
                                <a:lnTo>
                                  <a:pt x="3069021" y="3111062"/>
                                </a:lnTo>
                                <a:lnTo>
                                  <a:pt x="2953407" y="2732689"/>
                                </a:lnTo>
                                <a:lnTo>
                                  <a:pt x="2848303" y="2806262"/>
                                </a:lnTo>
                                <a:lnTo>
                                  <a:pt x="2364827" y="2207172"/>
                                </a:lnTo>
                                <a:lnTo>
                                  <a:pt x="830317" y="0"/>
                                </a:lnTo>
                                <a:lnTo>
                                  <a:pt x="210207" y="714703"/>
                                </a:lnTo>
                                <a:lnTo>
                                  <a:pt x="0" y="1008993"/>
                                </a:lnTo>
                                <a:lnTo>
                                  <a:pt x="409903" y="1408386"/>
                                </a:lnTo>
                                <a:lnTo>
                                  <a:pt x="63062" y="1839310"/>
                                </a:lnTo>
                                <a:lnTo>
                                  <a:pt x="336331" y="2039006"/>
                                </a:lnTo>
                                <a:lnTo>
                                  <a:pt x="504496" y="1765737"/>
                                </a:lnTo>
                                <a:lnTo>
                                  <a:pt x="725214" y="1891862"/>
                                </a:lnTo>
                                <a:lnTo>
                                  <a:pt x="630621" y="1965434"/>
                                </a:lnTo>
                                <a:lnTo>
                                  <a:pt x="746234" y="2060027"/>
                                </a:lnTo>
                                <a:lnTo>
                                  <a:pt x="872359" y="1881351"/>
                                </a:lnTo>
                                <a:lnTo>
                                  <a:pt x="1324303" y="2427889"/>
                                </a:lnTo>
                                <a:lnTo>
                                  <a:pt x="1418896" y="2490951"/>
                                </a:lnTo>
                                <a:lnTo>
                                  <a:pt x="1618593" y="2291255"/>
                                </a:lnTo>
                                <a:lnTo>
                                  <a:pt x="1849821" y="2406869"/>
                                </a:lnTo>
                                <a:lnTo>
                                  <a:pt x="1923393" y="2364827"/>
                                </a:lnTo>
                                <a:lnTo>
                                  <a:pt x="2007476" y="2406869"/>
                                </a:lnTo>
                                <a:lnTo>
                                  <a:pt x="2081048" y="2343806"/>
                                </a:lnTo>
                                <a:lnTo>
                                  <a:pt x="2144110" y="2427889"/>
                                </a:lnTo>
                                <a:lnTo>
                                  <a:pt x="2217683" y="2385848"/>
                                </a:lnTo>
                                <a:lnTo>
                                  <a:pt x="2406869" y="2606565"/>
                                </a:lnTo>
                                <a:lnTo>
                                  <a:pt x="1954924" y="2827282"/>
                                </a:lnTo>
                                <a:lnTo>
                                  <a:pt x="1870841" y="3016469"/>
                                </a:lnTo>
                                <a:lnTo>
                                  <a:pt x="2133600" y="2869324"/>
                                </a:lnTo>
                                <a:lnTo>
                                  <a:pt x="2165131" y="2963917"/>
                                </a:lnTo>
                                <a:lnTo>
                                  <a:pt x="1996965" y="3121572"/>
                                </a:lnTo>
                                <a:lnTo>
                                  <a:pt x="2165131" y="3384331"/>
                                </a:lnTo>
                                <a:lnTo>
                                  <a:pt x="2154621" y="3436882"/>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97" name="Freeform 196"/>
                          <p:cNvSpPr/>
                          <p:nvPr/>
                        </p:nvSpPr>
                        <p:spPr>
                          <a:xfrm>
                            <a:off x="7798986" y="4469108"/>
                            <a:ext cx="3512008" cy="3888371"/>
                          </a:xfrm>
                          <a:custGeom>
                            <a:avLst/>
                            <a:gdLst>
                              <a:gd name="connsiteX0" fmla="*/ 3510455 w 3510455"/>
                              <a:gd name="connsiteY0" fmla="*/ 1481958 h 3888827"/>
                              <a:gd name="connsiteX1" fmla="*/ 3100552 w 3510455"/>
                              <a:gd name="connsiteY1" fmla="*/ 1019503 h 3888827"/>
                              <a:gd name="connsiteX2" fmla="*/ 3499945 w 3510455"/>
                              <a:gd name="connsiteY2" fmla="*/ 620110 h 3888827"/>
                              <a:gd name="connsiteX3" fmla="*/ 3048000 w 3510455"/>
                              <a:gd name="connsiteY3" fmla="*/ 294289 h 3888827"/>
                              <a:gd name="connsiteX4" fmla="*/ 2554014 w 3510455"/>
                              <a:gd name="connsiteY4" fmla="*/ 0 h 3888827"/>
                              <a:gd name="connsiteX5" fmla="*/ 2259724 w 3510455"/>
                              <a:gd name="connsiteY5" fmla="*/ 262758 h 3888827"/>
                              <a:gd name="connsiteX6" fmla="*/ 2102069 w 3510455"/>
                              <a:gd name="connsiteY6" fmla="*/ 210206 h 3888827"/>
                              <a:gd name="connsiteX7" fmla="*/ 1408386 w 3510455"/>
                              <a:gd name="connsiteY7" fmla="*/ 1030013 h 3888827"/>
                              <a:gd name="connsiteX8" fmla="*/ 1040524 w 3510455"/>
                              <a:gd name="connsiteY8" fmla="*/ 1481958 h 3888827"/>
                              <a:gd name="connsiteX9" fmla="*/ 0 w 3510455"/>
                              <a:gd name="connsiteY9" fmla="*/ 2701158 h 3888827"/>
                              <a:gd name="connsiteX10" fmla="*/ 1082565 w 3510455"/>
                              <a:gd name="connsiteY10" fmla="*/ 3888827 h 3888827"/>
                              <a:gd name="connsiteX11" fmla="*/ 1545021 w 3510455"/>
                              <a:gd name="connsiteY11" fmla="*/ 3563006 h 3888827"/>
                              <a:gd name="connsiteX12" fmla="*/ 1618593 w 3510455"/>
                              <a:gd name="connsiteY12" fmla="*/ 3636579 h 3888827"/>
                              <a:gd name="connsiteX13" fmla="*/ 1870841 w 3510455"/>
                              <a:gd name="connsiteY13" fmla="*/ 3415862 h 3888827"/>
                              <a:gd name="connsiteX14" fmla="*/ 1692165 w 3510455"/>
                              <a:gd name="connsiteY14" fmla="*/ 3247696 h 3888827"/>
                              <a:gd name="connsiteX15" fmla="*/ 1923393 w 3510455"/>
                              <a:gd name="connsiteY15" fmla="*/ 2974427 h 3888827"/>
                              <a:gd name="connsiteX16" fmla="*/ 1618593 w 3510455"/>
                              <a:gd name="connsiteY16" fmla="*/ 2543503 h 3888827"/>
                              <a:gd name="connsiteX17" fmla="*/ 1839310 w 3510455"/>
                              <a:gd name="connsiteY17" fmla="*/ 2270234 h 3888827"/>
                              <a:gd name="connsiteX18" fmla="*/ 1933903 w 3510455"/>
                              <a:gd name="connsiteY18" fmla="*/ 1755227 h 3888827"/>
                              <a:gd name="connsiteX19" fmla="*/ 2343807 w 3510455"/>
                              <a:gd name="connsiteY19" fmla="*/ 1219200 h 3888827"/>
                              <a:gd name="connsiteX20" fmla="*/ 2427890 w 3510455"/>
                              <a:gd name="connsiteY20" fmla="*/ 1324303 h 3888827"/>
                              <a:gd name="connsiteX21" fmla="*/ 2606565 w 3510455"/>
                              <a:gd name="connsiteY21" fmla="*/ 1229710 h 3888827"/>
                              <a:gd name="connsiteX22" fmla="*/ 2774731 w 3510455"/>
                              <a:gd name="connsiteY22" fmla="*/ 1439917 h 3888827"/>
                              <a:gd name="connsiteX23" fmla="*/ 2711669 w 3510455"/>
                              <a:gd name="connsiteY23" fmla="*/ 1524000 h 3888827"/>
                              <a:gd name="connsiteX24" fmla="*/ 2827283 w 3510455"/>
                              <a:gd name="connsiteY24" fmla="*/ 1608082 h 3888827"/>
                              <a:gd name="connsiteX25" fmla="*/ 2953407 w 3510455"/>
                              <a:gd name="connsiteY25" fmla="*/ 1450427 h 3888827"/>
                              <a:gd name="connsiteX26" fmla="*/ 2690648 w 3510455"/>
                              <a:gd name="connsiteY26" fmla="*/ 1156137 h 3888827"/>
                              <a:gd name="connsiteX27" fmla="*/ 2827283 w 3510455"/>
                              <a:gd name="connsiteY27" fmla="*/ 998482 h 3888827"/>
                              <a:gd name="connsiteX28" fmla="*/ 3342290 w 3510455"/>
                              <a:gd name="connsiteY28" fmla="*/ 1481958 h 3888827"/>
                              <a:gd name="connsiteX29" fmla="*/ 3342290 w 3510455"/>
                              <a:gd name="connsiteY29" fmla="*/ 1481958 h 3888827"/>
                              <a:gd name="connsiteX30" fmla="*/ 3510455 w 3510455"/>
                              <a:gd name="connsiteY30" fmla="*/ 1481958 h 388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10455" h="3888827">
                                <a:moveTo>
                                  <a:pt x="3510455" y="1481958"/>
                                </a:moveTo>
                                <a:lnTo>
                                  <a:pt x="3100552" y="1019503"/>
                                </a:lnTo>
                                <a:lnTo>
                                  <a:pt x="3499945" y="620110"/>
                                </a:lnTo>
                                <a:lnTo>
                                  <a:pt x="3048000" y="294289"/>
                                </a:lnTo>
                                <a:lnTo>
                                  <a:pt x="2554014" y="0"/>
                                </a:lnTo>
                                <a:lnTo>
                                  <a:pt x="2259724" y="262758"/>
                                </a:lnTo>
                                <a:lnTo>
                                  <a:pt x="2102069" y="210206"/>
                                </a:lnTo>
                                <a:lnTo>
                                  <a:pt x="1408386" y="1030013"/>
                                </a:lnTo>
                                <a:lnTo>
                                  <a:pt x="1040524" y="1481958"/>
                                </a:lnTo>
                                <a:lnTo>
                                  <a:pt x="0" y="2701158"/>
                                </a:lnTo>
                                <a:lnTo>
                                  <a:pt x="1082565" y="3888827"/>
                                </a:lnTo>
                                <a:lnTo>
                                  <a:pt x="1545021" y="3563006"/>
                                </a:lnTo>
                                <a:lnTo>
                                  <a:pt x="1618593" y="3636579"/>
                                </a:lnTo>
                                <a:lnTo>
                                  <a:pt x="1870841" y="3415862"/>
                                </a:lnTo>
                                <a:lnTo>
                                  <a:pt x="1692165" y="3247696"/>
                                </a:lnTo>
                                <a:lnTo>
                                  <a:pt x="1923393" y="2974427"/>
                                </a:lnTo>
                                <a:lnTo>
                                  <a:pt x="1618593" y="2543503"/>
                                </a:lnTo>
                                <a:lnTo>
                                  <a:pt x="1839310" y="2270234"/>
                                </a:lnTo>
                                <a:lnTo>
                                  <a:pt x="1933903" y="1755227"/>
                                </a:lnTo>
                                <a:lnTo>
                                  <a:pt x="2343807" y="1219200"/>
                                </a:lnTo>
                                <a:lnTo>
                                  <a:pt x="2427890" y="1324303"/>
                                </a:lnTo>
                                <a:lnTo>
                                  <a:pt x="2606565" y="1229710"/>
                                </a:lnTo>
                                <a:lnTo>
                                  <a:pt x="2774731" y="1439917"/>
                                </a:lnTo>
                                <a:lnTo>
                                  <a:pt x="2711669" y="1524000"/>
                                </a:lnTo>
                                <a:lnTo>
                                  <a:pt x="2827283" y="1608082"/>
                                </a:lnTo>
                                <a:lnTo>
                                  <a:pt x="2953407" y="1450427"/>
                                </a:lnTo>
                                <a:lnTo>
                                  <a:pt x="2690648" y="1156137"/>
                                </a:lnTo>
                                <a:lnTo>
                                  <a:pt x="2827283" y="998482"/>
                                </a:lnTo>
                                <a:lnTo>
                                  <a:pt x="3342290" y="1481958"/>
                                </a:lnTo>
                                <a:lnTo>
                                  <a:pt x="3342290" y="1481958"/>
                                </a:lnTo>
                                <a:lnTo>
                                  <a:pt x="3510455" y="1481958"/>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98" name="Freeform 197"/>
                          <p:cNvSpPr/>
                          <p:nvPr/>
                        </p:nvSpPr>
                        <p:spPr>
                          <a:xfrm>
                            <a:off x="8990560" y="5656225"/>
                            <a:ext cx="3615037" cy="3700224"/>
                          </a:xfrm>
                          <a:custGeom>
                            <a:avLst/>
                            <a:gdLst>
                              <a:gd name="connsiteX0" fmla="*/ 567559 w 3615559"/>
                              <a:gd name="connsiteY0" fmla="*/ 3699642 h 3699642"/>
                              <a:gd name="connsiteX1" fmla="*/ 725214 w 3615559"/>
                              <a:gd name="connsiteY1" fmla="*/ 3605048 h 3699642"/>
                              <a:gd name="connsiteX2" fmla="*/ 662152 w 3615559"/>
                              <a:gd name="connsiteY2" fmla="*/ 3499945 h 3699642"/>
                              <a:gd name="connsiteX3" fmla="*/ 809297 w 3615559"/>
                              <a:gd name="connsiteY3" fmla="*/ 3363311 h 3699642"/>
                              <a:gd name="connsiteX4" fmla="*/ 914400 w 3615559"/>
                              <a:gd name="connsiteY4" fmla="*/ 3499945 h 3699642"/>
                              <a:gd name="connsiteX5" fmla="*/ 1229711 w 3615559"/>
                              <a:gd name="connsiteY5" fmla="*/ 3405352 h 3699642"/>
                              <a:gd name="connsiteX6" fmla="*/ 1828800 w 3615559"/>
                              <a:gd name="connsiteY6" fmla="*/ 2942897 h 3699642"/>
                              <a:gd name="connsiteX7" fmla="*/ 2249214 w 3615559"/>
                              <a:gd name="connsiteY7" fmla="*/ 2648607 h 3699642"/>
                              <a:gd name="connsiteX8" fmla="*/ 2480442 w 3615559"/>
                              <a:gd name="connsiteY8" fmla="*/ 2501462 h 3699642"/>
                              <a:gd name="connsiteX9" fmla="*/ 2585545 w 3615559"/>
                              <a:gd name="connsiteY9" fmla="*/ 2606566 h 3699642"/>
                              <a:gd name="connsiteX10" fmla="*/ 3426373 w 3615559"/>
                              <a:gd name="connsiteY10" fmla="*/ 1954924 h 3699642"/>
                              <a:gd name="connsiteX11" fmla="*/ 3552497 w 3615559"/>
                              <a:gd name="connsiteY11" fmla="*/ 1839311 h 3699642"/>
                              <a:gd name="connsiteX12" fmla="*/ 3615559 w 3615559"/>
                              <a:gd name="connsiteY12" fmla="*/ 1692166 h 3699642"/>
                              <a:gd name="connsiteX13" fmla="*/ 3331780 w 3615559"/>
                              <a:gd name="connsiteY13" fmla="*/ 1355835 h 3699642"/>
                              <a:gd name="connsiteX14" fmla="*/ 3163614 w 3615559"/>
                              <a:gd name="connsiteY14" fmla="*/ 1481959 h 3699642"/>
                              <a:gd name="connsiteX15" fmla="*/ 2921876 w 3615559"/>
                              <a:gd name="connsiteY15" fmla="*/ 1229711 h 3699642"/>
                              <a:gd name="connsiteX16" fmla="*/ 2743200 w 3615559"/>
                              <a:gd name="connsiteY16" fmla="*/ 1324304 h 3699642"/>
                              <a:gd name="connsiteX17" fmla="*/ 2680138 w 3615559"/>
                              <a:gd name="connsiteY17" fmla="*/ 1261242 h 3699642"/>
                              <a:gd name="connsiteX18" fmla="*/ 2480442 w 3615559"/>
                              <a:gd name="connsiteY18" fmla="*/ 1345324 h 3699642"/>
                              <a:gd name="connsiteX19" fmla="*/ 2249214 w 3615559"/>
                              <a:gd name="connsiteY19" fmla="*/ 1229711 h 3699642"/>
                              <a:gd name="connsiteX20" fmla="*/ 2596056 w 3615559"/>
                              <a:gd name="connsiteY20" fmla="*/ 1030014 h 3699642"/>
                              <a:gd name="connsiteX21" fmla="*/ 2480442 w 3615559"/>
                              <a:gd name="connsiteY21" fmla="*/ 966952 h 3699642"/>
                              <a:gd name="connsiteX22" fmla="*/ 2617076 w 3615559"/>
                              <a:gd name="connsiteY22" fmla="*/ 882869 h 3699642"/>
                              <a:gd name="connsiteX23" fmla="*/ 2417380 w 3615559"/>
                              <a:gd name="connsiteY23" fmla="*/ 599090 h 3699642"/>
                              <a:gd name="connsiteX24" fmla="*/ 2501463 w 3615559"/>
                              <a:gd name="connsiteY24" fmla="*/ 462455 h 3699642"/>
                              <a:gd name="connsiteX25" fmla="*/ 2259725 w 3615559"/>
                              <a:gd name="connsiteY25" fmla="*/ 357352 h 3699642"/>
                              <a:gd name="connsiteX26" fmla="*/ 2207173 w 3615559"/>
                              <a:gd name="connsiteY26" fmla="*/ 472966 h 3699642"/>
                              <a:gd name="connsiteX27" fmla="*/ 1986456 w 3615559"/>
                              <a:gd name="connsiteY27" fmla="*/ 262759 h 3699642"/>
                              <a:gd name="connsiteX28" fmla="*/ 1923394 w 3615559"/>
                              <a:gd name="connsiteY28" fmla="*/ 315311 h 3699642"/>
                              <a:gd name="connsiteX29" fmla="*/ 2007476 w 3615559"/>
                              <a:gd name="connsiteY29" fmla="*/ 388883 h 3699642"/>
                              <a:gd name="connsiteX30" fmla="*/ 1786759 w 3615559"/>
                              <a:gd name="connsiteY30" fmla="*/ 483476 h 3699642"/>
                              <a:gd name="connsiteX31" fmla="*/ 1555532 w 3615559"/>
                              <a:gd name="connsiteY31" fmla="*/ 336331 h 3699642"/>
                              <a:gd name="connsiteX32" fmla="*/ 1597573 w 3615559"/>
                              <a:gd name="connsiteY32" fmla="*/ 252248 h 3699642"/>
                              <a:gd name="connsiteX33" fmla="*/ 1418897 w 3615559"/>
                              <a:gd name="connsiteY33" fmla="*/ 0 h 3699642"/>
                              <a:gd name="connsiteX34" fmla="*/ 1229711 w 3615559"/>
                              <a:gd name="connsiteY34" fmla="*/ 115614 h 3699642"/>
                              <a:gd name="connsiteX35" fmla="*/ 1166649 w 3615559"/>
                              <a:gd name="connsiteY35" fmla="*/ 0 h 3699642"/>
                              <a:gd name="connsiteX36" fmla="*/ 746235 w 3615559"/>
                              <a:gd name="connsiteY36" fmla="*/ 525517 h 3699642"/>
                              <a:gd name="connsiteX37" fmla="*/ 651642 w 3615559"/>
                              <a:gd name="connsiteY37" fmla="*/ 1082566 h 3699642"/>
                              <a:gd name="connsiteX38" fmla="*/ 420414 w 3615559"/>
                              <a:gd name="connsiteY38" fmla="*/ 1313793 h 3699642"/>
                              <a:gd name="connsiteX39" fmla="*/ 756745 w 3615559"/>
                              <a:gd name="connsiteY39" fmla="*/ 1786759 h 3699642"/>
                              <a:gd name="connsiteX40" fmla="*/ 557049 w 3615559"/>
                              <a:gd name="connsiteY40" fmla="*/ 2028497 h 3699642"/>
                              <a:gd name="connsiteX41" fmla="*/ 672663 w 3615559"/>
                              <a:gd name="connsiteY41" fmla="*/ 2228193 h 3699642"/>
                              <a:gd name="connsiteX42" fmla="*/ 430925 w 3615559"/>
                              <a:gd name="connsiteY42" fmla="*/ 2438400 h 3699642"/>
                              <a:gd name="connsiteX43" fmla="*/ 367863 w 3615559"/>
                              <a:gd name="connsiteY43" fmla="*/ 2343807 h 3699642"/>
                              <a:gd name="connsiteX44" fmla="*/ 0 w 3615559"/>
                              <a:gd name="connsiteY44" fmla="*/ 2638097 h 3699642"/>
                              <a:gd name="connsiteX45" fmla="*/ 409904 w 3615559"/>
                              <a:gd name="connsiteY45" fmla="*/ 3058511 h 3699642"/>
                              <a:gd name="connsiteX46" fmla="*/ 777766 w 3615559"/>
                              <a:gd name="connsiteY46" fmla="*/ 2743200 h 3699642"/>
                              <a:gd name="connsiteX47" fmla="*/ 872359 w 3615559"/>
                              <a:gd name="connsiteY47" fmla="*/ 2890345 h 3699642"/>
                              <a:gd name="connsiteX48" fmla="*/ 430925 w 3615559"/>
                              <a:gd name="connsiteY48" fmla="*/ 3258207 h 3699642"/>
                              <a:gd name="connsiteX49" fmla="*/ 378373 w 3615559"/>
                              <a:gd name="connsiteY49" fmla="*/ 3447393 h 3699642"/>
                              <a:gd name="connsiteX50" fmla="*/ 609600 w 3615559"/>
                              <a:gd name="connsiteY50" fmla="*/ 3668111 h 3699642"/>
                              <a:gd name="connsiteX51" fmla="*/ 567559 w 3615559"/>
                              <a:gd name="connsiteY51" fmla="*/ 3699642 h 369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615559" h="3699642">
                                <a:moveTo>
                                  <a:pt x="567559" y="3699642"/>
                                </a:moveTo>
                                <a:lnTo>
                                  <a:pt x="725214" y="3605048"/>
                                </a:lnTo>
                                <a:lnTo>
                                  <a:pt x="662152" y="3499945"/>
                                </a:lnTo>
                                <a:lnTo>
                                  <a:pt x="809297" y="3363311"/>
                                </a:lnTo>
                                <a:lnTo>
                                  <a:pt x="914400" y="3499945"/>
                                </a:lnTo>
                                <a:lnTo>
                                  <a:pt x="1229711" y="3405352"/>
                                </a:lnTo>
                                <a:lnTo>
                                  <a:pt x="1828800" y="2942897"/>
                                </a:lnTo>
                                <a:lnTo>
                                  <a:pt x="2249214" y="2648607"/>
                                </a:lnTo>
                                <a:lnTo>
                                  <a:pt x="2480442" y="2501462"/>
                                </a:lnTo>
                                <a:lnTo>
                                  <a:pt x="2585545" y="2606566"/>
                                </a:lnTo>
                                <a:lnTo>
                                  <a:pt x="3426373" y="1954924"/>
                                </a:lnTo>
                                <a:lnTo>
                                  <a:pt x="3552497" y="1839311"/>
                                </a:lnTo>
                                <a:lnTo>
                                  <a:pt x="3615559" y="1692166"/>
                                </a:lnTo>
                                <a:lnTo>
                                  <a:pt x="3331780" y="1355835"/>
                                </a:lnTo>
                                <a:lnTo>
                                  <a:pt x="3163614" y="1481959"/>
                                </a:lnTo>
                                <a:lnTo>
                                  <a:pt x="2921876" y="1229711"/>
                                </a:lnTo>
                                <a:lnTo>
                                  <a:pt x="2743200" y="1324304"/>
                                </a:lnTo>
                                <a:lnTo>
                                  <a:pt x="2680138" y="1261242"/>
                                </a:lnTo>
                                <a:lnTo>
                                  <a:pt x="2480442" y="1345324"/>
                                </a:lnTo>
                                <a:lnTo>
                                  <a:pt x="2249214" y="1229711"/>
                                </a:lnTo>
                                <a:lnTo>
                                  <a:pt x="2596056" y="1030014"/>
                                </a:lnTo>
                                <a:lnTo>
                                  <a:pt x="2480442" y="966952"/>
                                </a:lnTo>
                                <a:lnTo>
                                  <a:pt x="2617076" y="882869"/>
                                </a:lnTo>
                                <a:lnTo>
                                  <a:pt x="2417380" y="599090"/>
                                </a:lnTo>
                                <a:lnTo>
                                  <a:pt x="2501463" y="462455"/>
                                </a:lnTo>
                                <a:lnTo>
                                  <a:pt x="2259725" y="357352"/>
                                </a:lnTo>
                                <a:lnTo>
                                  <a:pt x="2207173" y="472966"/>
                                </a:lnTo>
                                <a:lnTo>
                                  <a:pt x="1986456" y="262759"/>
                                </a:lnTo>
                                <a:lnTo>
                                  <a:pt x="1923394" y="315311"/>
                                </a:lnTo>
                                <a:lnTo>
                                  <a:pt x="2007476" y="388883"/>
                                </a:lnTo>
                                <a:lnTo>
                                  <a:pt x="1786759" y="483476"/>
                                </a:lnTo>
                                <a:lnTo>
                                  <a:pt x="1555532" y="336331"/>
                                </a:lnTo>
                                <a:lnTo>
                                  <a:pt x="1597573" y="252248"/>
                                </a:lnTo>
                                <a:lnTo>
                                  <a:pt x="1418897" y="0"/>
                                </a:lnTo>
                                <a:lnTo>
                                  <a:pt x="1229711" y="115614"/>
                                </a:lnTo>
                                <a:lnTo>
                                  <a:pt x="1166649" y="0"/>
                                </a:lnTo>
                                <a:lnTo>
                                  <a:pt x="746235" y="525517"/>
                                </a:lnTo>
                                <a:lnTo>
                                  <a:pt x="651642" y="1082566"/>
                                </a:lnTo>
                                <a:lnTo>
                                  <a:pt x="420414" y="1313793"/>
                                </a:lnTo>
                                <a:lnTo>
                                  <a:pt x="756745" y="1786759"/>
                                </a:lnTo>
                                <a:lnTo>
                                  <a:pt x="557049" y="2028497"/>
                                </a:lnTo>
                                <a:lnTo>
                                  <a:pt x="672663" y="2228193"/>
                                </a:lnTo>
                                <a:lnTo>
                                  <a:pt x="430925" y="2438400"/>
                                </a:lnTo>
                                <a:lnTo>
                                  <a:pt x="367863" y="2343807"/>
                                </a:lnTo>
                                <a:lnTo>
                                  <a:pt x="0" y="2638097"/>
                                </a:lnTo>
                                <a:lnTo>
                                  <a:pt x="409904" y="3058511"/>
                                </a:lnTo>
                                <a:lnTo>
                                  <a:pt x="777766" y="2743200"/>
                                </a:lnTo>
                                <a:lnTo>
                                  <a:pt x="872359" y="2890345"/>
                                </a:lnTo>
                                <a:lnTo>
                                  <a:pt x="430925" y="3258207"/>
                                </a:lnTo>
                                <a:lnTo>
                                  <a:pt x="378373" y="3447393"/>
                                </a:lnTo>
                                <a:lnTo>
                                  <a:pt x="609600" y="3668111"/>
                                </a:lnTo>
                                <a:lnTo>
                                  <a:pt x="567559" y="3699642"/>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99" name="Freeform 198"/>
                          <p:cNvSpPr/>
                          <p:nvPr/>
                        </p:nvSpPr>
                        <p:spPr>
                          <a:xfrm>
                            <a:off x="7359985" y="7147963"/>
                            <a:ext cx="1894870" cy="1939705"/>
                          </a:xfrm>
                          <a:custGeom>
                            <a:avLst/>
                            <a:gdLst>
                              <a:gd name="connsiteX0" fmla="*/ 1786467 w 1896534"/>
                              <a:gd name="connsiteY0" fmla="*/ 1938866 h 1938866"/>
                              <a:gd name="connsiteX1" fmla="*/ 1896534 w 1896534"/>
                              <a:gd name="connsiteY1" fmla="*/ 1811866 h 1938866"/>
                              <a:gd name="connsiteX2" fmla="*/ 1447800 w 1896534"/>
                              <a:gd name="connsiteY2" fmla="*/ 1329266 h 1938866"/>
                              <a:gd name="connsiteX3" fmla="*/ 1312334 w 1896534"/>
                              <a:gd name="connsiteY3" fmla="*/ 1464733 h 1938866"/>
                              <a:gd name="connsiteX4" fmla="*/ 1109134 w 1896534"/>
                              <a:gd name="connsiteY4" fmla="*/ 1219200 h 1938866"/>
                              <a:gd name="connsiteX5" fmla="*/ 1176867 w 1896534"/>
                              <a:gd name="connsiteY5" fmla="*/ 1159933 h 1938866"/>
                              <a:gd name="connsiteX6" fmla="*/ 889000 w 1896534"/>
                              <a:gd name="connsiteY6" fmla="*/ 812800 h 1938866"/>
                              <a:gd name="connsiteX7" fmla="*/ 1032934 w 1896534"/>
                              <a:gd name="connsiteY7" fmla="*/ 694266 h 1938866"/>
                              <a:gd name="connsiteX8" fmla="*/ 414867 w 1896534"/>
                              <a:gd name="connsiteY8" fmla="*/ 0 h 1938866"/>
                              <a:gd name="connsiteX9" fmla="*/ 8467 w 1896534"/>
                              <a:gd name="connsiteY9" fmla="*/ 550333 h 1938866"/>
                              <a:gd name="connsiteX10" fmla="*/ 177800 w 1896534"/>
                              <a:gd name="connsiteY10" fmla="*/ 753533 h 1938866"/>
                              <a:gd name="connsiteX11" fmla="*/ 0 w 1896534"/>
                              <a:gd name="connsiteY11" fmla="*/ 1176866 h 1938866"/>
                              <a:gd name="connsiteX12" fmla="*/ 397934 w 1896534"/>
                              <a:gd name="connsiteY12" fmla="*/ 1346200 h 1938866"/>
                              <a:gd name="connsiteX13" fmla="*/ 237067 w 1896534"/>
                              <a:gd name="connsiteY13" fmla="*/ 1557866 h 1938866"/>
                              <a:gd name="connsiteX14" fmla="*/ 355600 w 1896534"/>
                              <a:gd name="connsiteY14" fmla="*/ 1752600 h 1938866"/>
                              <a:gd name="connsiteX15" fmla="*/ 558800 w 1896534"/>
                              <a:gd name="connsiteY15" fmla="*/ 1854200 h 1938866"/>
                              <a:gd name="connsiteX16" fmla="*/ 711200 w 1896534"/>
                              <a:gd name="connsiteY16" fmla="*/ 1651000 h 1938866"/>
                              <a:gd name="connsiteX17" fmla="*/ 897467 w 1896534"/>
                              <a:gd name="connsiteY17" fmla="*/ 1811866 h 1938866"/>
                              <a:gd name="connsiteX18" fmla="*/ 1151467 w 1896534"/>
                              <a:gd name="connsiteY18" fmla="*/ 1566333 h 1938866"/>
                              <a:gd name="connsiteX19" fmla="*/ 1549400 w 1896534"/>
                              <a:gd name="connsiteY19" fmla="*/ 1921933 h 1938866"/>
                              <a:gd name="connsiteX20" fmla="*/ 1676400 w 1896534"/>
                              <a:gd name="connsiteY20" fmla="*/ 1837266 h 1938866"/>
                              <a:gd name="connsiteX21" fmla="*/ 1786467 w 1896534"/>
                              <a:gd name="connsiteY21" fmla="*/ 1938866 h 193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96534" h="1938866">
                                <a:moveTo>
                                  <a:pt x="1786467" y="1938866"/>
                                </a:moveTo>
                                <a:lnTo>
                                  <a:pt x="1896534" y="1811866"/>
                                </a:lnTo>
                                <a:lnTo>
                                  <a:pt x="1447800" y="1329266"/>
                                </a:lnTo>
                                <a:lnTo>
                                  <a:pt x="1312334" y="1464733"/>
                                </a:lnTo>
                                <a:lnTo>
                                  <a:pt x="1109134" y="1219200"/>
                                </a:lnTo>
                                <a:lnTo>
                                  <a:pt x="1176867" y="1159933"/>
                                </a:lnTo>
                                <a:lnTo>
                                  <a:pt x="889000" y="812800"/>
                                </a:lnTo>
                                <a:lnTo>
                                  <a:pt x="1032934" y="694266"/>
                                </a:lnTo>
                                <a:lnTo>
                                  <a:pt x="414867" y="0"/>
                                </a:lnTo>
                                <a:lnTo>
                                  <a:pt x="8467" y="550333"/>
                                </a:lnTo>
                                <a:lnTo>
                                  <a:pt x="177800" y="753533"/>
                                </a:lnTo>
                                <a:lnTo>
                                  <a:pt x="0" y="1176866"/>
                                </a:lnTo>
                                <a:lnTo>
                                  <a:pt x="397934" y="1346200"/>
                                </a:lnTo>
                                <a:lnTo>
                                  <a:pt x="237067" y="1557866"/>
                                </a:lnTo>
                                <a:lnTo>
                                  <a:pt x="355600" y="1752600"/>
                                </a:lnTo>
                                <a:lnTo>
                                  <a:pt x="558800" y="1854200"/>
                                </a:lnTo>
                                <a:lnTo>
                                  <a:pt x="711200" y="1651000"/>
                                </a:lnTo>
                                <a:lnTo>
                                  <a:pt x="897467" y="1811866"/>
                                </a:lnTo>
                                <a:lnTo>
                                  <a:pt x="1151467" y="1566333"/>
                                </a:lnTo>
                                <a:lnTo>
                                  <a:pt x="1549400" y="1921933"/>
                                </a:lnTo>
                                <a:lnTo>
                                  <a:pt x="1676400" y="1837266"/>
                                </a:lnTo>
                                <a:lnTo>
                                  <a:pt x="1786467" y="1938866"/>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00" name="Freeform 199"/>
                          <p:cNvSpPr/>
                          <p:nvPr/>
                        </p:nvSpPr>
                        <p:spPr>
                          <a:xfrm>
                            <a:off x="9622183" y="9248936"/>
                            <a:ext cx="1330443" cy="972094"/>
                          </a:xfrm>
                          <a:custGeom>
                            <a:avLst/>
                            <a:gdLst>
                              <a:gd name="connsiteX0" fmla="*/ 816678 w 1333210"/>
                              <a:gd name="connsiteY0" fmla="*/ 970242 h 970242"/>
                              <a:gd name="connsiteX1" fmla="*/ 886480 w 1333210"/>
                              <a:gd name="connsiteY1" fmla="*/ 942321 h 970242"/>
                              <a:gd name="connsiteX2" fmla="*/ 760837 w 1333210"/>
                              <a:gd name="connsiteY2" fmla="*/ 732916 h 970242"/>
                              <a:gd name="connsiteX3" fmla="*/ 956281 w 1333210"/>
                              <a:gd name="connsiteY3" fmla="*/ 593313 h 970242"/>
                              <a:gd name="connsiteX4" fmla="*/ 1116825 w 1333210"/>
                              <a:gd name="connsiteY4" fmla="*/ 872519 h 970242"/>
                              <a:gd name="connsiteX5" fmla="*/ 1333210 w 1333210"/>
                              <a:gd name="connsiteY5" fmla="*/ 746877 h 970242"/>
                              <a:gd name="connsiteX6" fmla="*/ 1151726 w 1333210"/>
                              <a:gd name="connsiteY6" fmla="*/ 300147 h 970242"/>
                              <a:gd name="connsiteX7" fmla="*/ 998162 w 1333210"/>
                              <a:gd name="connsiteY7" fmla="*/ 383909 h 970242"/>
                              <a:gd name="connsiteX8" fmla="*/ 760837 w 1333210"/>
                              <a:gd name="connsiteY8" fmla="*/ 0 h 970242"/>
                              <a:gd name="connsiteX9" fmla="*/ 453710 w 1333210"/>
                              <a:gd name="connsiteY9" fmla="*/ 216385 h 970242"/>
                              <a:gd name="connsiteX10" fmla="*/ 704996 w 1333210"/>
                              <a:gd name="connsiteY10" fmla="*/ 502571 h 970242"/>
                              <a:gd name="connsiteX11" fmla="*/ 614254 w 1333210"/>
                              <a:gd name="connsiteY11" fmla="*/ 558413 h 970242"/>
                              <a:gd name="connsiteX12" fmla="*/ 404849 w 1333210"/>
                              <a:gd name="connsiteY12" fmla="*/ 272226 h 970242"/>
                              <a:gd name="connsiteX13" fmla="*/ 342028 w 1333210"/>
                              <a:gd name="connsiteY13" fmla="*/ 300147 h 970242"/>
                              <a:gd name="connsiteX14" fmla="*/ 537472 w 1333210"/>
                              <a:gd name="connsiteY14" fmla="*/ 586333 h 970242"/>
                              <a:gd name="connsiteX15" fmla="*/ 425790 w 1333210"/>
                              <a:gd name="connsiteY15" fmla="*/ 649154 h 970242"/>
                              <a:gd name="connsiteX16" fmla="*/ 230345 w 1333210"/>
                              <a:gd name="connsiteY16" fmla="*/ 404849 h 970242"/>
                              <a:gd name="connsiteX17" fmla="*/ 0 w 1333210"/>
                              <a:gd name="connsiteY17" fmla="*/ 551432 h 970242"/>
                              <a:gd name="connsiteX18" fmla="*/ 69802 w 1333210"/>
                              <a:gd name="connsiteY18" fmla="*/ 642174 h 970242"/>
                              <a:gd name="connsiteX19" fmla="*/ 816678 w 1333210"/>
                              <a:gd name="connsiteY19" fmla="*/ 970242 h 97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33210" h="970242">
                                <a:moveTo>
                                  <a:pt x="816678" y="970242"/>
                                </a:moveTo>
                                <a:lnTo>
                                  <a:pt x="886480" y="942321"/>
                                </a:lnTo>
                                <a:lnTo>
                                  <a:pt x="760837" y="732916"/>
                                </a:lnTo>
                                <a:lnTo>
                                  <a:pt x="956281" y="593313"/>
                                </a:lnTo>
                                <a:lnTo>
                                  <a:pt x="1116825" y="872519"/>
                                </a:lnTo>
                                <a:lnTo>
                                  <a:pt x="1333210" y="746877"/>
                                </a:lnTo>
                                <a:lnTo>
                                  <a:pt x="1151726" y="300147"/>
                                </a:lnTo>
                                <a:lnTo>
                                  <a:pt x="998162" y="383909"/>
                                </a:lnTo>
                                <a:lnTo>
                                  <a:pt x="760837" y="0"/>
                                </a:lnTo>
                                <a:lnTo>
                                  <a:pt x="453710" y="216385"/>
                                </a:lnTo>
                                <a:lnTo>
                                  <a:pt x="704996" y="502571"/>
                                </a:lnTo>
                                <a:lnTo>
                                  <a:pt x="614254" y="558413"/>
                                </a:lnTo>
                                <a:lnTo>
                                  <a:pt x="404849" y="272226"/>
                                </a:lnTo>
                                <a:lnTo>
                                  <a:pt x="342028" y="300147"/>
                                </a:lnTo>
                                <a:lnTo>
                                  <a:pt x="537472" y="586333"/>
                                </a:lnTo>
                                <a:lnTo>
                                  <a:pt x="425790" y="649154"/>
                                </a:lnTo>
                                <a:lnTo>
                                  <a:pt x="230345" y="404849"/>
                                </a:lnTo>
                                <a:lnTo>
                                  <a:pt x="0" y="551432"/>
                                </a:lnTo>
                                <a:lnTo>
                                  <a:pt x="69802" y="642174"/>
                                </a:lnTo>
                                <a:lnTo>
                                  <a:pt x="816678" y="970242"/>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01" name="Freeform 200"/>
                          <p:cNvSpPr/>
                          <p:nvPr/>
                        </p:nvSpPr>
                        <p:spPr>
                          <a:xfrm>
                            <a:off x="10773442" y="9145905"/>
                            <a:ext cx="1110941" cy="851141"/>
                          </a:xfrm>
                          <a:custGeom>
                            <a:avLst/>
                            <a:gdLst>
                              <a:gd name="connsiteX0" fmla="*/ 193184 w 1107584"/>
                              <a:gd name="connsiteY0" fmla="*/ 850006 h 850006"/>
                              <a:gd name="connsiteX1" fmla="*/ 0 w 1107584"/>
                              <a:gd name="connsiteY1" fmla="*/ 405685 h 850006"/>
                              <a:gd name="connsiteX2" fmla="*/ 392806 w 1107584"/>
                              <a:gd name="connsiteY2" fmla="*/ 270456 h 850006"/>
                              <a:gd name="connsiteX3" fmla="*/ 360609 w 1107584"/>
                              <a:gd name="connsiteY3" fmla="*/ 167425 h 850006"/>
                              <a:gd name="connsiteX4" fmla="*/ 540913 w 1107584"/>
                              <a:gd name="connsiteY4" fmla="*/ 115910 h 850006"/>
                              <a:gd name="connsiteX5" fmla="*/ 605308 w 1107584"/>
                              <a:gd name="connsiteY5" fmla="*/ 212501 h 850006"/>
                              <a:gd name="connsiteX6" fmla="*/ 920840 w 1107584"/>
                              <a:gd name="connsiteY6" fmla="*/ 0 h 850006"/>
                              <a:gd name="connsiteX7" fmla="*/ 1107584 w 1107584"/>
                              <a:gd name="connsiteY7" fmla="*/ 573110 h 850006"/>
                              <a:gd name="connsiteX8" fmla="*/ 193184 w 1107584"/>
                              <a:gd name="connsiteY8" fmla="*/ 850006 h 85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7584" h="850006">
                                <a:moveTo>
                                  <a:pt x="193184" y="850006"/>
                                </a:moveTo>
                                <a:lnTo>
                                  <a:pt x="0" y="405685"/>
                                </a:lnTo>
                                <a:lnTo>
                                  <a:pt x="392806" y="270456"/>
                                </a:lnTo>
                                <a:lnTo>
                                  <a:pt x="360609" y="167425"/>
                                </a:lnTo>
                                <a:lnTo>
                                  <a:pt x="540913" y="115910"/>
                                </a:lnTo>
                                <a:lnTo>
                                  <a:pt x="605308" y="212501"/>
                                </a:lnTo>
                                <a:lnTo>
                                  <a:pt x="920840" y="0"/>
                                </a:lnTo>
                                <a:lnTo>
                                  <a:pt x="1107584" y="573110"/>
                                </a:lnTo>
                                <a:lnTo>
                                  <a:pt x="193184" y="850006"/>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02" name="Freeform 201"/>
                          <p:cNvSpPr/>
                          <p:nvPr/>
                        </p:nvSpPr>
                        <p:spPr>
                          <a:xfrm>
                            <a:off x="9577387" y="10113518"/>
                            <a:ext cx="470360" cy="416610"/>
                          </a:xfrm>
                          <a:custGeom>
                            <a:avLst/>
                            <a:gdLst>
                              <a:gd name="connsiteX0" fmla="*/ 228600 w 470647"/>
                              <a:gd name="connsiteY0" fmla="*/ 416859 h 416859"/>
                              <a:gd name="connsiteX1" fmla="*/ 470647 w 470647"/>
                              <a:gd name="connsiteY1" fmla="*/ 121024 h 416859"/>
                              <a:gd name="connsiteX2" fmla="*/ 174812 w 470647"/>
                              <a:gd name="connsiteY2" fmla="*/ 0 h 416859"/>
                              <a:gd name="connsiteX3" fmla="*/ 0 w 470647"/>
                              <a:gd name="connsiteY3" fmla="*/ 94130 h 416859"/>
                              <a:gd name="connsiteX4" fmla="*/ 228600 w 470647"/>
                              <a:gd name="connsiteY4" fmla="*/ 416859 h 41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47" h="416859">
                                <a:moveTo>
                                  <a:pt x="228600" y="416859"/>
                                </a:moveTo>
                                <a:lnTo>
                                  <a:pt x="470647" y="121024"/>
                                </a:lnTo>
                                <a:lnTo>
                                  <a:pt x="174812" y="0"/>
                                </a:lnTo>
                                <a:lnTo>
                                  <a:pt x="0" y="94130"/>
                                </a:lnTo>
                                <a:lnTo>
                                  <a:pt x="228600" y="416859"/>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03" name="Freeform 202"/>
                          <p:cNvSpPr/>
                          <p:nvPr/>
                        </p:nvSpPr>
                        <p:spPr>
                          <a:xfrm>
                            <a:off x="19320522" y="7215157"/>
                            <a:ext cx="1048227" cy="1115444"/>
                          </a:xfrm>
                          <a:custGeom>
                            <a:avLst/>
                            <a:gdLst>
                              <a:gd name="connsiteX0" fmla="*/ 974912 w 1048871"/>
                              <a:gd name="connsiteY0" fmla="*/ 1116106 h 1116106"/>
                              <a:gd name="connsiteX1" fmla="*/ 1048871 w 1048871"/>
                              <a:gd name="connsiteY1" fmla="*/ 1069041 h 1116106"/>
                              <a:gd name="connsiteX2" fmla="*/ 201706 w 1048871"/>
                              <a:gd name="connsiteY2" fmla="*/ 0 h 1116106"/>
                              <a:gd name="connsiteX3" fmla="*/ 0 w 1048871"/>
                              <a:gd name="connsiteY3" fmla="*/ 174812 h 1116106"/>
                              <a:gd name="connsiteX4" fmla="*/ 181535 w 1048871"/>
                              <a:gd name="connsiteY4" fmla="*/ 497541 h 1116106"/>
                              <a:gd name="connsiteX5" fmla="*/ 289112 w 1048871"/>
                              <a:gd name="connsiteY5" fmla="*/ 416859 h 1116106"/>
                              <a:gd name="connsiteX6" fmla="*/ 410135 w 1048871"/>
                              <a:gd name="connsiteY6" fmla="*/ 611841 h 1116106"/>
                              <a:gd name="connsiteX7" fmla="*/ 504265 w 1048871"/>
                              <a:gd name="connsiteY7" fmla="*/ 517712 h 1116106"/>
                              <a:gd name="connsiteX8" fmla="*/ 974912 w 1048871"/>
                              <a:gd name="connsiteY8" fmla="*/ 1116106 h 111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8871" h="1116106">
                                <a:moveTo>
                                  <a:pt x="974912" y="1116106"/>
                                </a:moveTo>
                                <a:lnTo>
                                  <a:pt x="1048871" y="1069041"/>
                                </a:lnTo>
                                <a:lnTo>
                                  <a:pt x="201706" y="0"/>
                                </a:lnTo>
                                <a:lnTo>
                                  <a:pt x="0" y="174812"/>
                                </a:lnTo>
                                <a:lnTo>
                                  <a:pt x="181535" y="497541"/>
                                </a:lnTo>
                                <a:lnTo>
                                  <a:pt x="289112" y="416859"/>
                                </a:lnTo>
                                <a:lnTo>
                                  <a:pt x="410135" y="611841"/>
                                </a:lnTo>
                                <a:lnTo>
                                  <a:pt x="504265" y="517712"/>
                                </a:lnTo>
                                <a:lnTo>
                                  <a:pt x="974912" y="1116106"/>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04" name="Freeform 203"/>
                          <p:cNvSpPr/>
                          <p:nvPr/>
                        </p:nvSpPr>
                        <p:spPr>
                          <a:xfrm>
                            <a:off x="10683850" y="10109037"/>
                            <a:ext cx="474838" cy="340456"/>
                          </a:xfrm>
                          <a:custGeom>
                            <a:avLst/>
                            <a:gdLst>
                              <a:gd name="connsiteX0" fmla="*/ 475488 w 475488"/>
                              <a:gd name="connsiteY0" fmla="*/ 231648 h 341376"/>
                              <a:gd name="connsiteX1" fmla="*/ 329184 w 475488"/>
                              <a:gd name="connsiteY1" fmla="*/ 341376 h 341376"/>
                              <a:gd name="connsiteX2" fmla="*/ 0 w 475488"/>
                              <a:gd name="connsiteY2" fmla="*/ 158496 h 341376"/>
                              <a:gd name="connsiteX3" fmla="*/ 341376 w 475488"/>
                              <a:gd name="connsiteY3" fmla="*/ 0 h 341376"/>
                              <a:gd name="connsiteX4" fmla="*/ 475488 w 475488"/>
                              <a:gd name="connsiteY4" fmla="*/ 231648 h 341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488" h="341376">
                                <a:moveTo>
                                  <a:pt x="475488" y="231648"/>
                                </a:moveTo>
                                <a:lnTo>
                                  <a:pt x="329184" y="341376"/>
                                </a:lnTo>
                                <a:lnTo>
                                  <a:pt x="0" y="158496"/>
                                </a:lnTo>
                                <a:lnTo>
                                  <a:pt x="341376" y="0"/>
                                </a:lnTo>
                                <a:lnTo>
                                  <a:pt x="475488" y="231648"/>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grpSp>
              </p:grpSp>
              <p:grpSp>
                <p:nvGrpSpPr>
                  <p:cNvPr id="14388" name="Group 53"/>
                  <p:cNvGrpSpPr>
                    <a:grpSpLocks/>
                  </p:cNvGrpSpPr>
                  <p:nvPr/>
                </p:nvGrpSpPr>
                <p:grpSpPr bwMode="auto">
                  <a:xfrm>
                    <a:off x="1467650" y="7184034"/>
                    <a:ext cx="14762950" cy="10756725"/>
                    <a:chOff x="1467650" y="7184034"/>
                    <a:chExt cx="14762950" cy="10756725"/>
                  </a:xfrm>
                </p:grpSpPr>
                <p:sp>
                  <p:nvSpPr>
                    <p:cNvPr id="55" name="Freeform 54"/>
                    <p:cNvSpPr/>
                    <p:nvPr/>
                  </p:nvSpPr>
                  <p:spPr>
                    <a:xfrm>
                      <a:off x="14446714" y="9248936"/>
                      <a:ext cx="1787360" cy="1429023"/>
                    </a:xfrm>
                    <a:custGeom>
                      <a:avLst/>
                      <a:gdLst>
                        <a:gd name="connsiteX0" fmla="*/ 174812 w 1788459"/>
                        <a:gd name="connsiteY0" fmla="*/ 914400 h 1425389"/>
                        <a:gd name="connsiteX1" fmla="*/ 0 w 1788459"/>
                        <a:gd name="connsiteY1" fmla="*/ 537883 h 1425389"/>
                        <a:gd name="connsiteX2" fmla="*/ 1290918 w 1788459"/>
                        <a:gd name="connsiteY2" fmla="*/ 0 h 1425389"/>
                        <a:gd name="connsiteX3" fmla="*/ 1788459 w 1788459"/>
                        <a:gd name="connsiteY3" fmla="*/ 739589 h 1425389"/>
                        <a:gd name="connsiteX4" fmla="*/ 1075765 w 1788459"/>
                        <a:gd name="connsiteY4" fmla="*/ 1425389 h 1425389"/>
                        <a:gd name="connsiteX5" fmla="*/ 0 w 1788459"/>
                        <a:gd name="connsiteY5" fmla="*/ 995083 h 1425389"/>
                        <a:gd name="connsiteX6" fmla="*/ 174812 w 1788459"/>
                        <a:gd name="connsiteY6" fmla="*/ 914400 h 1425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8459" h="1425389">
                          <a:moveTo>
                            <a:pt x="174812" y="914400"/>
                          </a:moveTo>
                          <a:lnTo>
                            <a:pt x="0" y="537883"/>
                          </a:lnTo>
                          <a:lnTo>
                            <a:pt x="1290918" y="0"/>
                          </a:lnTo>
                          <a:lnTo>
                            <a:pt x="1788459" y="739589"/>
                          </a:lnTo>
                          <a:lnTo>
                            <a:pt x="1075765" y="1425389"/>
                          </a:lnTo>
                          <a:lnTo>
                            <a:pt x="0" y="995083"/>
                          </a:lnTo>
                          <a:lnTo>
                            <a:pt x="174812" y="914400"/>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6" name="Freeform 55"/>
                    <p:cNvSpPr/>
                    <p:nvPr/>
                  </p:nvSpPr>
                  <p:spPr>
                    <a:xfrm>
                      <a:off x="11973974" y="7622809"/>
                      <a:ext cx="2804231" cy="1962104"/>
                    </a:xfrm>
                    <a:custGeom>
                      <a:avLst/>
                      <a:gdLst>
                        <a:gd name="connsiteX0" fmla="*/ 396910 w 2803490"/>
                        <a:gd name="connsiteY0" fmla="*/ 170822 h 1964452"/>
                        <a:gd name="connsiteX1" fmla="*/ 612949 w 2803490"/>
                        <a:gd name="connsiteY1" fmla="*/ 0 h 1964452"/>
                        <a:gd name="connsiteX2" fmla="*/ 869182 w 2803490"/>
                        <a:gd name="connsiteY2" fmla="*/ 70338 h 1964452"/>
                        <a:gd name="connsiteX3" fmla="*/ 2803490 w 2803490"/>
                        <a:gd name="connsiteY3" fmla="*/ 1813727 h 1964452"/>
                        <a:gd name="connsiteX4" fmla="*/ 2773345 w 2803490"/>
                        <a:gd name="connsiteY4" fmla="*/ 1868993 h 1964452"/>
                        <a:gd name="connsiteX5" fmla="*/ 2502040 w 2803490"/>
                        <a:gd name="connsiteY5" fmla="*/ 1964452 h 1964452"/>
                        <a:gd name="connsiteX6" fmla="*/ 2451798 w 2803490"/>
                        <a:gd name="connsiteY6" fmla="*/ 1798655 h 1964452"/>
                        <a:gd name="connsiteX7" fmla="*/ 2341266 w 2803490"/>
                        <a:gd name="connsiteY7" fmla="*/ 1823776 h 1964452"/>
                        <a:gd name="connsiteX8" fmla="*/ 2361363 w 2803490"/>
                        <a:gd name="connsiteY8" fmla="*/ 1642905 h 1964452"/>
                        <a:gd name="connsiteX9" fmla="*/ 2230734 w 2803490"/>
                        <a:gd name="connsiteY9" fmla="*/ 1602712 h 1964452"/>
                        <a:gd name="connsiteX10" fmla="*/ 2190541 w 2803490"/>
                        <a:gd name="connsiteY10" fmla="*/ 1507252 h 1964452"/>
                        <a:gd name="connsiteX11" fmla="*/ 1939332 w 2803490"/>
                        <a:gd name="connsiteY11" fmla="*/ 1477107 h 1964452"/>
                        <a:gd name="connsiteX12" fmla="*/ 1879042 w 2803490"/>
                        <a:gd name="connsiteY12" fmla="*/ 1622809 h 1964452"/>
                        <a:gd name="connsiteX13" fmla="*/ 1808703 w 2803490"/>
                        <a:gd name="connsiteY13" fmla="*/ 1597688 h 1964452"/>
                        <a:gd name="connsiteX14" fmla="*/ 1833824 w 2803490"/>
                        <a:gd name="connsiteY14" fmla="*/ 1416817 h 1964452"/>
                        <a:gd name="connsiteX15" fmla="*/ 1713244 w 2803490"/>
                        <a:gd name="connsiteY15" fmla="*/ 1431890 h 1964452"/>
                        <a:gd name="connsiteX16" fmla="*/ 1713244 w 2803490"/>
                        <a:gd name="connsiteY16" fmla="*/ 1612760 h 1964452"/>
                        <a:gd name="connsiteX17" fmla="*/ 1632857 w 2803490"/>
                        <a:gd name="connsiteY17" fmla="*/ 1597688 h 1964452"/>
                        <a:gd name="connsiteX18" fmla="*/ 1642905 w 2803490"/>
                        <a:gd name="connsiteY18" fmla="*/ 1703195 h 1964452"/>
                        <a:gd name="connsiteX19" fmla="*/ 1547446 w 2803490"/>
                        <a:gd name="connsiteY19" fmla="*/ 1683099 h 1964452"/>
                        <a:gd name="connsiteX20" fmla="*/ 1572567 w 2803490"/>
                        <a:gd name="connsiteY20" fmla="*/ 1532373 h 1964452"/>
                        <a:gd name="connsiteX21" fmla="*/ 1436914 w 2803490"/>
                        <a:gd name="connsiteY21" fmla="*/ 1457011 h 1964452"/>
                        <a:gd name="connsiteX22" fmla="*/ 1371600 w 2803490"/>
                        <a:gd name="connsiteY22" fmla="*/ 1487156 h 1964452"/>
                        <a:gd name="connsiteX23" fmla="*/ 1381648 w 2803490"/>
                        <a:gd name="connsiteY23" fmla="*/ 1281165 h 1964452"/>
                        <a:gd name="connsiteX24" fmla="*/ 1276141 w 2803490"/>
                        <a:gd name="connsiteY24" fmla="*/ 1276140 h 1964452"/>
                        <a:gd name="connsiteX25" fmla="*/ 1240971 w 2803490"/>
                        <a:gd name="connsiteY25" fmla="*/ 1642905 h 1964452"/>
                        <a:gd name="connsiteX26" fmla="*/ 1180681 w 2803490"/>
                        <a:gd name="connsiteY26" fmla="*/ 1753437 h 1964452"/>
                        <a:gd name="connsiteX27" fmla="*/ 979714 w 2803490"/>
                        <a:gd name="connsiteY27" fmla="*/ 1723292 h 1964452"/>
                        <a:gd name="connsiteX28" fmla="*/ 1034980 w 2803490"/>
                        <a:gd name="connsiteY28" fmla="*/ 1537398 h 1964452"/>
                        <a:gd name="connsiteX29" fmla="*/ 753626 w 2803490"/>
                        <a:gd name="connsiteY29" fmla="*/ 1542422 h 1964452"/>
                        <a:gd name="connsiteX30" fmla="*/ 698360 w 2803490"/>
                        <a:gd name="connsiteY30" fmla="*/ 1728316 h 1964452"/>
                        <a:gd name="connsiteX31" fmla="*/ 567732 w 2803490"/>
                        <a:gd name="connsiteY31" fmla="*/ 1663002 h 1964452"/>
                        <a:gd name="connsiteX32" fmla="*/ 597877 w 2803490"/>
                        <a:gd name="connsiteY32" fmla="*/ 1557494 h 1964452"/>
                        <a:gd name="connsiteX33" fmla="*/ 366765 w 2803490"/>
                        <a:gd name="connsiteY33" fmla="*/ 1527349 h 1964452"/>
                        <a:gd name="connsiteX34" fmla="*/ 376813 w 2803490"/>
                        <a:gd name="connsiteY34" fmla="*/ 1678074 h 1964452"/>
                        <a:gd name="connsiteX35" fmla="*/ 522514 w 2803490"/>
                        <a:gd name="connsiteY35" fmla="*/ 1723292 h 1964452"/>
                        <a:gd name="connsiteX36" fmla="*/ 457200 w 2803490"/>
                        <a:gd name="connsiteY36" fmla="*/ 1879041 h 1964452"/>
                        <a:gd name="connsiteX37" fmla="*/ 155749 w 2803490"/>
                        <a:gd name="connsiteY37" fmla="*/ 1813727 h 1964452"/>
                        <a:gd name="connsiteX38" fmla="*/ 0 w 2803490"/>
                        <a:gd name="connsiteY38" fmla="*/ 1512277 h 1964452"/>
                        <a:gd name="connsiteX39" fmla="*/ 20097 w 2803490"/>
                        <a:gd name="connsiteY39" fmla="*/ 1316334 h 1964452"/>
                        <a:gd name="connsiteX40" fmla="*/ 301451 w 2803490"/>
                        <a:gd name="connsiteY40" fmla="*/ 1276140 h 1964452"/>
                        <a:gd name="connsiteX41" fmla="*/ 311499 w 2803490"/>
                        <a:gd name="connsiteY41" fmla="*/ 1180681 h 1964452"/>
                        <a:gd name="connsiteX42" fmla="*/ 582804 w 2803490"/>
                        <a:gd name="connsiteY42" fmla="*/ 1105318 h 1964452"/>
                        <a:gd name="connsiteX43" fmla="*/ 532563 w 2803490"/>
                        <a:gd name="connsiteY43" fmla="*/ 959617 h 1964452"/>
                        <a:gd name="connsiteX44" fmla="*/ 879231 w 2803490"/>
                        <a:gd name="connsiteY44" fmla="*/ 994787 h 1964452"/>
                        <a:gd name="connsiteX45" fmla="*/ 909376 w 2803490"/>
                        <a:gd name="connsiteY45" fmla="*/ 728505 h 1964452"/>
                        <a:gd name="connsiteX46" fmla="*/ 668215 w 2803490"/>
                        <a:gd name="connsiteY46" fmla="*/ 728505 h 1964452"/>
                        <a:gd name="connsiteX47" fmla="*/ 522514 w 2803490"/>
                        <a:gd name="connsiteY47" fmla="*/ 462224 h 1964452"/>
                        <a:gd name="connsiteX48" fmla="*/ 401934 w 2803490"/>
                        <a:gd name="connsiteY48" fmla="*/ 572756 h 1964452"/>
                        <a:gd name="connsiteX49" fmla="*/ 497393 w 2803490"/>
                        <a:gd name="connsiteY49" fmla="*/ 698360 h 1964452"/>
                        <a:gd name="connsiteX50" fmla="*/ 396910 w 2803490"/>
                        <a:gd name="connsiteY50" fmla="*/ 768699 h 1964452"/>
                        <a:gd name="connsiteX51" fmla="*/ 381837 w 2803490"/>
                        <a:gd name="connsiteY51" fmla="*/ 964641 h 1964452"/>
                        <a:gd name="connsiteX52" fmla="*/ 326571 w 2803490"/>
                        <a:gd name="connsiteY52" fmla="*/ 1050052 h 1964452"/>
                        <a:gd name="connsiteX53" fmla="*/ 281354 w 2803490"/>
                        <a:gd name="connsiteY53" fmla="*/ 1100294 h 1964452"/>
                        <a:gd name="connsiteX54" fmla="*/ 130629 w 2803490"/>
                        <a:gd name="connsiteY54" fmla="*/ 944545 h 1964452"/>
                        <a:gd name="connsiteX55" fmla="*/ 205991 w 2803490"/>
                        <a:gd name="connsiteY55" fmla="*/ 884255 h 1964452"/>
                        <a:gd name="connsiteX56" fmla="*/ 110532 w 2803490"/>
                        <a:gd name="connsiteY56" fmla="*/ 808892 h 1964452"/>
                        <a:gd name="connsiteX57" fmla="*/ 205991 w 2803490"/>
                        <a:gd name="connsiteY57" fmla="*/ 743578 h 1964452"/>
                        <a:gd name="connsiteX58" fmla="*/ 45218 w 2803490"/>
                        <a:gd name="connsiteY58" fmla="*/ 527538 h 1964452"/>
                        <a:gd name="connsiteX59" fmla="*/ 140677 w 2803490"/>
                        <a:gd name="connsiteY59" fmla="*/ 477296 h 1964452"/>
                        <a:gd name="connsiteX60" fmla="*/ 100484 w 2803490"/>
                        <a:gd name="connsiteY60" fmla="*/ 427055 h 1964452"/>
                        <a:gd name="connsiteX61" fmla="*/ 226088 w 2803490"/>
                        <a:gd name="connsiteY61" fmla="*/ 361740 h 1964452"/>
                        <a:gd name="connsiteX62" fmla="*/ 266281 w 2803490"/>
                        <a:gd name="connsiteY62" fmla="*/ 406958 h 1964452"/>
                        <a:gd name="connsiteX63" fmla="*/ 326571 w 2803490"/>
                        <a:gd name="connsiteY63" fmla="*/ 351692 h 1964452"/>
                        <a:gd name="connsiteX64" fmla="*/ 396910 w 2803490"/>
                        <a:gd name="connsiteY64" fmla="*/ 422030 h 1964452"/>
                        <a:gd name="connsiteX65" fmla="*/ 517490 w 2803490"/>
                        <a:gd name="connsiteY65" fmla="*/ 281354 h 1964452"/>
                        <a:gd name="connsiteX66" fmla="*/ 396910 w 2803490"/>
                        <a:gd name="connsiteY66" fmla="*/ 170822 h 196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803490" h="1964452">
                          <a:moveTo>
                            <a:pt x="396910" y="170822"/>
                          </a:moveTo>
                          <a:lnTo>
                            <a:pt x="612949" y="0"/>
                          </a:lnTo>
                          <a:lnTo>
                            <a:pt x="869182" y="70338"/>
                          </a:lnTo>
                          <a:lnTo>
                            <a:pt x="2803490" y="1813727"/>
                          </a:lnTo>
                          <a:lnTo>
                            <a:pt x="2773345" y="1868993"/>
                          </a:lnTo>
                          <a:lnTo>
                            <a:pt x="2502040" y="1964452"/>
                          </a:lnTo>
                          <a:lnTo>
                            <a:pt x="2451798" y="1798655"/>
                          </a:lnTo>
                          <a:lnTo>
                            <a:pt x="2341266" y="1823776"/>
                          </a:lnTo>
                          <a:lnTo>
                            <a:pt x="2361363" y="1642905"/>
                          </a:lnTo>
                          <a:lnTo>
                            <a:pt x="2230734" y="1602712"/>
                          </a:lnTo>
                          <a:lnTo>
                            <a:pt x="2190541" y="1507252"/>
                          </a:lnTo>
                          <a:lnTo>
                            <a:pt x="1939332" y="1477107"/>
                          </a:lnTo>
                          <a:lnTo>
                            <a:pt x="1879042" y="1622809"/>
                          </a:lnTo>
                          <a:lnTo>
                            <a:pt x="1808703" y="1597688"/>
                          </a:lnTo>
                          <a:lnTo>
                            <a:pt x="1833824" y="1416817"/>
                          </a:lnTo>
                          <a:lnTo>
                            <a:pt x="1713244" y="1431890"/>
                          </a:lnTo>
                          <a:lnTo>
                            <a:pt x="1713244" y="1612760"/>
                          </a:lnTo>
                          <a:lnTo>
                            <a:pt x="1632857" y="1597688"/>
                          </a:lnTo>
                          <a:lnTo>
                            <a:pt x="1642905" y="1703195"/>
                          </a:lnTo>
                          <a:lnTo>
                            <a:pt x="1547446" y="1683099"/>
                          </a:lnTo>
                          <a:lnTo>
                            <a:pt x="1572567" y="1532373"/>
                          </a:lnTo>
                          <a:lnTo>
                            <a:pt x="1436914" y="1457011"/>
                          </a:lnTo>
                          <a:lnTo>
                            <a:pt x="1371600" y="1487156"/>
                          </a:lnTo>
                          <a:lnTo>
                            <a:pt x="1381648" y="1281165"/>
                          </a:lnTo>
                          <a:lnTo>
                            <a:pt x="1276141" y="1276140"/>
                          </a:lnTo>
                          <a:lnTo>
                            <a:pt x="1240971" y="1642905"/>
                          </a:lnTo>
                          <a:lnTo>
                            <a:pt x="1180681" y="1753437"/>
                          </a:lnTo>
                          <a:lnTo>
                            <a:pt x="979714" y="1723292"/>
                          </a:lnTo>
                          <a:lnTo>
                            <a:pt x="1034980" y="1537398"/>
                          </a:lnTo>
                          <a:lnTo>
                            <a:pt x="753626" y="1542422"/>
                          </a:lnTo>
                          <a:lnTo>
                            <a:pt x="698360" y="1728316"/>
                          </a:lnTo>
                          <a:lnTo>
                            <a:pt x="567732" y="1663002"/>
                          </a:lnTo>
                          <a:lnTo>
                            <a:pt x="597877" y="1557494"/>
                          </a:lnTo>
                          <a:lnTo>
                            <a:pt x="366765" y="1527349"/>
                          </a:lnTo>
                          <a:lnTo>
                            <a:pt x="376813" y="1678074"/>
                          </a:lnTo>
                          <a:lnTo>
                            <a:pt x="522514" y="1723292"/>
                          </a:lnTo>
                          <a:lnTo>
                            <a:pt x="457200" y="1879041"/>
                          </a:lnTo>
                          <a:lnTo>
                            <a:pt x="155749" y="1813727"/>
                          </a:lnTo>
                          <a:lnTo>
                            <a:pt x="0" y="1512277"/>
                          </a:lnTo>
                          <a:lnTo>
                            <a:pt x="20097" y="1316334"/>
                          </a:lnTo>
                          <a:lnTo>
                            <a:pt x="301451" y="1276140"/>
                          </a:lnTo>
                          <a:lnTo>
                            <a:pt x="311499" y="1180681"/>
                          </a:lnTo>
                          <a:lnTo>
                            <a:pt x="582804" y="1105318"/>
                          </a:lnTo>
                          <a:lnTo>
                            <a:pt x="532563" y="959617"/>
                          </a:lnTo>
                          <a:lnTo>
                            <a:pt x="879231" y="994787"/>
                          </a:lnTo>
                          <a:lnTo>
                            <a:pt x="909376" y="728505"/>
                          </a:lnTo>
                          <a:lnTo>
                            <a:pt x="668215" y="728505"/>
                          </a:lnTo>
                          <a:lnTo>
                            <a:pt x="522514" y="462224"/>
                          </a:lnTo>
                          <a:lnTo>
                            <a:pt x="401934" y="572756"/>
                          </a:lnTo>
                          <a:lnTo>
                            <a:pt x="497393" y="698360"/>
                          </a:lnTo>
                          <a:lnTo>
                            <a:pt x="396910" y="768699"/>
                          </a:lnTo>
                          <a:lnTo>
                            <a:pt x="381837" y="964641"/>
                          </a:lnTo>
                          <a:lnTo>
                            <a:pt x="326571" y="1050052"/>
                          </a:lnTo>
                          <a:lnTo>
                            <a:pt x="281354" y="1100294"/>
                          </a:lnTo>
                          <a:lnTo>
                            <a:pt x="130629" y="944545"/>
                          </a:lnTo>
                          <a:lnTo>
                            <a:pt x="205991" y="884255"/>
                          </a:lnTo>
                          <a:lnTo>
                            <a:pt x="110532" y="808892"/>
                          </a:lnTo>
                          <a:lnTo>
                            <a:pt x="205991" y="743578"/>
                          </a:lnTo>
                          <a:lnTo>
                            <a:pt x="45218" y="527538"/>
                          </a:lnTo>
                          <a:lnTo>
                            <a:pt x="140677" y="477296"/>
                          </a:lnTo>
                          <a:lnTo>
                            <a:pt x="100484" y="427055"/>
                          </a:lnTo>
                          <a:lnTo>
                            <a:pt x="226088" y="361740"/>
                          </a:lnTo>
                          <a:lnTo>
                            <a:pt x="266281" y="406958"/>
                          </a:lnTo>
                          <a:lnTo>
                            <a:pt x="326571" y="351692"/>
                          </a:lnTo>
                          <a:lnTo>
                            <a:pt x="396910" y="422030"/>
                          </a:lnTo>
                          <a:lnTo>
                            <a:pt x="517490" y="281354"/>
                          </a:lnTo>
                          <a:lnTo>
                            <a:pt x="396910" y="170822"/>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7" name="Freeform 56"/>
                    <p:cNvSpPr/>
                    <p:nvPr/>
                  </p:nvSpPr>
                  <p:spPr>
                    <a:xfrm>
                      <a:off x="11284115" y="9782020"/>
                      <a:ext cx="967594" cy="551000"/>
                    </a:xfrm>
                    <a:custGeom>
                      <a:avLst/>
                      <a:gdLst>
                        <a:gd name="connsiteX0" fmla="*/ 90435 w 969666"/>
                        <a:gd name="connsiteY0" fmla="*/ 552660 h 552660"/>
                        <a:gd name="connsiteX1" fmla="*/ 0 w 969666"/>
                        <a:gd name="connsiteY1" fmla="*/ 246185 h 552660"/>
                        <a:gd name="connsiteX2" fmla="*/ 849085 w 969666"/>
                        <a:gd name="connsiteY2" fmla="*/ 0 h 552660"/>
                        <a:gd name="connsiteX3" fmla="*/ 969666 w 969666"/>
                        <a:gd name="connsiteY3" fmla="*/ 346668 h 552660"/>
                        <a:gd name="connsiteX4" fmla="*/ 90435 w 969666"/>
                        <a:gd name="connsiteY4" fmla="*/ 552660 h 552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9666" h="552660">
                          <a:moveTo>
                            <a:pt x="90435" y="552660"/>
                          </a:moveTo>
                          <a:lnTo>
                            <a:pt x="0" y="246185"/>
                          </a:lnTo>
                          <a:lnTo>
                            <a:pt x="849085" y="0"/>
                          </a:lnTo>
                          <a:lnTo>
                            <a:pt x="969666" y="346668"/>
                          </a:lnTo>
                          <a:lnTo>
                            <a:pt x="90435" y="552660"/>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8" name="Freeform 57"/>
                    <p:cNvSpPr/>
                    <p:nvPr/>
                  </p:nvSpPr>
                  <p:spPr>
                    <a:xfrm>
                      <a:off x="12090443" y="8899520"/>
                      <a:ext cx="2369708" cy="1330469"/>
                    </a:xfrm>
                    <a:custGeom>
                      <a:avLst/>
                      <a:gdLst>
                        <a:gd name="connsiteX0" fmla="*/ 256032 w 2368296"/>
                        <a:gd name="connsiteY0" fmla="*/ 1330452 h 1330452"/>
                        <a:gd name="connsiteX1" fmla="*/ 2368296 w 2368296"/>
                        <a:gd name="connsiteY1" fmla="*/ 685800 h 1330452"/>
                        <a:gd name="connsiteX2" fmla="*/ 2322576 w 2368296"/>
                        <a:gd name="connsiteY2" fmla="*/ 525780 h 1330452"/>
                        <a:gd name="connsiteX3" fmla="*/ 2226564 w 2368296"/>
                        <a:gd name="connsiteY3" fmla="*/ 539496 h 1330452"/>
                        <a:gd name="connsiteX4" fmla="*/ 2249424 w 2368296"/>
                        <a:gd name="connsiteY4" fmla="*/ 347472 h 1330452"/>
                        <a:gd name="connsiteX5" fmla="*/ 2080260 w 2368296"/>
                        <a:gd name="connsiteY5" fmla="*/ 329184 h 1330452"/>
                        <a:gd name="connsiteX6" fmla="*/ 2075688 w 2368296"/>
                        <a:gd name="connsiteY6" fmla="*/ 233172 h 1330452"/>
                        <a:gd name="connsiteX7" fmla="*/ 1796796 w 2368296"/>
                        <a:gd name="connsiteY7" fmla="*/ 182880 h 1330452"/>
                        <a:gd name="connsiteX8" fmla="*/ 1755648 w 2368296"/>
                        <a:gd name="connsiteY8" fmla="*/ 333756 h 1330452"/>
                        <a:gd name="connsiteX9" fmla="*/ 1687068 w 2368296"/>
                        <a:gd name="connsiteY9" fmla="*/ 306324 h 1330452"/>
                        <a:gd name="connsiteX10" fmla="*/ 1709928 w 2368296"/>
                        <a:gd name="connsiteY10" fmla="*/ 146304 h 1330452"/>
                        <a:gd name="connsiteX11" fmla="*/ 1595628 w 2368296"/>
                        <a:gd name="connsiteY11" fmla="*/ 146304 h 1330452"/>
                        <a:gd name="connsiteX12" fmla="*/ 1586484 w 2368296"/>
                        <a:gd name="connsiteY12" fmla="*/ 315468 h 1330452"/>
                        <a:gd name="connsiteX13" fmla="*/ 1513332 w 2368296"/>
                        <a:gd name="connsiteY13" fmla="*/ 315468 h 1330452"/>
                        <a:gd name="connsiteX14" fmla="*/ 1513332 w 2368296"/>
                        <a:gd name="connsiteY14" fmla="*/ 416052 h 1330452"/>
                        <a:gd name="connsiteX15" fmla="*/ 1435608 w 2368296"/>
                        <a:gd name="connsiteY15" fmla="*/ 402336 h 1330452"/>
                        <a:gd name="connsiteX16" fmla="*/ 1467612 w 2368296"/>
                        <a:gd name="connsiteY16" fmla="*/ 246888 h 1330452"/>
                        <a:gd name="connsiteX17" fmla="*/ 1303020 w 2368296"/>
                        <a:gd name="connsiteY17" fmla="*/ 178308 h 1330452"/>
                        <a:gd name="connsiteX18" fmla="*/ 1257300 w 2368296"/>
                        <a:gd name="connsiteY18" fmla="*/ 196596 h 1330452"/>
                        <a:gd name="connsiteX19" fmla="*/ 1271016 w 2368296"/>
                        <a:gd name="connsiteY19" fmla="*/ 4572 h 1330452"/>
                        <a:gd name="connsiteX20" fmla="*/ 1147572 w 2368296"/>
                        <a:gd name="connsiteY20" fmla="*/ 0 h 1330452"/>
                        <a:gd name="connsiteX21" fmla="*/ 1129284 w 2368296"/>
                        <a:gd name="connsiteY21" fmla="*/ 370332 h 1330452"/>
                        <a:gd name="connsiteX22" fmla="*/ 1060704 w 2368296"/>
                        <a:gd name="connsiteY22" fmla="*/ 470916 h 1330452"/>
                        <a:gd name="connsiteX23" fmla="*/ 864108 w 2368296"/>
                        <a:gd name="connsiteY23" fmla="*/ 438912 h 1330452"/>
                        <a:gd name="connsiteX24" fmla="*/ 905256 w 2368296"/>
                        <a:gd name="connsiteY24" fmla="*/ 260604 h 1330452"/>
                        <a:gd name="connsiteX25" fmla="*/ 635508 w 2368296"/>
                        <a:gd name="connsiteY25" fmla="*/ 251460 h 1330452"/>
                        <a:gd name="connsiteX26" fmla="*/ 571500 w 2368296"/>
                        <a:gd name="connsiteY26" fmla="*/ 438912 h 1330452"/>
                        <a:gd name="connsiteX27" fmla="*/ 448056 w 2368296"/>
                        <a:gd name="connsiteY27" fmla="*/ 393192 h 1330452"/>
                        <a:gd name="connsiteX28" fmla="*/ 475488 w 2368296"/>
                        <a:gd name="connsiteY28" fmla="*/ 288036 h 1330452"/>
                        <a:gd name="connsiteX29" fmla="*/ 246888 w 2368296"/>
                        <a:gd name="connsiteY29" fmla="*/ 256032 h 1330452"/>
                        <a:gd name="connsiteX30" fmla="*/ 246888 w 2368296"/>
                        <a:gd name="connsiteY30" fmla="*/ 402336 h 1330452"/>
                        <a:gd name="connsiteX31" fmla="*/ 379476 w 2368296"/>
                        <a:gd name="connsiteY31" fmla="*/ 425196 h 1330452"/>
                        <a:gd name="connsiteX32" fmla="*/ 338328 w 2368296"/>
                        <a:gd name="connsiteY32" fmla="*/ 589788 h 1330452"/>
                        <a:gd name="connsiteX33" fmla="*/ 64008 w 2368296"/>
                        <a:gd name="connsiteY33" fmla="*/ 534924 h 1330452"/>
                        <a:gd name="connsiteX34" fmla="*/ 100584 w 2368296"/>
                        <a:gd name="connsiteY34" fmla="*/ 608076 h 1330452"/>
                        <a:gd name="connsiteX35" fmla="*/ 0 w 2368296"/>
                        <a:gd name="connsiteY35" fmla="*/ 662940 h 1330452"/>
                        <a:gd name="connsiteX36" fmla="*/ 118872 w 2368296"/>
                        <a:gd name="connsiteY36" fmla="*/ 928116 h 1330452"/>
                        <a:gd name="connsiteX37" fmla="*/ 256032 w 2368296"/>
                        <a:gd name="connsiteY37" fmla="*/ 1330452 h 133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368296" h="1330452">
                          <a:moveTo>
                            <a:pt x="256032" y="1330452"/>
                          </a:moveTo>
                          <a:lnTo>
                            <a:pt x="2368296" y="685800"/>
                          </a:lnTo>
                          <a:lnTo>
                            <a:pt x="2322576" y="525780"/>
                          </a:lnTo>
                          <a:lnTo>
                            <a:pt x="2226564" y="539496"/>
                          </a:lnTo>
                          <a:lnTo>
                            <a:pt x="2249424" y="347472"/>
                          </a:lnTo>
                          <a:lnTo>
                            <a:pt x="2080260" y="329184"/>
                          </a:lnTo>
                          <a:lnTo>
                            <a:pt x="2075688" y="233172"/>
                          </a:lnTo>
                          <a:lnTo>
                            <a:pt x="1796796" y="182880"/>
                          </a:lnTo>
                          <a:lnTo>
                            <a:pt x="1755648" y="333756"/>
                          </a:lnTo>
                          <a:lnTo>
                            <a:pt x="1687068" y="306324"/>
                          </a:lnTo>
                          <a:lnTo>
                            <a:pt x="1709928" y="146304"/>
                          </a:lnTo>
                          <a:lnTo>
                            <a:pt x="1595628" y="146304"/>
                          </a:lnTo>
                          <a:lnTo>
                            <a:pt x="1586484" y="315468"/>
                          </a:lnTo>
                          <a:lnTo>
                            <a:pt x="1513332" y="315468"/>
                          </a:lnTo>
                          <a:lnTo>
                            <a:pt x="1513332" y="416052"/>
                          </a:lnTo>
                          <a:lnTo>
                            <a:pt x="1435608" y="402336"/>
                          </a:lnTo>
                          <a:lnTo>
                            <a:pt x="1467612" y="246888"/>
                          </a:lnTo>
                          <a:lnTo>
                            <a:pt x="1303020" y="178308"/>
                          </a:lnTo>
                          <a:lnTo>
                            <a:pt x="1257300" y="196596"/>
                          </a:lnTo>
                          <a:lnTo>
                            <a:pt x="1271016" y="4572"/>
                          </a:lnTo>
                          <a:lnTo>
                            <a:pt x="1147572" y="0"/>
                          </a:lnTo>
                          <a:lnTo>
                            <a:pt x="1129284" y="370332"/>
                          </a:lnTo>
                          <a:lnTo>
                            <a:pt x="1060704" y="470916"/>
                          </a:lnTo>
                          <a:lnTo>
                            <a:pt x="864108" y="438912"/>
                          </a:lnTo>
                          <a:lnTo>
                            <a:pt x="905256" y="260604"/>
                          </a:lnTo>
                          <a:lnTo>
                            <a:pt x="635508" y="251460"/>
                          </a:lnTo>
                          <a:lnTo>
                            <a:pt x="571500" y="438912"/>
                          </a:lnTo>
                          <a:lnTo>
                            <a:pt x="448056" y="393192"/>
                          </a:lnTo>
                          <a:lnTo>
                            <a:pt x="475488" y="288036"/>
                          </a:lnTo>
                          <a:lnTo>
                            <a:pt x="246888" y="256032"/>
                          </a:lnTo>
                          <a:lnTo>
                            <a:pt x="246888" y="402336"/>
                          </a:lnTo>
                          <a:lnTo>
                            <a:pt x="379476" y="425196"/>
                          </a:lnTo>
                          <a:lnTo>
                            <a:pt x="338328" y="589788"/>
                          </a:lnTo>
                          <a:lnTo>
                            <a:pt x="64008" y="534924"/>
                          </a:lnTo>
                          <a:lnTo>
                            <a:pt x="100584" y="608076"/>
                          </a:lnTo>
                          <a:lnTo>
                            <a:pt x="0" y="662940"/>
                          </a:lnTo>
                          <a:lnTo>
                            <a:pt x="118872" y="928116"/>
                          </a:lnTo>
                          <a:lnTo>
                            <a:pt x="256032" y="1330452"/>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9" name="Freeform 58"/>
                    <p:cNvSpPr/>
                    <p:nvPr/>
                  </p:nvSpPr>
                  <p:spPr>
                    <a:xfrm>
                      <a:off x="11028776" y="10028402"/>
                      <a:ext cx="1267729" cy="667475"/>
                    </a:xfrm>
                    <a:custGeom>
                      <a:avLst/>
                      <a:gdLst>
                        <a:gd name="connsiteX0" fmla="*/ 553251 w 1267866"/>
                        <a:gd name="connsiteY0" fmla="*/ 668511 h 668511"/>
                        <a:gd name="connsiteX1" fmla="*/ 0 w 1267866"/>
                        <a:gd name="connsiteY1" fmla="*/ 414938 h 668511"/>
                        <a:gd name="connsiteX2" fmla="*/ 138313 w 1267866"/>
                        <a:gd name="connsiteY2" fmla="*/ 345781 h 668511"/>
                        <a:gd name="connsiteX3" fmla="*/ 7684 w 1267866"/>
                        <a:gd name="connsiteY3" fmla="*/ 84524 h 668511"/>
                        <a:gd name="connsiteX4" fmla="*/ 261257 w 1267866"/>
                        <a:gd name="connsiteY4" fmla="*/ 0 h 668511"/>
                        <a:gd name="connsiteX5" fmla="*/ 338098 w 1267866"/>
                        <a:gd name="connsiteY5" fmla="*/ 299677 h 668511"/>
                        <a:gd name="connsiteX6" fmla="*/ 922084 w 1267866"/>
                        <a:gd name="connsiteY6" fmla="*/ 169049 h 668511"/>
                        <a:gd name="connsiteX7" fmla="*/ 1221762 w 1267866"/>
                        <a:gd name="connsiteY7" fmla="*/ 99892 h 668511"/>
                        <a:gd name="connsiteX8" fmla="*/ 1267866 w 1267866"/>
                        <a:gd name="connsiteY8" fmla="*/ 207469 h 668511"/>
                        <a:gd name="connsiteX9" fmla="*/ 1014293 w 1267866"/>
                        <a:gd name="connsiteY9" fmla="*/ 315045 h 668511"/>
                        <a:gd name="connsiteX10" fmla="*/ 553251 w 1267866"/>
                        <a:gd name="connsiteY10" fmla="*/ 668511 h 66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7866" h="668511">
                          <a:moveTo>
                            <a:pt x="553251" y="668511"/>
                          </a:moveTo>
                          <a:lnTo>
                            <a:pt x="0" y="414938"/>
                          </a:lnTo>
                          <a:lnTo>
                            <a:pt x="138313" y="345781"/>
                          </a:lnTo>
                          <a:lnTo>
                            <a:pt x="7684" y="84524"/>
                          </a:lnTo>
                          <a:lnTo>
                            <a:pt x="261257" y="0"/>
                          </a:lnTo>
                          <a:lnTo>
                            <a:pt x="338098" y="299677"/>
                          </a:lnTo>
                          <a:lnTo>
                            <a:pt x="922084" y="169049"/>
                          </a:lnTo>
                          <a:lnTo>
                            <a:pt x="1221762" y="99892"/>
                          </a:lnTo>
                          <a:lnTo>
                            <a:pt x="1267866" y="207469"/>
                          </a:lnTo>
                          <a:lnTo>
                            <a:pt x="1014293" y="315045"/>
                          </a:lnTo>
                          <a:lnTo>
                            <a:pt x="553251" y="668511"/>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0" name="Freeform 59"/>
                    <p:cNvSpPr/>
                    <p:nvPr/>
                  </p:nvSpPr>
                  <p:spPr>
                    <a:xfrm>
                      <a:off x="11172124" y="8451551"/>
                      <a:ext cx="622666" cy="716750"/>
                    </a:xfrm>
                    <a:custGeom>
                      <a:avLst/>
                      <a:gdLst>
                        <a:gd name="connsiteX0" fmla="*/ 406400 w 626534"/>
                        <a:gd name="connsiteY0" fmla="*/ 719667 h 719667"/>
                        <a:gd name="connsiteX1" fmla="*/ 626534 w 626534"/>
                        <a:gd name="connsiteY1" fmla="*/ 575734 h 719667"/>
                        <a:gd name="connsiteX2" fmla="*/ 262467 w 626534"/>
                        <a:gd name="connsiteY2" fmla="*/ 0 h 719667"/>
                        <a:gd name="connsiteX3" fmla="*/ 8467 w 626534"/>
                        <a:gd name="connsiteY3" fmla="*/ 211667 h 719667"/>
                        <a:gd name="connsiteX4" fmla="*/ 0 w 626534"/>
                        <a:gd name="connsiteY4" fmla="*/ 304800 h 719667"/>
                        <a:gd name="connsiteX5" fmla="*/ 457200 w 626534"/>
                        <a:gd name="connsiteY5" fmla="*/ 719667 h 719667"/>
                        <a:gd name="connsiteX6" fmla="*/ 406400 w 626534"/>
                        <a:gd name="connsiteY6" fmla="*/ 719667 h 71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6534" h="719667">
                          <a:moveTo>
                            <a:pt x="406400" y="719667"/>
                          </a:moveTo>
                          <a:lnTo>
                            <a:pt x="626534" y="575734"/>
                          </a:lnTo>
                          <a:lnTo>
                            <a:pt x="262467" y="0"/>
                          </a:lnTo>
                          <a:lnTo>
                            <a:pt x="8467" y="211667"/>
                          </a:lnTo>
                          <a:lnTo>
                            <a:pt x="0" y="304800"/>
                          </a:lnTo>
                          <a:lnTo>
                            <a:pt x="457200" y="719667"/>
                          </a:lnTo>
                          <a:lnTo>
                            <a:pt x="406400" y="719667"/>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1" name="Freeform 60"/>
                    <p:cNvSpPr/>
                    <p:nvPr/>
                  </p:nvSpPr>
                  <p:spPr>
                    <a:xfrm>
                      <a:off x="13927080" y="9808898"/>
                      <a:ext cx="676418" cy="600278"/>
                    </a:xfrm>
                    <a:custGeom>
                      <a:avLst/>
                      <a:gdLst>
                        <a:gd name="connsiteX0" fmla="*/ 114300 w 676275"/>
                        <a:gd name="connsiteY0" fmla="*/ 600075 h 600075"/>
                        <a:gd name="connsiteX1" fmla="*/ 676275 w 676275"/>
                        <a:gd name="connsiteY1" fmla="*/ 342900 h 600075"/>
                        <a:gd name="connsiteX2" fmla="*/ 523875 w 676275"/>
                        <a:gd name="connsiteY2" fmla="*/ 0 h 600075"/>
                        <a:gd name="connsiteX3" fmla="*/ 0 w 676275"/>
                        <a:gd name="connsiteY3" fmla="*/ 190500 h 600075"/>
                        <a:gd name="connsiteX4" fmla="*/ 114300 w 676275"/>
                        <a:gd name="connsiteY4" fmla="*/ 600075 h 600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75" h="600075">
                          <a:moveTo>
                            <a:pt x="114300" y="600075"/>
                          </a:moveTo>
                          <a:lnTo>
                            <a:pt x="676275" y="342900"/>
                          </a:lnTo>
                          <a:lnTo>
                            <a:pt x="523875" y="0"/>
                          </a:lnTo>
                          <a:lnTo>
                            <a:pt x="0" y="190500"/>
                          </a:lnTo>
                          <a:lnTo>
                            <a:pt x="114300" y="600075"/>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2" name="Freeform 61"/>
                    <p:cNvSpPr/>
                    <p:nvPr/>
                  </p:nvSpPr>
                  <p:spPr>
                    <a:xfrm>
                      <a:off x="10383714" y="9123504"/>
                      <a:ext cx="389727" cy="497247"/>
                    </a:xfrm>
                    <a:custGeom>
                      <a:avLst/>
                      <a:gdLst>
                        <a:gd name="connsiteX0" fmla="*/ 238125 w 390525"/>
                        <a:gd name="connsiteY0" fmla="*/ 495300 h 495300"/>
                        <a:gd name="connsiteX1" fmla="*/ 390525 w 390525"/>
                        <a:gd name="connsiteY1" fmla="*/ 419100 h 495300"/>
                        <a:gd name="connsiteX2" fmla="*/ 114300 w 390525"/>
                        <a:gd name="connsiteY2" fmla="*/ 0 h 495300"/>
                        <a:gd name="connsiteX3" fmla="*/ 0 w 390525"/>
                        <a:gd name="connsiteY3" fmla="*/ 114300 h 495300"/>
                        <a:gd name="connsiteX4" fmla="*/ 238125 w 390525"/>
                        <a:gd name="connsiteY4" fmla="*/ 495300 h 49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25" h="495300">
                          <a:moveTo>
                            <a:pt x="238125" y="495300"/>
                          </a:moveTo>
                          <a:lnTo>
                            <a:pt x="390525" y="419100"/>
                          </a:lnTo>
                          <a:lnTo>
                            <a:pt x="114300" y="0"/>
                          </a:lnTo>
                          <a:lnTo>
                            <a:pt x="0" y="114300"/>
                          </a:lnTo>
                          <a:lnTo>
                            <a:pt x="238125" y="495300"/>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3" name="Freeform 62"/>
                    <p:cNvSpPr/>
                    <p:nvPr/>
                  </p:nvSpPr>
                  <p:spPr>
                    <a:xfrm>
                      <a:off x="10764481" y="8796488"/>
                      <a:ext cx="564430" cy="658513"/>
                    </a:xfrm>
                    <a:custGeom>
                      <a:avLst/>
                      <a:gdLst>
                        <a:gd name="connsiteX0" fmla="*/ 289302 w 563105"/>
                        <a:gd name="connsiteY0" fmla="*/ 656095 h 656095"/>
                        <a:gd name="connsiteX1" fmla="*/ 0 w 563105"/>
                        <a:gd name="connsiteY1" fmla="*/ 180814 h 656095"/>
                        <a:gd name="connsiteX2" fmla="*/ 242807 w 563105"/>
                        <a:gd name="connsiteY2" fmla="*/ 0 h 656095"/>
                        <a:gd name="connsiteX3" fmla="*/ 563105 w 563105"/>
                        <a:gd name="connsiteY3" fmla="*/ 459783 h 656095"/>
                        <a:gd name="connsiteX4" fmla="*/ 356461 w 563105"/>
                        <a:gd name="connsiteY4" fmla="*/ 501112 h 656095"/>
                        <a:gd name="connsiteX5" fmla="*/ 392624 w 563105"/>
                        <a:gd name="connsiteY5" fmla="*/ 614766 h 656095"/>
                        <a:gd name="connsiteX6" fmla="*/ 289302 w 563105"/>
                        <a:gd name="connsiteY6" fmla="*/ 656095 h 656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3105" h="656095">
                          <a:moveTo>
                            <a:pt x="289302" y="656095"/>
                          </a:moveTo>
                          <a:lnTo>
                            <a:pt x="0" y="180814"/>
                          </a:lnTo>
                          <a:lnTo>
                            <a:pt x="242807" y="0"/>
                          </a:lnTo>
                          <a:lnTo>
                            <a:pt x="563105" y="459783"/>
                          </a:lnTo>
                          <a:lnTo>
                            <a:pt x="356461" y="501112"/>
                          </a:lnTo>
                          <a:lnTo>
                            <a:pt x="392624" y="614766"/>
                          </a:lnTo>
                          <a:lnTo>
                            <a:pt x="289302" y="656095"/>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4" name="Freeform 63"/>
                    <p:cNvSpPr/>
                    <p:nvPr/>
                  </p:nvSpPr>
                  <p:spPr>
                    <a:xfrm>
                      <a:off x="10522583" y="9060789"/>
                      <a:ext cx="412123" cy="501725"/>
                    </a:xfrm>
                    <a:custGeom>
                      <a:avLst/>
                      <a:gdLst>
                        <a:gd name="connsiteX0" fmla="*/ 0 w 413288"/>
                        <a:gd name="connsiteY0" fmla="*/ 72326 h 501112"/>
                        <a:gd name="connsiteX1" fmla="*/ 123986 w 413288"/>
                        <a:gd name="connsiteY1" fmla="*/ 0 h 501112"/>
                        <a:gd name="connsiteX2" fmla="*/ 413288 w 413288"/>
                        <a:gd name="connsiteY2" fmla="*/ 444285 h 501112"/>
                        <a:gd name="connsiteX3" fmla="*/ 253139 w 413288"/>
                        <a:gd name="connsiteY3" fmla="*/ 501112 h 501112"/>
                        <a:gd name="connsiteX4" fmla="*/ 0 w 413288"/>
                        <a:gd name="connsiteY4" fmla="*/ 72326 h 501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288" h="501112">
                          <a:moveTo>
                            <a:pt x="0" y="72326"/>
                          </a:moveTo>
                          <a:lnTo>
                            <a:pt x="123986" y="0"/>
                          </a:lnTo>
                          <a:lnTo>
                            <a:pt x="413288" y="444285"/>
                          </a:lnTo>
                          <a:lnTo>
                            <a:pt x="253139" y="501112"/>
                          </a:lnTo>
                          <a:lnTo>
                            <a:pt x="0" y="72326"/>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5" name="Freeform 64"/>
                    <p:cNvSpPr/>
                    <p:nvPr/>
                  </p:nvSpPr>
                  <p:spPr>
                    <a:xfrm>
                      <a:off x="11015339" y="8097657"/>
                      <a:ext cx="1867993" cy="1608207"/>
                    </a:xfrm>
                    <a:custGeom>
                      <a:avLst/>
                      <a:gdLst>
                        <a:gd name="connsiteX0" fmla="*/ 1367758 w 1867220"/>
                        <a:gd name="connsiteY0" fmla="*/ 92209 h 1605963"/>
                        <a:gd name="connsiteX1" fmla="*/ 1483019 w 1867220"/>
                        <a:gd name="connsiteY1" fmla="*/ 0 h 1605963"/>
                        <a:gd name="connsiteX2" fmla="*/ 1629015 w 1867220"/>
                        <a:gd name="connsiteY2" fmla="*/ 245890 h 1605963"/>
                        <a:gd name="connsiteX3" fmla="*/ 1867220 w 1867220"/>
                        <a:gd name="connsiteY3" fmla="*/ 261258 h 1605963"/>
                        <a:gd name="connsiteX4" fmla="*/ 1821116 w 1867220"/>
                        <a:gd name="connsiteY4" fmla="*/ 522515 h 1605963"/>
                        <a:gd name="connsiteX5" fmla="*/ 1483019 w 1867220"/>
                        <a:gd name="connsiteY5" fmla="*/ 484095 h 1605963"/>
                        <a:gd name="connsiteX6" fmla="*/ 1529123 w 1867220"/>
                        <a:gd name="connsiteY6" fmla="*/ 622407 h 1605963"/>
                        <a:gd name="connsiteX7" fmla="*/ 1260182 w 1867220"/>
                        <a:gd name="connsiteY7" fmla="*/ 706932 h 1605963"/>
                        <a:gd name="connsiteX8" fmla="*/ 1260182 w 1867220"/>
                        <a:gd name="connsiteY8" fmla="*/ 783772 h 1605963"/>
                        <a:gd name="connsiteX9" fmla="*/ 983556 w 1867220"/>
                        <a:gd name="connsiteY9" fmla="*/ 822192 h 1605963"/>
                        <a:gd name="connsiteX10" fmla="*/ 968188 w 1867220"/>
                        <a:gd name="connsiteY10" fmla="*/ 1021977 h 1605963"/>
                        <a:gd name="connsiteX11" fmla="*/ 1106501 w 1867220"/>
                        <a:gd name="connsiteY11" fmla="*/ 1352390 h 1605963"/>
                        <a:gd name="connsiteX12" fmla="*/ 983556 w 1867220"/>
                        <a:gd name="connsiteY12" fmla="*/ 1406179 h 1605963"/>
                        <a:gd name="connsiteX13" fmla="*/ 1045029 w 1867220"/>
                        <a:gd name="connsiteY13" fmla="*/ 1605963 h 1605963"/>
                        <a:gd name="connsiteX14" fmla="*/ 868296 w 1867220"/>
                        <a:gd name="connsiteY14" fmla="*/ 1605963 h 1605963"/>
                        <a:gd name="connsiteX15" fmla="*/ 683879 w 1867220"/>
                        <a:gd name="connsiteY15" fmla="*/ 1037345 h 1605963"/>
                        <a:gd name="connsiteX16" fmla="*/ 368834 w 1867220"/>
                        <a:gd name="connsiteY16" fmla="*/ 1244814 h 1605963"/>
                        <a:gd name="connsiteX17" fmla="*/ 268941 w 1867220"/>
                        <a:gd name="connsiteY17" fmla="*/ 1075765 h 1605963"/>
                        <a:gd name="connsiteX18" fmla="*/ 0 w 1867220"/>
                        <a:gd name="connsiteY18" fmla="*/ 683879 h 1605963"/>
                        <a:gd name="connsiteX19" fmla="*/ 169049 w 1867220"/>
                        <a:gd name="connsiteY19" fmla="*/ 568619 h 1605963"/>
                        <a:gd name="connsiteX20" fmla="*/ 138313 w 1867220"/>
                        <a:gd name="connsiteY20" fmla="*/ 645459 h 1605963"/>
                        <a:gd name="connsiteX21" fmla="*/ 560935 w 1867220"/>
                        <a:gd name="connsiteY21" fmla="*/ 1060397 h 1605963"/>
                        <a:gd name="connsiteX22" fmla="*/ 822192 w 1867220"/>
                        <a:gd name="connsiteY22" fmla="*/ 891348 h 1605963"/>
                        <a:gd name="connsiteX23" fmla="*/ 507146 w 1867220"/>
                        <a:gd name="connsiteY23" fmla="*/ 330414 h 1605963"/>
                        <a:gd name="connsiteX24" fmla="*/ 806824 w 1867220"/>
                        <a:gd name="connsiteY24" fmla="*/ 99893 h 1605963"/>
                        <a:gd name="connsiteX25" fmla="*/ 914400 w 1867220"/>
                        <a:gd name="connsiteY25" fmla="*/ 268942 h 1605963"/>
                        <a:gd name="connsiteX26" fmla="*/ 1052713 w 1867220"/>
                        <a:gd name="connsiteY26" fmla="*/ 122945 h 1605963"/>
                        <a:gd name="connsiteX27" fmla="*/ 1167973 w 1867220"/>
                        <a:gd name="connsiteY27" fmla="*/ 268942 h 1605963"/>
                        <a:gd name="connsiteX28" fmla="*/ 1068081 w 1867220"/>
                        <a:gd name="connsiteY28" fmla="*/ 315046 h 1605963"/>
                        <a:gd name="connsiteX29" fmla="*/ 1175657 w 1867220"/>
                        <a:gd name="connsiteY29" fmla="*/ 422622 h 1605963"/>
                        <a:gd name="connsiteX30" fmla="*/ 1106501 w 1867220"/>
                        <a:gd name="connsiteY30" fmla="*/ 461042 h 1605963"/>
                        <a:gd name="connsiteX31" fmla="*/ 1229446 w 1867220"/>
                        <a:gd name="connsiteY31" fmla="*/ 614723 h 1605963"/>
                        <a:gd name="connsiteX32" fmla="*/ 1313970 w 1867220"/>
                        <a:gd name="connsiteY32" fmla="*/ 537883 h 1605963"/>
                        <a:gd name="connsiteX33" fmla="*/ 1360074 w 1867220"/>
                        <a:gd name="connsiteY33" fmla="*/ 391886 h 1605963"/>
                        <a:gd name="connsiteX34" fmla="*/ 1360074 w 1867220"/>
                        <a:gd name="connsiteY34" fmla="*/ 268942 h 1605963"/>
                        <a:gd name="connsiteX35" fmla="*/ 1459967 w 1867220"/>
                        <a:gd name="connsiteY35" fmla="*/ 215153 h 1605963"/>
                        <a:gd name="connsiteX36" fmla="*/ 1367758 w 1867220"/>
                        <a:gd name="connsiteY36" fmla="*/ 92209 h 160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7220" h="1605963">
                          <a:moveTo>
                            <a:pt x="1367758" y="92209"/>
                          </a:moveTo>
                          <a:lnTo>
                            <a:pt x="1483019" y="0"/>
                          </a:lnTo>
                          <a:lnTo>
                            <a:pt x="1629015" y="245890"/>
                          </a:lnTo>
                          <a:lnTo>
                            <a:pt x="1867220" y="261258"/>
                          </a:lnTo>
                          <a:lnTo>
                            <a:pt x="1821116" y="522515"/>
                          </a:lnTo>
                          <a:lnTo>
                            <a:pt x="1483019" y="484095"/>
                          </a:lnTo>
                          <a:lnTo>
                            <a:pt x="1529123" y="622407"/>
                          </a:lnTo>
                          <a:lnTo>
                            <a:pt x="1260182" y="706932"/>
                          </a:lnTo>
                          <a:lnTo>
                            <a:pt x="1260182" y="783772"/>
                          </a:lnTo>
                          <a:lnTo>
                            <a:pt x="983556" y="822192"/>
                          </a:lnTo>
                          <a:lnTo>
                            <a:pt x="968188" y="1021977"/>
                          </a:lnTo>
                          <a:lnTo>
                            <a:pt x="1106501" y="1352390"/>
                          </a:lnTo>
                          <a:lnTo>
                            <a:pt x="983556" y="1406179"/>
                          </a:lnTo>
                          <a:lnTo>
                            <a:pt x="1045029" y="1605963"/>
                          </a:lnTo>
                          <a:lnTo>
                            <a:pt x="868296" y="1605963"/>
                          </a:lnTo>
                          <a:lnTo>
                            <a:pt x="683879" y="1037345"/>
                          </a:lnTo>
                          <a:lnTo>
                            <a:pt x="368834" y="1244814"/>
                          </a:lnTo>
                          <a:lnTo>
                            <a:pt x="268941" y="1075765"/>
                          </a:lnTo>
                          <a:lnTo>
                            <a:pt x="0" y="683879"/>
                          </a:lnTo>
                          <a:lnTo>
                            <a:pt x="169049" y="568619"/>
                          </a:lnTo>
                          <a:lnTo>
                            <a:pt x="138313" y="645459"/>
                          </a:lnTo>
                          <a:lnTo>
                            <a:pt x="560935" y="1060397"/>
                          </a:lnTo>
                          <a:lnTo>
                            <a:pt x="822192" y="891348"/>
                          </a:lnTo>
                          <a:lnTo>
                            <a:pt x="507146" y="330414"/>
                          </a:lnTo>
                          <a:lnTo>
                            <a:pt x="806824" y="99893"/>
                          </a:lnTo>
                          <a:lnTo>
                            <a:pt x="914400" y="268942"/>
                          </a:lnTo>
                          <a:lnTo>
                            <a:pt x="1052713" y="122945"/>
                          </a:lnTo>
                          <a:lnTo>
                            <a:pt x="1167973" y="268942"/>
                          </a:lnTo>
                          <a:lnTo>
                            <a:pt x="1068081" y="315046"/>
                          </a:lnTo>
                          <a:lnTo>
                            <a:pt x="1175657" y="422622"/>
                          </a:lnTo>
                          <a:lnTo>
                            <a:pt x="1106501" y="461042"/>
                          </a:lnTo>
                          <a:lnTo>
                            <a:pt x="1229446" y="614723"/>
                          </a:lnTo>
                          <a:lnTo>
                            <a:pt x="1313970" y="537883"/>
                          </a:lnTo>
                          <a:lnTo>
                            <a:pt x="1360074" y="391886"/>
                          </a:lnTo>
                          <a:lnTo>
                            <a:pt x="1360074" y="268942"/>
                          </a:lnTo>
                          <a:lnTo>
                            <a:pt x="1459967" y="215153"/>
                          </a:lnTo>
                          <a:lnTo>
                            <a:pt x="1367758" y="92209"/>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6" name="Oval 65"/>
                    <p:cNvSpPr/>
                    <p:nvPr/>
                  </p:nvSpPr>
                  <p:spPr>
                    <a:xfrm>
                      <a:off x="11835105" y="8048379"/>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7" name="Oval 66"/>
                    <p:cNvSpPr/>
                    <p:nvPr/>
                  </p:nvSpPr>
                  <p:spPr>
                    <a:xfrm>
                      <a:off x="12659351" y="8603860"/>
                      <a:ext cx="255339"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8" name="Oval 67"/>
                    <p:cNvSpPr/>
                    <p:nvPr/>
                  </p:nvSpPr>
                  <p:spPr>
                    <a:xfrm>
                      <a:off x="15060418" y="8787529"/>
                      <a:ext cx="250858" cy="255341"/>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9" name="Oval 68"/>
                    <p:cNvSpPr/>
                    <p:nvPr/>
                  </p:nvSpPr>
                  <p:spPr>
                    <a:xfrm>
                      <a:off x="10728645" y="9114545"/>
                      <a:ext cx="250858"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0" name="Oval 69"/>
                    <p:cNvSpPr/>
                    <p:nvPr/>
                  </p:nvSpPr>
                  <p:spPr>
                    <a:xfrm>
                      <a:off x="12229310" y="7757200"/>
                      <a:ext cx="250858"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1" name="Oval 70"/>
                    <p:cNvSpPr/>
                    <p:nvPr/>
                  </p:nvSpPr>
                  <p:spPr>
                    <a:xfrm>
                      <a:off x="13662782" y="10144874"/>
                      <a:ext cx="250858"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2" name="Oval 71"/>
                    <p:cNvSpPr/>
                    <p:nvPr/>
                  </p:nvSpPr>
                  <p:spPr>
                    <a:xfrm>
                      <a:off x="15494941" y="9683467"/>
                      <a:ext cx="250858"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3" name="Oval 72"/>
                    <p:cNvSpPr/>
                    <p:nvPr/>
                  </p:nvSpPr>
                  <p:spPr>
                    <a:xfrm>
                      <a:off x="15244083" y="9047351"/>
                      <a:ext cx="255336"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4" name="Oval 73"/>
                    <p:cNvSpPr/>
                    <p:nvPr/>
                  </p:nvSpPr>
                  <p:spPr>
                    <a:xfrm>
                      <a:off x="13143148" y="7183800"/>
                      <a:ext cx="250858"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409" name="Group 74"/>
                    <p:cNvGrpSpPr>
                      <a:grpSpLocks/>
                    </p:cNvGrpSpPr>
                    <p:nvPr/>
                  </p:nvGrpSpPr>
                  <p:grpSpPr bwMode="auto">
                    <a:xfrm>
                      <a:off x="1467650" y="7674964"/>
                      <a:ext cx="10648150" cy="10265795"/>
                      <a:chOff x="1467650" y="7674964"/>
                      <a:chExt cx="10648150" cy="10265795"/>
                    </a:xfrm>
                  </p:grpSpPr>
                  <p:sp>
                    <p:nvSpPr>
                      <p:cNvPr id="76" name="Freeform 75"/>
                      <p:cNvSpPr/>
                      <p:nvPr/>
                    </p:nvSpPr>
                    <p:spPr>
                      <a:xfrm>
                        <a:off x="5133621" y="8352999"/>
                        <a:ext cx="770491" cy="425572"/>
                      </a:xfrm>
                      <a:custGeom>
                        <a:avLst/>
                        <a:gdLst>
                          <a:gd name="connsiteX0" fmla="*/ 0 w 771389"/>
                          <a:gd name="connsiteY0" fmla="*/ 47670 h 424698"/>
                          <a:gd name="connsiteX1" fmla="*/ 667382 w 771389"/>
                          <a:gd name="connsiteY1" fmla="*/ 424698 h 424698"/>
                          <a:gd name="connsiteX2" fmla="*/ 771389 w 771389"/>
                          <a:gd name="connsiteY2" fmla="*/ 255685 h 424698"/>
                          <a:gd name="connsiteX3" fmla="*/ 684716 w 771389"/>
                          <a:gd name="connsiteY3" fmla="*/ 199348 h 424698"/>
                          <a:gd name="connsiteX4" fmla="*/ 56337 w 771389"/>
                          <a:gd name="connsiteY4" fmla="*/ 0 h 424698"/>
                          <a:gd name="connsiteX5" fmla="*/ 0 w 771389"/>
                          <a:gd name="connsiteY5" fmla="*/ 47670 h 42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1389" h="424698">
                            <a:moveTo>
                              <a:pt x="0" y="47670"/>
                            </a:moveTo>
                            <a:lnTo>
                              <a:pt x="667382" y="424698"/>
                            </a:lnTo>
                            <a:lnTo>
                              <a:pt x="771389" y="255685"/>
                            </a:lnTo>
                            <a:lnTo>
                              <a:pt x="684716" y="199348"/>
                            </a:lnTo>
                            <a:lnTo>
                              <a:pt x="56337" y="0"/>
                            </a:lnTo>
                            <a:lnTo>
                              <a:pt x="0" y="47670"/>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7" name="Freeform 76"/>
                      <p:cNvSpPr/>
                      <p:nvPr/>
                    </p:nvSpPr>
                    <p:spPr>
                      <a:xfrm>
                        <a:off x="8435088" y="9616271"/>
                        <a:ext cx="819766" cy="425572"/>
                      </a:xfrm>
                      <a:custGeom>
                        <a:avLst/>
                        <a:gdLst>
                          <a:gd name="connsiteX0" fmla="*/ 703811 w 820189"/>
                          <a:gd name="connsiteY0" fmla="*/ 426720 h 426720"/>
                          <a:gd name="connsiteX1" fmla="*/ 471055 w 820189"/>
                          <a:gd name="connsiteY1" fmla="*/ 277090 h 426720"/>
                          <a:gd name="connsiteX2" fmla="*/ 410095 w 820189"/>
                          <a:gd name="connsiteY2" fmla="*/ 338050 h 426720"/>
                          <a:gd name="connsiteX3" fmla="*/ 349135 w 820189"/>
                          <a:gd name="connsiteY3" fmla="*/ 288174 h 426720"/>
                          <a:gd name="connsiteX4" fmla="*/ 310342 w 820189"/>
                          <a:gd name="connsiteY4" fmla="*/ 349134 h 426720"/>
                          <a:gd name="connsiteX5" fmla="*/ 0 w 820189"/>
                          <a:gd name="connsiteY5" fmla="*/ 60960 h 426720"/>
                          <a:gd name="connsiteX6" fmla="*/ 38793 w 820189"/>
                          <a:gd name="connsiteY6" fmla="*/ 0 h 426720"/>
                          <a:gd name="connsiteX7" fmla="*/ 592975 w 820189"/>
                          <a:gd name="connsiteY7" fmla="*/ 227214 h 426720"/>
                          <a:gd name="connsiteX8" fmla="*/ 820189 w 820189"/>
                          <a:gd name="connsiteY8" fmla="*/ 343592 h 426720"/>
                          <a:gd name="connsiteX9" fmla="*/ 703811 w 820189"/>
                          <a:gd name="connsiteY9" fmla="*/ 426720 h 42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0189" h="426720">
                            <a:moveTo>
                              <a:pt x="703811" y="426720"/>
                            </a:moveTo>
                            <a:lnTo>
                              <a:pt x="471055" y="277090"/>
                            </a:lnTo>
                            <a:lnTo>
                              <a:pt x="410095" y="338050"/>
                            </a:lnTo>
                            <a:lnTo>
                              <a:pt x="349135" y="288174"/>
                            </a:lnTo>
                            <a:lnTo>
                              <a:pt x="310342" y="349134"/>
                            </a:lnTo>
                            <a:lnTo>
                              <a:pt x="0" y="60960"/>
                            </a:lnTo>
                            <a:lnTo>
                              <a:pt x="38793" y="0"/>
                            </a:lnTo>
                            <a:lnTo>
                              <a:pt x="592975" y="227214"/>
                            </a:lnTo>
                            <a:lnTo>
                              <a:pt x="820189" y="343592"/>
                            </a:lnTo>
                            <a:lnTo>
                              <a:pt x="703811" y="426720"/>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8" name="Freeform 77"/>
                      <p:cNvSpPr/>
                      <p:nvPr/>
                    </p:nvSpPr>
                    <p:spPr>
                      <a:xfrm>
                        <a:off x="6495419" y="10480853"/>
                        <a:ext cx="340450" cy="286700"/>
                      </a:xfrm>
                      <a:custGeom>
                        <a:avLst/>
                        <a:gdLst>
                          <a:gd name="connsiteX0" fmla="*/ 340468 w 340468"/>
                          <a:gd name="connsiteY0" fmla="*/ 102141 h 286966"/>
                          <a:gd name="connsiteX1" fmla="*/ 272374 w 340468"/>
                          <a:gd name="connsiteY1" fmla="*/ 0 h 286966"/>
                          <a:gd name="connsiteX2" fmla="*/ 0 w 340468"/>
                          <a:gd name="connsiteY2" fmla="*/ 175098 h 286966"/>
                          <a:gd name="connsiteX3" fmla="*/ 87549 w 340468"/>
                          <a:gd name="connsiteY3" fmla="*/ 286966 h 286966"/>
                          <a:gd name="connsiteX4" fmla="*/ 340468 w 340468"/>
                          <a:gd name="connsiteY4" fmla="*/ 102141 h 286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468" h="286966">
                            <a:moveTo>
                              <a:pt x="340468" y="102141"/>
                            </a:moveTo>
                            <a:lnTo>
                              <a:pt x="272374" y="0"/>
                            </a:lnTo>
                            <a:lnTo>
                              <a:pt x="0" y="175098"/>
                            </a:lnTo>
                            <a:lnTo>
                              <a:pt x="87549" y="286966"/>
                            </a:lnTo>
                            <a:lnTo>
                              <a:pt x="340468" y="102141"/>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413" name="Group 78"/>
                      <p:cNvGrpSpPr>
                        <a:grpSpLocks/>
                      </p:cNvGrpSpPr>
                      <p:nvPr/>
                    </p:nvGrpSpPr>
                    <p:grpSpPr bwMode="auto">
                      <a:xfrm>
                        <a:off x="1467650" y="7674964"/>
                        <a:ext cx="10648150" cy="10265795"/>
                        <a:chOff x="1467650" y="7674964"/>
                        <a:chExt cx="10648150" cy="10265795"/>
                      </a:xfrm>
                    </p:grpSpPr>
                    <p:sp>
                      <p:nvSpPr>
                        <p:cNvPr id="80" name="Freeform 79"/>
                        <p:cNvSpPr/>
                        <p:nvPr/>
                      </p:nvSpPr>
                      <p:spPr>
                        <a:xfrm>
                          <a:off x="9460916" y="8160373"/>
                          <a:ext cx="2087494" cy="1496216"/>
                        </a:xfrm>
                        <a:custGeom>
                          <a:avLst/>
                          <a:gdLst>
                            <a:gd name="connsiteX0" fmla="*/ 211015 w 2085033"/>
                            <a:gd name="connsiteY0" fmla="*/ 1497204 h 1497204"/>
                            <a:gd name="connsiteX1" fmla="*/ 1457011 w 2085033"/>
                            <a:gd name="connsiteY1" fmla="*/ 567731 h 1497204"/>
                            <a:gd name="connsiteX2" fmla="*/ 2085033 w 2085033"/>
                            <a:gd name="connsiteY2" fmla="*/ 110531 h 1497204"/>
                            <a:gd name="connsiteX3" fmla="*/ 2009670 w 2085033"/>
                            <a:gd name="connsiteY3" fmla="*/ 0 h 1497204"/>
                            <a:gd name="connsiteX4" fmla="*/ 1532374 w 2085033"/>
                            <a:gd name="connsiteY4" fmla="*/ 296426 h 1497204"/>
                            <a:gd name="connsiteX5" fmla="*/ 1029956 w 2085033"/>
                            <a:gd name="connsiteY5" fmla="*/ 693336 h 1497204"/>
                            <a:gd name="connsiteX6" fmla="*/ 803868 w 2085033"/>
                            <a:gd name="connsiteY6" fmla="*/ 909375 h 1497204"/>
                            <a:gd name="connsiteX7" fmla="*/ 653143 w 2085033"/>
                            <a:gd name="connsiteY7" fmla="*/ 959617 h 1497204"/>
                            <a:gd name="connsiteX8" fmla="*/ 452176 w 2085033"/>
                            <a:gd name="connsiteY8" fmla="*/ 1060101 h 1497204"/>
                            <a:gd name="connsiteX9" fmla="*/ 326572 w 2085033"/>
                            <a:gd name="connsiteY9" fmla="*/ 904351 h 1497204"/>
                            <a:gd name="connsiteX10" fmla="*/ 216040 w 2085033"/>
                            <a:gd name="connsiteY10" fmla="*/ 999811 h 1497204"/>
                            <a:gd name="connsiteX11" fmla="*/ 286378 w 2085033"/>
                            <a:gd name="connsiteY11" fmla="*/ 1110342 h 1497204"/>
                            <a:gd name="connsiteX12" fmla="*/ 0 w 2085033"/>
                            <a:gd name="connsiteY12" fmla="*/ 1256043 h 1497204"/>
                            <a:gd name="connsiteX13" fmla="*/ 211015 w 2085033"/>
                            <a:gd name="connsiteY13" fmla="*/ 1497204 h 149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5033" h="1497204">
                              <a:moveTo>
                                <a:pt x="211015" y="1497204"/>
                              </a:moveTo>
                              <a:lnTo>
                                <a:pt x="1457011" y="567731"/>
                              </a:lnTo>
                              <a:lnTo>
                                <a:pt x="2085033" y="110531"/>
                              </a:lnTo>
                              <a:lnTo>
                                <a:pt x="2009670" y="0"/>
                              </a:lnTo>
                              <a:lnTo>
                                <a:pt x="1532374" y="296426"/>
                              </a:lnTo>
                              <a:lnTo>
                                <a:pt x="1029956" y="693336"/>
                              </a:lnTo>
                              <a:lnTo>
                                <a:pt x="803868" y="909375"/>
                              </a:lnTo>
                              <a:lnTo>
                                <a:pt x="653143" y="959617"/>
                              </a:lnTo>
                              <a:lnTo>
                                <a:pt x="452176" y="1060101"/>
                              </a:lnTo>
                              <a:lnTo>
                                <a:pt x="326572" y="904351"/>
                              </a:lnTo>
                              <a:lnTo>
                                <a:pt x="216040" y="999811"/>
                              </a:lnTo>
                              <a:lnTo>
                                <a:pt x="286378" y="1110342"/>
                              </a:lnTo>
                              <a:lnTo>
                                <a:pt x="0" y="1256043"/>
                              </a:lnTo>
                              <a:lnTo>
                                <a:pt x="211015" y="1497204"/>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1" name="Freeform 80"/>
                        <p:cNvSpPr/>
                        <p:nvPr/>
                      </p:nvSpPr>
                      <p:spPr>
                        <a:xfrm>
                          <a:off x="7794504" y="8375398"/>
                          <a:ext cx="2056139" cy="1281191"/>
                        </a:xfrm>
                        <a:custGeom>
                          <a:avLst/>
                          <a:gdLst>
                            <a:gd name="connsiteX0" fmla="*/ 1313411 w 2056015"/>
                            <a:gd name="connsiteY0" fmla="*/ 1280160 h 1280160"/>
                            <a:gd name="connsiteX1" fmla="*/ 1313411 w 2056015"/>
                            <a:gd name="connsiteY1" fmla="*/ 1113906 h 1280160"/>
                            <a:gd name="connsiteX2" fmla="*/ 1158240 w 2056015"/>
                            <a:gd name="connsiteY2" fmla="*/ 958735 h 1280160"/>
                            <a:gd name="connsiteX3" fmla="*/ 1274619 w 2056015"/>
                            <a:gd name="connsiteY3" fmla="*/ 881149 h 1280160"/>
                            <a:gd name="connsiteX4" fmla="*/ 1368829 w 2056015"/>
                            <a:gd name="connsiteY4" fmla="*/ 1064029 h 1280160"/>
                            <a:gd name="connsiteX5" fmla="*/ 1468582 w 2056015"/>
                            <a:gd name="connsiteY5" fmla="*/ 1025237 h 1280160"/>
                            <a:gd name="connsiteX6" fmla="*/ 1352204 w 2056015"/>
                            <a:gd name="connsiteY6" fmla="*/ 792480 h 1280160"/>
                            <a:gd name="connsiteX7" fmla="*/ 1396539 w 2056015"/>
                            <a:gd name="connsiteY7" fmla="*/ 731520 h 1280160"/>
                            <a:gd name="connsiteX8" fmla="*/ 1457499 w 2056015"/>
                            <a:gd name="connsiteY8" fmla="*/ 847898 h 1280160"/>
                            <a:gd name="connsiteX9" fmla="*/ 1546168 w 2056015"/>
                            <a:gd name="connsiteY9" fmla="*/ 775855 h 1280160"/>
                            <a:gd name="connsiteX10" fmla="*/ 1529542 w 2056015"/>
                            <a:gd name="connsiteY10" fmla="*/ 720437 h 1280160"/>
                            <a:gd name="connsiteX11" fmla="*/ 1634837 w 2056015"/>
                            <a:gd name="connsiteY11" fmla="*/ 598517 h 1280160"/>
                            <a:gd name="connsiteX12" fmla="*/ 1601586 w 2056015"/>
                            <a:gd name="connsiteY12" fmla="*/ 565266 h 1280160"/>
                            <a:gd name="connsiteX13" fmla="*/ 2056015 w 2056015"/>
                            <a:gd name="connsiteY13" fmla="*/ 188422 h 1280160"/>
                            <a:gd name="connsiteX14" fmla="*/ 1939637 w 2056015"/>
                            <a:gd name="connsiteY14" fmla="*/ 72044 h 1280160"/>
                            <a:gd name="connsiteX15" fmla="*/ 1629295 w 2056015"/>
                            <a:gd name="connsiteY15" fmla="*/ 360218 h 1280160"/>
                            <a:gd name="connsiteX16" fmla="*/ 1479666 w 2056015"/>
                            <a:gd name="connsiteY16" fmla="*/ 216131 h 1280160"/>
                            <a:gd name="connsiteX17" fmla="*/ 1385455 w 2056015"/>
                            <a:gd name="connsiteY17" fmla="*/ 277091 h 1280160"/>
                            <a:gd name="connsiteX18" fmla="*/ 1086197 w 2056015"/>
                            <a:gd name="connsiteY18" fmla="*/ 0 h 1280160"/>
                            <a:gd name="connsiteX19" fmla="*/ 1014153 w 2056015"/>
                            <a:gd name="connsiteY19" fmla="*/ 77586 h 1280160"/>
                            <a:gd name="connsiteX20" fmla="*/ 1490749 w 2056015"/>
                            <a:gd name="connsiteY20" fmla="*/ 587433 h 1280160"/>
                            <a:gd name="connsiteX21" fmla="*/ 1363288 w 2056015"/>
                            <a:gd name="connsiteY21" fmla="*/ 720437 h 1280160"/>
                            <a:gd name="connsiteX22" fmla="*/ 1263535 w 2056015"/>
                            <a:gd name="connsiteY22" fmla="*/ 626226 h 1280160"/>
                            <a:gd name="connsiteX23" fmla="*/ 1158240 w 2056015"/>
                            <a:gd name="connsiteY23" fmla="*/ 720437 h 1280160"/>
                            <a:gd name="connsiteX24" fmla="*/ 709353 w 2056015"/>
                            <a:gd name="connsiteY24" fmla="*/ 354677 h 1280160"/>
                            <a:gd name="connsiteX25" fmla="*/ 465513 w 2056015"/>
                            <a:gd name="connsiteY25" fmla="*/ 592975 h 1280160"/>
                            <a:gd name="connsiteX26" fmla="*/ 321426 w 2056015"/>
                            <a:gd name="connsiteY26" fmla="*/ 437804 h 1280160"/>
                            <a:gd name="connsiteX27" fmla="*/ 149629 w 2056015"/>
                            <a:gd name="connsiteY27" fmla="*/ 631768 h 1280160"/>
                            <a:gd name="connsiteX28" fmla="*/ 77586 w 2056015"/>
                            <a:gd name="connsiteY28" fmla="*/ 592975 h 1280160"/>
                            <a:gd name="connsiteX29" fmla="*/ 0 w 2056015"/>
                            <a:gd name="connsiteY29" fmla="*/ 681644 h 1280160"/>
                            <a:gd name="connsiteX30" fmla="*/ 958735 w 2056015"/>
                            <a:gd name="connsiteY30" fmla="*/ 1124989 h 1280160"/>
                            <a:gd name="connsiteX31" fmla="*/ 1313411 w 2056015"/>
                            <a:gd name="connsiteY31" fmla="*/ 128016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56015" h="1280160">
                              <a:moveTo>
                                <a:pt x="1313411" y="1280160"/>
                              </a:moveTo>
                              <a:lnTo>
                                <a:pt x="1313411" y="1113906"/>
                              </a:lnTo>
                              <a:lnTo>
                                <a:pt x="1158240" y="958735"/>
                              </a:lnTo>
                              <a:lnTo>
                                <a:pt x="1274619" y="881149"/>
                              </a:lnTo>
                              <a:lnTo>
                                <a:pt x="1368829" y="1064029"/>
                              </a:lnTo>
                              <a:lnTo>
                                <a:pt x="1468582" y="1025237"/>
                              </a:lnTo>
                              <a:lnTo>
                                <a:pt x="1352204" y="792480"/>
                              </a:lnTo>
                              <a:lnTo>
                                <a:pt x="1396539" y="731520"/>
                              </a:lnTo>
                              <a:lnTo>
                                <a:pt x="1457499" y="847898"/>
                              </a:lnTo>
                              <a:lnTo>
                                <a:pt x="1546168" y="775855"/>
                              </a:lnTo>
                              <a:lnTo>
                                <a:pt x="1529542" y="720437"/>
                              </a:lnTo>
                              <a:lnTo>
                                <a:pt x="1634837" y="598517"/>
                              </a:lnTo>
                              <a:lnTo>
                                <a:pt x="1601586" y="565266"/>
                              </a:lnTo>
                              <a:lnTo>
                                <a:pt x="2056015" y="188422"/>
                              </a:lnTo>
                              <a:lnTo>
                                <a:pt x="1939637" y="72044"/>
                              </a:lnTo>
                              <a:lnTo>
                                <a:pt x="1629295" y="360218"/>
                              </a:lnTo>
                              <a:lnTo>
                                <a:pt x="1479666" y="216131"/>
                              </a:lnTo>
                              <a:lnTo>
                                <a:pt x="1385455" y="277091"/>
                              </a:lnTo>
                              <a:lnTo>
                                <a:pt x="1086197" y="0"/>
                              </a:lnTo>
                              <a:lnTo>
                                <a:pt x="1014153" y="77586"/>
                              </a:lnTo>
                              <a:lnTo>
                                <a:pt x="1490749" y="587433"/>
                              </a:lnTo>
                              <a:lnTo>
                                <a:pt x="1363288" y="720437"/>
                              </a:lnTo>
                              <a:lnTo>
                                <a:pt x="1263535" y="626226"/>
                              </a:lnTo>
                              <a:lnTo>
                                <a:pt x="1158240" y="720437"/>
                              </a:lnTo>
                              <a:lnTo>
                                <a:pt x="709353" y="354677"/>
                              </a:lnTo>
                              <a:lnTo>
                                <a:pt x="465513" y="592975"/>
                              </a:lnTo>
                              <a:lnTo>
                                <a:pt x="321426" y="437804"/>
                              </a:lnTo>
                              <a:lnTo>
                                <a:pt x="149629" y="631768"/>
                              </a:lnTo>
                              <a:lnTo>
                                <a:pt x="77586" y="592975"/>
                              </a:lnTo>
                              <a:lnTo>
                                <a:pt x="0" y="681644"/>
                              </a:lnTo>
                              <a:lnTo>
                                <a:pt x="958735" y="1124989"/>
                              </a:lnTo>
                              <a:lnTo>
                                <a:pt x="1313411" y="1280160"/>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2" name="Freeform 81"/>
                        <p:cNvSpPr/>
                        <p:nvPr/>
                      </p:nvSpPr>
                      <p:spPr>
                        <a:xfrm>
                          <a:off x="7301748" y="8321642"/>
                          <a:ext cx="456919" cy="645075"/>
                        </a:xfrm>
                        <a:custGeom>
                          <a:avLst/>
                          <a:gdLst>
                            <a:gd name="connsiteX0" fmla="*/ 238298 w 459970"/>
                            <a:gd name="connsiteY0" fmla="*/ 648393 h 648393"/>
                            <a:gd name="connsiteX1" fmla="*/ 144087 w 459970"/>
                            <a:gd name="connsiteY1" fmla="*/ 570807 h 648393"/>
                            <a:gd name="connsiteX2" fmla="*/ 243840 w 459970"/>
                            <a:gd name="connsiteY2" fmla="*/ 459971 h 648393"/>
                            <a:gd name="connsiteX3" fmla="*/ 182880 w 459970"/>
                            <a:gd name="connsiteY3" fmla="*/ 426720 h 648393"/>
                            <a:gd name="connsiteX4" fmla="*/ 260465 w 459970"/>
                            <a:gd name="connsiteY4" fmla="*/ 243840 h 648393"/>
                            <a:gd name="connsiteX5" fmla="*/ 0 w 459970"/>
                            <a:gd name="connsiteY5" fmla="*/ 110836 h 648393"/>
                            <a:gd name="connsiteX6" fmla="*/ 49876 w 459970"/>
                            <a:gd name="connsiteY6" fmla="*/ 0 h 648393"/>
                            <a:gd name="connsiteX7" fmla="*/ 459970 w 459970"/>
                            <a:gd name="connsiteY7" fmla="*/ 199506 h 648393"/>
                            <a:gd name="connsiteX8" fmla="*/ 266007 w 459970"/>
                            <a:gd name="connsiteY8" fmla="*/ 393469 h 648393"/>
                            <a:gd name="connsiteX9" fmla="*/ 360218 w 459970"/>
                            <a:gd name="connsiteY9" fmla="*/ 515389 h 648393"/>
                            <a:gd name="connsiteX10" fmla="*/ 238298 w 459970"/>
                            <a:gd name="connsiteY10" fmla="*/ 648393 h 64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970" h="648393">
                              <a:moveTo>
                                <a:pt x="238298" y="648393"/>
                              </a:moveTo>
                              <a:lnTo>
                                <a:pt x="144087" y="570807"/>
                              </a:lnTo>
                              <a:lnTo>
                                <a:pt x="243840" y="459971"/>
                              </a:lnTo>
                              <a:lnTo>
                                <a:pt x="182880" y="426720"/>
                              </a:lnTo>
                              <a:lnTo>
                                <a:pt x="260465" y="243840"/>
                              </a:lnTo>
                              <a:lnTo>
                                <a:pt x="0" y="110836"/>
                              </a:lnTo>
                              <a:lnTo>
                                <a:pt x="49876" y="0"/>
                              </a:lnTo>
                              <a:lnTo>
                                <a:pt x="459970" y="199506"/>
                              </a:lnTo>
                              <a:lnTo>
                                <a:pt x="266007" y="393469"/>
                              </a:lnTo>
                              <a:lnTo>
                                <a:pt x="360218" y="515389"/>
                              </a:lnTo>
                              <a:lnTo>
                                <a:pt x="238298" y="648393"/>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3" name="Freeform 82"/>
                        <p:cNvSpPr/>
                        <p:nvPr/>
                      </p:nvSpPr>
                      <p:spPr>
                        <a:xfrm>
                          <a:off x="8963681" y="9114546"/>
                          <a:ext cx="707777" cy="667475"/>
                        </a:xfrm>
                        <a:custGeom>
                          <a:avLst/>
                          <a:gdLst>
                            <a:gd name="connsiteX0" fmla="*/ 704850 w 704850"/>
                            <a:gd name="connsiteY0" fmla="*/ 533400 h 666750"/>
                            <a:gd name="connsiteX1" fmla="*/ 523875 w 704850"/>
                            <a:gd name="connsiteY1" fmla="*/ 666750 h 666750"/>
                            <a:gd name="connsiteX2" fmla="*/ 142875 w 704850"/>
                            <a:gd name="connsiteY2" fmla="*/ 533400 h 666750"/>
                            <a:gd name="connsiteX3" fmla="*/ 123825 w 704850"/>
                            <a:gd name="connsiteY3" fmla="*/ 371475 h 666750"/>
                            <a:gd name="connsiteX4" fmla="*/ 0 w 704850"/>
                            <a:gd name="connsiteY4" fmla="*/ 219075 h 666750"/>
                            <a:gd name="connsiteX5" fmla="*/ 95250 w 704850"/>
                            <a:gd name="connsiteY5" fmla="*/ 142875 h 666750"/>
                            <a:gd name="connsiteX6" fmla="*/ 219075 w 704850"/>
                            <a:gd name="connsiteY6" fmla="*/ 314325 h 666750"/>
                            <a:gd name="connsiteX7" fmla="*/ 285750 w 704850"/>
                            <a:gd name="connsiteY7" fmla="*/ 276225 h 666750"/>
                            <a:gd name="connsiteX8" fmla="*/ 190500 w 704850"/>
                            <a:gd name="connsiteY8" fmla="*/ 47625 h 666750"/>
                            <a:gd name="connsiteX9" fmla="*/ 219075 w 704850"/>
                            <a:gd name="connsiteY9" fmla="*/ 0 h 666750"/>
                            <a:gd name="connsiteX10" fmla="*/ 285750 w 704850"/>
                            <a:gd name="connsiteY10" fmla="*/ 85725 h 666750"/>
                            <a:gd name="connsiteX11" fmla="*/ 390525 w 704850"/>
                            <a:gd name="connsiteY11" fmla="*/ 9525 h 666750"/>
                            <a:gd name="connsiteX12" fmla="*/ 600075 w 704850"/>
                            <a:gd name="connsiteY12" fmla="*/ 209550 h 666750"/>
                            <a:gd name="connsiteX13" fmla="*/ 495300 w 704850"/>
                            <a:gd name="connsiteY13" fmla="*/ 295275 h 666750"/>
                            <a:gd name="connsiteX14" fmla="*/ 704850 w 704850"/>
                            <a:gd name="connsiteY14" fmla="*/ 53340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4850" h="666750">
                              <a:moveTo>
                                <a:pt x="704850" y="533400"/>
                              </a:moveTo>
                              <a:lnTo>
                                <a:pt x="523875" y="666750"/>
                              </a:lnTo>
                              <a:lnTo>
                                <a:pt x="142875" y="533400"/>
                              </a:lnTo>
                              <a:lnTo>
                                <a:pt x="123825" y="371475"/>
                              </a:lnTo>
                              <a:lnTo>
                                <a:pt x="0" y="219075"/>
                              </a:lnTo>
                              <a:lnTo>
                                <a:pt x="95250" y="142875"/>
                              </a:lnTo>
                              <a:lnTo>
                                <a:pt x="219075" y="314325"/>
                              </a:lnTo>
                              <a:lnTo>
                                <a:pt x="285750" y="276225"/>
                              </a:lnTo>
                              <a:lnTo>
                                <a:pt x="190500" y="47625"/>
                              </a:lnTo>
                              <a:lnTo>
                                <a:pt x="219075" y="0"/>
                              </a:lnTo>
                              <a:lnTo>
                                <a:pt x="285750" y="85725"/>
                              </a:lnTo>
                              <a:lnTo>
                                <a:pt x="390525" y="9525"/>
                              </a:lnTo>
                              <a:lnTo>
                                <a:pt x="600075" y="209550"/>
                              </a:lnTo>
                              <a:lnTo>
                                <a:pt x="495300" y="295275"/>
                              </a:lnTo>
                              <a:lnTo>
                                <a:pt x="704850" y="533400"/>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4" name="Freeform 83"/>
                        <p:cNvSpPr/>
                        <p:nvPr/>
                      </p:nvSpPr>
                      <p:spPr>
                        <a:xfrm>
                          <a:off x="6535737" y="7676567"/>
                          <a:ext cx="989991" cy="1110963"/>
                        </a:xfrm>
                        <a:custGeom>
                          <a:avLst/>
                          <a:gdLst>
                            <a:gd name="connsiteX0" fmla="*/ 599607 w 989351"/>
                            <a:gd name="connsiteY0" fmla="*/ 1109272 h 1109272"/>
                            <a:gd name="connsiteX1" fmla="*/ 989351 w 989351"/>
                            <a:gd name="connsiteY1" fmla="*/ 209862 h 1109272"/>
                            <a:gd name="connsiteX2" fmla="*/ 839450 w 989351"/>
                            <a:gd name="connsiteY2" fmla="*/ 0 h 1109272"/>
                            <a:gd name="connsiteX3" fmla="*/ 0 w 989351"/>
                            <a:gd name="connsiteY3" fmla="*/ 899410 h 1109272"/>
                            <a:gd name="connsiteX4" fmla="*/ 599607 w 989351"/>
                            <a:gd name="connsiteY4" fmla="*/ 1109272 h 1109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351" h="1109272">
                              <a:moveTo>
                                <a:pt x="599607" y="1109272"/>
                              </a:moveTo>
                              <a:lnTo>
                                <a:pt x="989351" y="209862"/>
                              </a:lnTo>
                              <a:lnTo>
                                <a:pt x="839450" y="0"/>
                              </a:lnTo>
                              <a:lnTo>
                                <a:pt x="0" y="899410"/>
                              </a:lnTo>
                              <a:lnTo>
                                <a:pt x="599607" y="1109272"/>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5" name="Freeform 84"/>
                        <p:cNvSpPr/>
                        <p:nvPr/>
                      </p:nvSpPr>
                      <p:spPr>
                        <a:xfrm>
                          <a:off x="8260383" y="7828876"/>
                          <a:ext cx="998953" cy="842182"/>
                        </a:xfrm>
                        <a:custGeom>
                          <a:avLst/>
                          <a:gdLst>
                            <a:gd name="connsiteX0" fmla="*/ 419100 w 1000125"/>
                            <a:gd name="connsiteY0" fmla="*/ 752475 h 838200"/>
                            <a:gd name="connsiteX1" fmla="*/ 628650 w 1000125"/>
                            <a:gd name="connsiteY1" fmla="*/ 542925 h 838200"/>
                            <a:gd name="connsiteX2" fmla="*/ 914400 w 1000125"/>
                            <a:gd name="connsiteY2" fmla="*/ 838200 h 838200"/>
                            <a:gd name="connsiteX3" fmla="*/ 1000125 w 1000125"/>
                            <a:gd name="connsiteY3" fmla="*/ 762000 h 838200"/>
                            <a:gd name="connsiteX4" fmla="*/ 714375 w 1000125"/>
                            <a:gd name="connsiteY4" fmla="*/ 476250 h 838200"/>
                            <a:gd name="connsiteX5" fmla="*/ 628650 w 1000125"/>
                            <a:gd name="connsiteY5" fmla="*/ 514350 h 838200"/>
                            <a:gd name="connsiteX6" fmla="*/ 133350 w 1000125"/>
                            <a:gd name="connsiteY6" fmla="*/ 0 h 838200"/>
                            <a:gd name="connsiteX7" fmla="*/ 0 w 1000125"/>
                            <a:gd name="connsiteY7" fmla="*/ 123825 h 838200"/>
                            <a:gd name="connsiteX8" fmla="*/ 285750 w 1000125"/>
                            <a:gd name="connsiteY8" fmla="*/ 457200 h 838200"/>
                            <a:gd name="connsiteX9" fmla="*/ 209550 w 1000125"/>
                            <a:gd name="connsiteY9" fmla="*/ 514350 h 838200"/>
                            <a:gd name="connsiteX10" fmla="*/ 419100 w 1000125"/>
                            <a:gd name="connsiteY10" fmla="*/ 752475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125" h="838200">
                              <a:moveTo>
                                <a:pt x="419100" y="752475"/>
                              </a:moveTo>
                              <a:lnTo>
                                <a:pt x="628650" y="542925"/>
                              </a:lnTo>
                              <a:lnTo>
                                <a:pt x="914400" y="838200"/>
                              </a:lnTo>
                              <a:lnTo>
                                <a:pt x="1000125" y="762000"/>
                              </a:lnTo>
                              <a:lnTo>
                                <a:pt x="714375" y="476250"/>
                              </a:lnTo>
                              <a:lnTo>
                                <a:pt x="628650" y="514350"/>
                              </a:lnTo>
                              <a:lnTo>
                                <a:pt x="133350" y="0"/>
                              </a:lnTo>
                              <a:lnTo>
                                <a:pt x="0" y="123825"/>
                              </a:lnTo>
                              <a:lnTo>
                                <a:pt x="285750" y="457200"/>
                              </a:lnTo>
                              <a:lnTo>
                                <a:pt x="209550" y="514350"/>
                              </a:lnTo>
                              <a:lnTo>
                                <a:pt x="419100" y="752475"/>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6" name="Freeform 85"/>
                        <p:cNvSpPr/>
                        <p:nvPr/>
                      </p:nvSpPr>
                      <p:spPr>
                        <a:xfrm>
                          <a:off x="10128378" y="10946740"/>
                          <a:ext cx="322531" cy="358375"/>
                        </a:xfrm>
                        <a:custGeom>
                          <a:avLst/>
                          <a:gdLst>
                            <a:gd name="connsiteX0" fmla="*/ 161925 w 323850"/>
                            <a:gd name="connsiteY0" fmla="*/ 361950 h 361950"/>
                            <a:gd name="connsiteX1" fmla="*/ 323850 w 323850"/>
                            <a:gd name="connsiteY1" fmla="*/ 295275 h 361950"/>
                            <a:gd name="connsiteX2" fmla="*/ 142875 w 323850"/>
                            <a:gd name="connsiteY2" fmla="*/ 0 h 361950"/>
                            <a:gd name="connsiteX3" fmla="*/ 0 w 323850"/>
                            <a:gd name="connsiteY3" fmla="*/ 104775 h 361950"/>
                            <a:gd name="connsiteX4" fmla="*/ 161925 w 323850"/>
                            <a:gd name="connsiteY4" fmla="*/ 361950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361950">
                              <a:moveTo>
                                <a:pt x="161925" y="361950"/>
                              </a:moveTo>
                              <a:lnTo>
                                <a:pt x="323850" y="295275"/>
                              </a:lnTo>
                              <a:lnTo>
                                <a:pt x="142875" y="0"/>
                              </a:lnTo>
                              <a:lnTo>
                                <a:pt x="0" y="104775"/>
                              </a:lnTo>
                              <a:lnTo>
                                <a:pt x="161925" y="361950"/>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7" name="Oval 86"/>
                        <p:cNvSpPr/>
                        <p:nvPr/>
                      </p:nvSpPr>
                      <p:spPr>
                        <a:xfrm>
                          <a:off x="8206627" y="9056311"/>
                          <a:ext cx="255339" cy="255341"/>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8" name="Oval 87"/>
                        <p:cNvSpPr/>
                        <p:nvPr/>
                      </p:nvSpPr>
                      <p:spPr>
                        <a:xfrm>
                          <a:off x="9496753" y="10583884"/>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9" name="Oval 88"/>
                        <p:cNvSpPr/>
                        <p:nvPr/>
                      </p:nvSpPr>
                      <p:spPr>
                        <a:xfrm>
                          <a:off x="8381333" y="9159343"/>
                          <a:ext cx="286695" cy="286700"/>
                        </a:xfrm>
                        <a:prstGeom prst="ellipse">
                          <a:avLst/>
                        </a:prstGeom>
                        <a:solidFill>
                          <a:srgbClr val="002368"/>
                        </a:solidFill>
                        <a:ln w="508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424" name="Group 89"/>
                        <p:cNvGrpSpPr>
                          <a:grpSpLocks/>
                        </p:cNvGrpSpPr>
                        <p:nvPr/>
                      </p:nvGrpSpPr>
                      <p:grpSpPr bwMode="auto">
                        <a:xfrm>
                          <a:off x="4105656" y="8385048"/>
                          <a:ext cx="7297450" cy="3623176"/>
                          <a:chOff x="4105656" y="8385048"/>
                          <a:chExt cx="7297450" cy="3623176"/>
                        </a:xfrm>
                      </p:grpSpPr>
                      <p:sp>
                        <p:nvSpPr>
                          <p:cNvPr id="116" name="Freeform 115"/>
                          <p:cNvSpPr/>
                          <p:nvPr/>
                        </p:nvSpPr>
                        <p:spPr>
                          <a:xfrm>
                            <a:off x="6132572" y="9029432"/>
                            <a:ext cx="2369708" cy="2195048"/>
                          </a:xfrm>
                          <a:custGeom>
                            <a:avLst/>
                            <a:gdLst>
                              <a:gd name="connsiteX0" fmla="*/ 1271116 w 2371410"/>
                              <a:gd name="connsiteY0" fmla="*/ 2195565 h 2195565"/>
                              <a:gd name="connsiteX1" fmla="*/ 2371410 w 2371410"/>
                              <a:gd name="connsiteY1" fmla="*/ 1477108 h 2195565"/>
                              <a:gd name="connsiteX2" fmla="*/ 2205613 w 2371410"/>
                              <a:gd name="connsiteY2" fmla="*/ 1316334 h 2195565"/>
                              <a:gd name="connsiteX3" fmla="*/ 2296048 w 2371410"/>
                              <a:gd name="connsiteY3" fmla="*/ 1210826 h 2195565"/>
                              <a:gd name="connsiteX4" fmla="*/ 2130250 w 2371410"/>
                              <a:gd name="connsiteY4" fmla="*/ 1040004 h 2195565"/>
                              <a:gd name="connsiteX5" fmla="*/ 2230734 w 2371410"/>
                              <a:gd name="connsiteY5" fmla="*/ 949569 h 2195565"/>
                              <a:gd name="connsiteX6" fmla="*/ 2316145 w 2371410"/>
                              <a:gd name="connsiteY6" fmla="*/ 1040004 h 2195565"/>
                              <a:gd name="connsiteX7" fmla="*/ 2356338 w 2371410"/>
                              <a:gd name="connsiteY7" fmla="*/ 969666 h 2195565"/>
                              <a:gd name="connsiteX8" fmla="*/ 2270927 w 2371410"/>
                              <a:gd name="connsiteY8" fmla="*/ 859134 h 2195565"/>
                              <a:gd name="connsiteX9" fmla="*/ 2321169 w 2371410"/>
                              <a:gd name="connsiteY9" fmla="*/ 793820 h 2195565"/>
                              <a:gd name="connsiteX10" fmla="*/ 2160395 w 2371410"/>
                              <a:gd name="connsiteY10" fmla="*/ 633046 h 2195565"/>
                              <a:gd name="connsiteX11" fmla="*/ 2225709 w 2371410"/>
                              <a:gd name="connsiteY11" fmla="*/ 512466 h 2195565"/>
                              <a:gd name="connsiteX12" fmla="*/ 949569 w 2371410"/>
                              <a:gd name="connsiteY12" fmla="*/ 0 h 2195565"/>
                              <a:gd name="connsiteX13" fmla="*/ 0 w 2371410"/>
                              <a:gd name="connsiteY13" fmla="*/ 1663002 h 2195565"/>
                              <a:gd name="connsiteX14" fmla="*/ 175846 w 2371410"/>
                              <a:gd name="connsiteY14" fmla="*/ 1748413 h 2195565"/>
                              <a:gd name="connsiteX15" fmla="*/ 834013 w 2371410"/>
                              <a:gd name="connsiteY15" fmla="*/ 602901 h 2195565"/>
                              <a:gd name="connsiteX16" fmla="*/ 999810 w 2371410"/>
                              <a:gd name="connsiteY16" fmla="*/ 708409 h 2195565"/>
                              <a:gd name="connsiteX17" fmla="*/ 1190729 w 2371410"/>
                              <a:gd name="connsiteY17" fmla="*/ 984738 h 2195565"/>
                              <a:gd name="connsiteX18" fmla="*/ 688312 w 2371410"/>
                              <a:gd name="connsiteY18" fmla="*/ 1371600 h 2195565"/>
                              <a:gd name="connsiteX19" fmla="*/ 818940 w 2371410"/>
                              <a:gd name="connsiteY19" fmla="*/ 1542422 h 2195565"/>
                              <a:gd name="connsiteX20" fmla="*/ 753626 w 2371410"/>
                              <a:gd name="connsiteY20" fmla="*/ 1602712 h 2195565"/>
                              <a:gd name="connsiteX21" fmla="*/ 994786 w 2371410"/>
                              <a:gd name="connsiteY21" fmla="*/ 1788607 h 2195565"/>
                              <a:gd name="connsiteX22" fmla="*/ 1055076 w 2371410"/>
                              <a:gd name="connsiteY22" fmla="*/ 1733341 h 2195565"/>
                              <a:gd name="connsiteX23" fmla="*/ 1105318 w 2371410"/>
                              <a:gd name="connsiteY23" fmla="*/ 1798655 h 2195565"/>
                              <a:gd name="connsiteX24" fmla="*/ 1200778 w 2371410"/>
                              <a:gd name="connsiteY24" fmla="*/ 1728316 h 2195565"/>
                              <a:gd name="connsiteX25" fmla="*/ 1351503 w 2371410"/>
                              <a:gd name="connsiteY25" fmla="*/ 2004646 h 2195565"/>
                              <a:gd name="connsiteX26" fmla="*/ 1230923 w 2371410"/>
                              <a:gd name="connsiteY26" fmla="*/ 2120202 h 2195565"/>
                              <a:gd name="connsiteX27" fmla="*/ 1271116 w 2371410"/>
                              <a:gd name="connsiteY27" fmla="*/ 2195565 h 219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71410" h="2195565">
                                <a:moveTo>
                                  <a:pt x="1271116" y="2195565"/>
                                </a:moveTo>
                                <a:lnTo>
                                  <a:pt x="2371410" y="1477108"/>
                                </a:lnTo>
                                <a:lnTo>
                                  <a:pt x="2205613" y="1316334"/>
                                </a:lnTo>
                                <a:lnTo>
                                  <a:pt x="2296048" y="1210826"/>
                                </a:lnTo>
                                <a:lnTo>
                                  <a:pt x="2130250" y="1040004"/>
                                </a:lnTo>
                                <a:lnTo>
                                  <a:pt x="2230734" y="949569"/>
                                </a:lnTo>
                                <a:lnTo>
                                  <a:pt x="2316145" y="1040004"/>
                                </a:lnTo>
                                <a:lnTo>
                                  <a:pt x="2356338" y="969666"/>
                                </a:lnTo>
                                <a:lnTo>
                                  <a:pt x="2270927" y="859134"/>
                                </a:lnTo>
                                <a:lnTo>
                                  <a:pt x="2321169" y="793820"/>
                                </a:lnTo>
                                <a:lnTo>
                                  <a:pt x="2160395" y="633046"/>
                                </a:lnTo>
                                <a:lnTo>
                                  <a:pt x="2225709" y="512466"/>
                                </a:lnTo>
                                <a:lnTo>
                                  <a:pt x="949569" y="0"/>
                                </a:lnTo>
                                <a:lnTo>
                                  <a:pt x="0" y="1663002"/>
                                </a:lnTo>
                                <a:lnTo>
                                  <a:pt x="175846" y="1748413"/>
                                </a:lnTo>
                                <a:lnTo>
                                  <a:pt x="834013" y="602901"/>
                                </a:lnTo>
                                <a:lnTo>
                                  <a:pt x="999810" y="708409"/>
                                </a:lnTo>
                                <a:lnTo>
                                  <a:pt x="1190729" y="984738"/>
                                </a:lnTo>
                                <a:lnTo>
                                  <a:pt x="688312" y="1371600"/>
                                </a:lnTo>
                                <a:lnTo>
                                  <a:pt x="818940" y="1542422"/>
                                </a:lnTo>
                                <a:lnTo>
                                  <a:pt x="753626" y="1602712"/>
                                </a:lnTo>
                                <a:lnTo>
                                  <a:pt x="994786" y="1788607"/>
                                </a:lnTo>
                                <a:lnTo>
                                  <a:pt x="1055076" y="1733341"/>
                                </a:lnTo>
                                <a:lnTo>
                                  <a:pt x="1105318" y="1798655"/>
                                </a:lnTo>
                                <a:lnTo>
                                  <a:pt x="1200778" y="1728316"/>
                                </a:lnTo>
                                <a:lnTo>
                                  <a:pt x="1351503" y="2004646"/>
                                </a:lnTo>
                                <a:lnTo>
                                  <a:pt x="1230923" y="2120202"/>
                                </a:lnTo>
                                <a:lnTo>
                                  <a:pt x="1271116" y="2195565"/>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17" name="Freeform 116"/>
                          <p:cNvSpPr/>
                          <p:nvPr/>
                        </p:nvSpPr>
                        <p:spPr>
                          <a:xfrm>
                            <a:off x="4107792" y="8384357"/>
                            <a:ext cx="2938619" cy="2324958"/>
                          </a:xfrm>
                          <a:custGeom>
                            <a:avLst/>
                            <a:gdLst>
                              <a:gd name="connsiteX0" fmla="*/ 946404 w 2939796"/>
                              <a:gd name="connsiteY0" fmla="*/ 0 h 2322576"/>
                              <a:gd name="connsiteX1" fmla="*/ 1481328 w 2939796"/>
                              <a:gd name="connsiteY1" fmla="*/ 320040 h 2322576"/>
                              <a:gd name="connsiteX2" fmla="*/ 1668780 w 2939796"/>
                              <a:gd name="connsiteY2" fmla="*/ 429768 h 2322576"/>
                              <a:gd name="connsiteX3" fmla="*/ 1828800 w 2939796"/>
                              <a:gd name="connsiteY3" fmla="*/ 173736 h 2322576"/>
                              <a:gd name="connsiteX4" fmla="*/ 2240280 w 2939796"/>
                              <a:gd name="connsiteY4" fmla="*/ 342900 h 2322576"/>
                              <a:gd name="connsiteX5" fmla="*/ 2939796 w 2939796"/>
                              <a:gd name="connsiteY5" fmla="*/ 722376 h 2322576"/>
                              <a:gd name="connsiteX6" fmla="*/ 2002536 w 2939796"/>
                              <a:gd name="connsiteY6" fmla="*/ 2322576 h 2322576"/>
                              <a:gd name="connsiteX7" fmla="*/ 0 w 2939796"/>
                              <a:gd name="connsiteY7" fmla="*/ 1138428 h 2322576"/>
                              <a:gd name="connsiteX8" fmla="*/ 338328 w 2939796"/>
                              <a:gd name="connsiteY8" fmla="*/ 649224 h 2322576"/>
                              <a:gd name="connsiteX9" fmla="*/ 534924 w 2939796"/>
                              <a:gd name="connsiteY9" fmla="*/ 772668 h 2322576"/>
                              <a:gd name="connsiteX10" fmla="*/ 946404 w 2939796"/>
                              <a:gd name="connsiteY10" fmla="*/ 0 h 23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9796" h="2322576">
                                <a:moveTo>
                                  <a:pt x="946404" y="0"/>
                                </a:moveTo>
                                <a:lnTo>
                                  <a:pt x="1481328" y="320040"/>
                                </a:lnTo>
                                <a:lnTo>
                                  <a:pt x="1668780" y="429768"/>
                                </a:lnTo>
                                <a:lnTo>
                                  <a:pt x="1828800" y="173736"/>
                                </a:lnTo>
                                <a:lnTo>
                                  <a:pt x="2240280" y="342900"/>
                                </a:lnTo>
                                <a:lnTo>
                                  <a:pt x="2939796" y="722376"/>
                                </a:lnTo>
                                <a:lnTo>
                                  <a:pt x="2002536" y="2322576"/>
                                </a:lnTo>
                                <a:lnTo>
                                  <a:pt x="0" y="1138428"/>
                                </a:lnTo>
                                <a:lnTo>
                                  <a:pt x="338328" y="649224"/>
                                </a:lnTo>
                                <a:lnTo>
                                  <a:pt x="534924" y="772668"/>
                                </a:lnTo>
                                <a:lnTo>
                                  <a:pt x="946404" y="0"/>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18" name="Freeform 117"/>
                          <p:cNvSpPr/>
                          <p:nvPr/>
                        </p:nvSpPr>
                        <p:spPr>
                          <a:xfrm>
                            <a:off x="8399250" y="10503249"/>
                            <a:ext cx="1406595" cy="1505176"/>
                          </a:xfrm>
                          <a:custGeom>
                            <a:avLst/>
                            <a:gdLst>
                              <a:gd name="connsiteX0" fmla="*/ 497541 w 1405218"/>
                              <a:gd name="connsiteY0" fmla="*/ 1506071 h 1506071"/>
                              <a:gd name="connsiteX1" fmla="*/ 0 w 1405218"/>
                              <a:gd name="connsiteY1" fmla="*/ 853888 h 1506071"/>
                              <a:gd name="connsiteX2" fmla="*/ 598394 w 1405218"/>
                              <a:gd name="connsiteY2" fmla="*/ 463923 h 1506071"/>
                              <a:gd name="connsiteX3" fmla="*/ 558053 w 1405218"/>
                              <a:gd name="connsiteY3" fmla="*/ 369794 h 1506071"/>
                              <a:gd name="connsiteX4" fmla="*/ 423583 w 1405218"/>
                              <a:gd name="connsiteY4" fmla="*/ 430306 h 1506071"/>
                              <a:gd name="connsiteX5" fmla="*/ 356347 w 1405218"/>
                              <a:gd name="connsiteY5" fmla="*/ 316006 h 1506071"/>
                              <a:gd name="connsiteX6" fmla="*/ 154641 w 1405218"/>
                              <a:gd name="connsiteY6" fmla="*/ 416859 h 1506071"/>
                              <a:gd name="connsiteX7" fmla="*/ 0 w 1405218"/>
                              <a:gd name="connsiteY7" fmla="*/ 208429 h 1506071"/>
                              <a:gd name="connsiteX8" fmla="*/ 302559 w 1405218"/>
                              <a:gd name="connsiteY8" fmla="*/ 0 h 1506071"/>
                              <a:gd name="connsiteX9" fmla="*/ 463924 w 1405218"/>
                              <a:gd name="connsiteY9" fmla="*/ 228600 h 1506071"/>
                              <a:gd name="connsiteX10" fmla="*/ 537883 w 1405218"/>
                              <a:gd name="connsiteY10" fmla="*/ 194982 h 1506071"/>
                              <a:gd name="connsiteX11" fmla="*/ 699247 w 1405218"/>
                              <a:gd name="connsiteY11" fmla="*/ 389965 h 1506071"/>
                              <a:gd name="connsiteX12" fmla="*/ 988359 w 1405218"/>
                              <a:gd name="connsiteY12" fmla="*/ 215153 h 1506071"/>
                              <a:gd name="connsiteX13" fmla="*/ 1250577 w 1405218"/>
                              <a:gd name="connsiteY13" fmla="*/ 524435 h 1506071"/>
                              <a:gd name="connsiteX14" fmla="*/ 1297641 w 1405218"/>
                              <a:gd name="connsiteY14" fmla="*/ 484094 h 1506071"/>
                              <a:gd name="connsiteX15" fmla="*/ 1405218 w 1405218"/>
                              <a:gd name="connsiteY15" fmla="*/ 853888 h 1506071"/>
                              <a:gd name="connsiteX16" fmla="*/ 1358153 w 1405218"/>
                              <a:gd name="connsiteY16" fmla="*/ 995082 h 1506071"/>
                              <a:gd name="connsiteX17" fmla="*/ 1284194 w 1405218"/>
                              <a:gd name="connsiteY17" fmla="*/ 1075765 h 1506071"/>
                              <a:gd name="connsiteX18" fmla="*/ 497541 w 1405218"/>
                              <a:gd name="connsiteY18" fmla="*/ 1506071 h 150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05218" h="1506071">
                                <a:moveTo>
                                  <a:pt x="497541" y="1506071"/>
                                </a:moveTo>
                                <a:lnTo>
                                  <a:pt x="0" y="853888"/>
                                </a:lnTo>
                                <a:lnTo>
                                  <a:pt x="598394" y="463923"/>
                                </a:lnTo>
                                <a:lnTo>
                                  <a:pt x="558053" y="369794"/>
                                </a:lnTo>
                                <a:lnTo>
                                  <a:pt x="423583" y="430306"/>
                                </a:lnTo>
                                <a:lnTo>
                                  <a:pt x="356347" y="316006"/>
                                </a:lnTo>
                                <a:lnTo>
                                  <a:pt x="154641" y="416859"/>
                                </a:lnTo>
                                <a:lnTo>
                                  <a:pt x="0" y="208429"/>
                                </a:lnTo>
                                <a:lnTo>
                                  <a:pt x="302559" y="0"/>
                                </a:lnTo>
                                <a:lnTo>
                                  <a:pt x="463924" y="228600"/>
                                </a:lnTo>
                                <a:lnTo>
                                  <a:pt x="537883" y="194982"/>
                                </a:lnTo>
                                <a:lnTo>
                                  <a:pt x="699247" y="389965"/>
                                </a:lnTo>
                                <a:lnTo>
                                  <a:pt x="988359" y="215153"/>
                                </a:lnTo>
                                <a:lnTo>
                                  <a:pt x="1250577" y="524435"/>
                                </a:lnTo>
                                <a:lnTo>
                                  <a:pt x="1297641" y="484094"/>
                                </a:lnTo>
                                <a:lnTo>
                                  <a:pt x="1405218" y="853888"/>
                                </a:lnTo>
                                <a:lnTo>
                                  <a:pt x="1358153" y="995082"/>
                                </a:lnTo>
                                <a:lnTo>
                                  <a:pt x="1284194" y="1075765"/>
                                </a:lnTo>
                                <a:lnTo>
                                  <a:pt x="497541" y="1506071"/>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19" name="Freeform 118"/>
                          <p:cNvSpPr/>
                          <p:nvPr/>
                        </p:nvSpPr>
                        <p:spPr>
                          <a:xfrm>
                            <a:off x="8054320" y="10686917"/>
                            <a:ext cx="936238" cy="676432"/>
                          </a:xfrm>
                          <a:custGeom>
                            <a:avLst/>
                            <a:gdLst>
                              <a:gd name="connsiteX0" fmla="*/ 345782 w 937452"/>
                              <a:gd name="connsiteY0" fmla="*/ 676195 h 676195"/>
                              <a:gd name="connsiteX1" fmla="*/ 937452 w 937452"/>
                              <a:gd name="connsiteY1" fmla="*/ 284309 h 676195"/>
                              <a:gd name="connsiteX2" fmla="*/ 891348 w 937452"/>
                              <a:gd name="connsiteY2" fmla="*/ 199785 h 676195"/>
                              <a:gd name="connsiteX3" fmla="*/ 783772 w 937452"/>
                              <a:gd name="connsiteY3" fmla="*/ 238205 h 676195"/>
                              <a:gd name="connsiteX4" fmla="*/ 699247 w 937452"/>
                              <a:gd name="connsiteY4" fmla="*/ 130628 h 676195"/>
                              <a:gd name="connsiteX5" fmla="*/ 537883 w 937452"/>
                              <a:gd name="connsiteY5" fmla="*/ 222837 h 676195"/>
                              <a:gd name="connsiteX6" fmla="*/ 338098 w 937452"/>
                              <a:gd name="connsiteY6" fmla="*/ 0 h 676195"/>
                              <a:gd name="connsiteX7" fmla="*/ 238205 w 937452"/>
                              <a:gd name="connsiteY7" fmla="*/ 92208 h 676195"/>
                              <a:gd name="connsiteX8" fmla="*/ 0 w 937452"/>
                              <a:gd name="connsiteY8" fmla="*/ 261257 h 676195"/>
                              <a:gd name="connsiteX9" fmla="*/ 345782 w 937452"/>
                              <a:gd name="connsiteY9" fmla="*/ 676195 h 67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7452" h="676195">
                                <a:moveTo>
                                  <a:pt x="345782" y="676195"/>
                                </a:moveTo>
                                <a:lnTo>
                                  <a:pt x="937452" y="284309"/>
                                </a:lnTo>
                                <a:lnTo>
                                  <a:pt x="891348" y="199785"/>
                                </a:lnTo>
                                <a:lnTo>
                                  <a:pt x="783772" y="238205"/>
                                </a:lnTo>
                                <a:lnTo>
                                  <a:pt x="699247" y="130628"/>
                                </a:lnTo>
                                <a:lnTo>
                                  <a:pt x="537883" y="222837"/>
                                </a:lnTo>
                                <a:lnTo>
                                  <a:pt x="338098" y="0"/>
                                </a:lnTo>
                                <a:lnTo>
                                  <a:pt x="238205" y="92208"/>
                                </a:lnTo>
                                <a:lnTo>
                                  <a:pt x="0" y="261257"/>
                                </a:lnTo>
                                <a:lnTo>
                                  <a:pt x="345782" y="676195"/>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0" name="Freeform 119"/>
                          <p:cNvSpPr/>
                          <p:nvPr/>
                        </p:nvSpPr>
                        <p:spPr>
                          <a:xfrm>
                            <a:off x="8932321" y="9956726"/>
                            <a:ext cx="2472740" cy="1437982"/>
                          </a:xfrm>
                          <a:custGeom>
                            <a:avLst/>
                            <a:gdLst>
                              <a:gd name="connsiteX0" fmla="*/ 1344706 w 2474259"/>
                              <a:gd name="connsiteY0" fmla="*/ 1329337 h 1436914"/>
                              <a:gd name="connsiteX1" fmla="*/ 1098817 w 2474259"/>
                              <a:gd name="connsiteY1" fmla="*/ 1436914 h 1436914"/>
                              <a:gd name="connsiteX2" fmla="*/ 914400 w 2474259"/>
                              <a:gd name="connsiteY2" fmla="*/ 1290917 h 1436914"/>
                              <a:gd name="connsiteX3" fmla="*/ 852928 w 2474259"/>
                              <a:gd name="connsiteY3" fmla="*/ 899031 h 1436914"/>
                              <a:gd name="connsiteX4" fmla="*/ 945136 w 2474259"/>
                              <a:gd name="connsiteY4" fmla="*/ 845243 h 1436914"/>
                              <a:gd name="connsiteX5" fmla="*/ 722299 w 2474259"/>
                              <a:gd name="connsiteY5" fmla="*/ 560934 h 1436914"/>
                              <a:gd name="connsiteX6" fmla="*/ 161365 w 2474259"/>
                              <a:gd name="connsiteY6" fmla="*/ 929768 h 1436914"/>
                              <a:gd name="connsiteX7" fmla="*/ 0 w 2474259"/>
                              <a:gd name="connsiteY7" fmla="*/ 729983 h 1436914"/>
                              <a:gd name="connsiteX8" fmla="*/ 184417 w 2474259"/>
                              <a:gd name="connsiteY8" fmla="*/ 583986 h 1436914"/>
                              <a:gd name="connsiteX9" fmla="*/ 7684 w 2474259"/>
                              <a:gd name="connsiteY9" fmla="*/ 361149 h 1436914"/>
                              <a:gd name="connsiteX10" fmla="*/ 238205 w 2474259"/>
                              <a:gd name="connsiteY10" fmla="*/ 153680 h 1436914"/>
                              <a:gd name="connsiteX11" fmla="*/ 445674 w 2474259"/>
                              <a:gd name="connsiteY11" fmla="*/ 499462 h 1436914"/>
                              <a:gd name="connsiteX12" fmla="*/ 568619 w 2474259"/>
                              <a:gd name="connsiteY12" fmla="*/ 414937 h 1436914"/>
                              <a:gd name="connsiteX13" fmla="*/ 391886 w 2474259"/>
                              <a:gd name="connsiteY13" fmla="*/ 153680 h 1436914"/>
                              <a:gd name="connsiteX14" fmla="*/ 291993 w 2474259"/>
                              <a:gd name="connsiteY14" fmla="*/ 192100 h 1436914"/>
                              <a:gd name="connsiteX15" fmla="*/ 284309 w 2474259"/>
                              <a:gd name="connsiteY15" fmla="*/ 130628 h 1436914"/>
                              <a:gd name="connsiteX16" fmla="*/ 507146 w 2474259"/>
                              <a:gd name="connsiteY16" fmla="*/ 0 h 1436914"/>
                              <a:gd name="connsiteX17" fmla="*/ 829876 w 2474259"/>
                              <a:gd name="connsiteY17" fmla="*/ 161364 h 1436914"/>
                              <a:gd name="connsiteX18" fmla="*/ 630091 w 2474259"/>
                              <a:gd name="connsiteY18" fmla="*/ 253573 h 1436914"/>
                              <a:gd name="connsiteX19" fmla="*/ 875980 w 2474259"/>
                              <a:gd name="connsiteY19" fmla="*/ 576302 h 1436914"/>
                              <a:gd name="connsiteX20" fmla="*/ 1114185 w 2474259"/>
                              <a:gd name="connsiteY20" fmla="*/ 307361 h 1436914"/>
                              <a:gd name="connsiteX21" fmla="*/ 2474259 w 2474259"/>
                              <a:gd name="connsiteY21" fmla="*/ 837559 h 1436914"/>
                              <a:gd name="connsiteX22" fmla="*/ 2020901 w 2474259"/>
                              <a:gd name="connsiteY22" fmla="*/ 1121868 h 1436914"/>
                              <a:gd name="connsiteX23" fmla="*/ 1667435 w 2474259"/>
                              <a:gd name="connsiteY23" fmla="*/ 1260181 h 1436914"/>
                              <a:gd name="connsiteX24" fmla="*/ 1536807 w 2474259"/>
                              <a:gd name="connsiteY24" fmla="*/ 1260181 h 1436914"/>
                              <a:gd name="connsiteX25" fmla="*/ 1367758 w 2474259"/>
                              <a:gd name="connsiteY25" fmla="*/ 991240 h 1436914"/>
                              <a:gd name="connsiteX26" fmla="*/ 1198709 w 2474259"/>
                              <a:gd name="connsiteY26" fmla="*/ 1106500 h 1436914"/>
                              <a:gd name="connsiteX27" fmla="*/ 1344706 w 2474259"/>
                              <a:gd name="connsiteY27" fmla="*/ 1329337 h 143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74259" h="1436914">
                                <a:moveTo>
                                  <a:pt x="1344706" y="1329337"/>
                                </a:moveTo>
                                <a:lnTo>
                                  <a:pt x="1098817" y="1436914"/>
                                </a:lnTo>
                                <a:lnTo>
                                  <a:pt x="914400" y="1290917"/>
                                </a:lnTo>
                                <a:lnTo>
                                  <a:pt x="852928" y="899031"/>
                                </a:lnTo>
                                <a:lnTo>
                                  <a:pt x="945136" y="845243"/>
                                </a:lnTo>
                                <a:lnTo>
                                  <a:pt x="722299" y="560934"/>
                                </a:lnTo>
                                <a:lnTo>
                                  <a:pt x="161365" y="929768"/>
                                </a:lnTo>
                                <a:lnTo>
                                  <a:pt x="0" y="729983"/>
                                </a:lnTo>
                                <a:lnTo>
                                  <a:pt x="184417" y="583986"/>
                                </a:lnTo>
                                <a:lnTo>
                                  <a:pt x="7684" y="361149"/>
                                </a:lnTo>
                                <a:lnTo>
                                  <a:pt x="238205" y="153680"/>
                                </a:lnTo>
                                <a:lnTo>
                                  <a:pt x="445674" y="499462"/>
                                </a:lnTo>
                                <a:lnTo>
                                  <a:pt x="568619" y="414937"/>
                                </a:lnTo>
                                <a:lnTo>
                                  <a:pt x="391886" y="153680"/>
                                </a:lnTo>
                                <a:lnTo>
                                  <a:pt x="291993" y="192100"/>
                                </a:lnTo>
                                <a:lnTo>
                                  <a:pt x="284309" y="130628"/>
                                </a:lnTo>
                                <a:lnTo>
                                  <a:pt x="507146" y="0"/>
                                </a:lnTo>
                                <a:lnTo>
                                  <a:pt x="829876" y="161364"/>
                                </a:lnTo>
                                <a:lnTo>
                                  <a:pt x="630091" y="253573"/>
                                </a:lnTo>
                                <a:lnTo>
                                  <a:pt x="875980" y="576302"/>
                                </a:lnTo>
                                <a:lnTo>
                                  <a:pt x="1114185" y="307361"/>
                                </a:lnTo>
                                <a:lnTo>
                                  <a:pt x="2474259" y="837559"/>
                                </a:lnTo>
                                <a:lnTo>
                                  <a:pt x="2020901" y="1121868"/>
                                </a:lnTo>
                                <a:lnTo>
                                  <a:pt x="1667435" y="1260181"/>
                                </a:lnTo>
                                <a:lnTo>
                                  <a:pt x="1536807" y="1260181"/>
                                </a:lnTo>
                                <a:lnTo>
                                  <a:pt x="1367758" y="991240"/>
                                </a:lnTo>
                                <a:lnTo>
                                  <a:pt x="1198709" y="1106500"/>
                                </a:lnTo>
                                <a:lnTo>
                                  <a:pt x="1344706" y="1329337"/>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1" name="Freeform 120"/>
                          <p:cNvSpPr/>
                          <p:nvPr/>
                        </p:nvSpPr>
                        <p:spPr>
                          <a:xfrm>
                            <a:off x="8260381" y="9562514"/>
                            <a:ext cx="497237" cy="913857"/>
                          </a:xfrm>
                          <a:custGeom>
                            <a:avLst/>
                            <a:gdLst>
                              <a:gd name="connsiteX0" fmla="*/ 219242 w 497305"/>
                              <a:gd name="connsiteY0" fmla="*/ 914400 h 914400"/>
                              <a:gd name="connsiteX1" fmla="*/ 80210 w 497305"/>
                              <a:gd name="connsiteY1" fmla="*/ 775368 h 914400"/>
                              <a:gd name="connsiteX2" fmla="*/ 181810 w 497305"/>
                              <a:gd name="connsiteY2" fmla="*/ 663073 h 914400"/>
                              <a:gd name="connsiteX3" fmla="*/ 0 w 497305"/>
                              <a:gd name="connsiteY3" fmla="*/ 502652 h 914400"/>
                              <a:gd name="connsiteX4" fmla="*/ 90905 w 497305"/>
                              <a:gd name="connsiteY4" fmla="*/ 411747 h 914400"/>
                              <a:gd name="connsiteX5" fmla="*/ 181810 w 497305"/>
                              <a:gd name="connsiteY5" fmla="*/ 508000 h 914400"/>
                              <a:gd name="connsiteX6" fmla="*/ 224589 w 497305"/>
                              <a:gd name="connsiteY6" fmla="*/ 433137 h 914400"/>
                              <a:gd name="connsiteX7" fmla="*/ 128337 w 497305"/>
                              <a:gd name="connsiteY7" fmla="*/ 331537 h 914400"/>
                              <a:gd name="connsiteX8" fmla="*/ 187158 w 497305"/>
                              <a:gd name="connsiteY8" fmla="*/ 251326 h 914400"/>
                              <a:gd name="connsiteX9" fmla="*/ 26737 w 497305"/>
                              <a:gd name="connsiteY9" fmla="*/ 90905 h 914400"/>
                              <a:gd name="connsiteX10" fmla="*/ 96252 w 497305"/>
                              <a:gd name="connsiteY10" fmla="*/ 0 h 914400"/>
                              <a:gd name="connsiteX11" fmla="*/ 213895 w 497305"/>
                              <a:gd name="connsiteY11" fmla="*/ 58821 h 914400"/>
                              <a:gd name="connsiteX12" fmla="*/ 187158 w 497305"/>
                              <a:gd name="connsiteY12" fmla="*/ 106947 h 914400"/>
                              <a:gd name="connsiteX13" fmla="*/ 497305 w 497305"/>
                              <a:gd name="connsiteY13" fmla="*/ 395705 h 914400"/>
                              <a:gd name="connsiteX14" fmla="*/ 251326 w 497305"/>
                              <a:gd name="connsiteY14" fmla="*/ 582863 h 914400"/>
                              <a:gd name="connsiteX15" fmla="*/ 352926 w 497305"/>
                              <a:gd name="connsiteY15" fmla="*/ 695158 h 914400"/>
                              <a:gd name="connsiteX16" fmla="*/ 288758 w 497305"/>
                              <a:gd name="connsiteY16" fmla="*/ 753979 h 914400"/>
                              <a:gd name="connsiteX17" fmla="*/ 358274 w 497305"/>
                              <a:gd name="connsiteY17" fmla="*/ 828842 h 914400"/>
                              <a:gd name="connsiteX18" fmla="*/ 219242 w 497305"/>
                              <a:gd name="connsiteY18"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7305" h="914400">
                                <a:moveTo>
                                  <a:pt x="219242" y="914400"/>
                                </a:moveTo>
                                <a:lnTo>
                                  <a:pt x="80210" y="775368"/>
                                </a:lnTo>
                                <a:lnTo>
                                  <a:pt x="181810" y="663073"/>
                                </a:lnTo>
                                <a:lnTo>
                                  <a:pt x="0" y="502652"/>
                                </a:lnTo>
                                <a:lnTo>
                                  <a:pt x="90905" y="411747"/>
                                </a:lnTo>
                                <a:lnTo>
                                  <a:pt x="181810" y="508000"/>
                                </a:lnTo>
                                <a:lnTo>
                                  <a:pt x="224589" y="433137"/>
                                </a:lnTo>
                                <a:lnTo>
                                  <a:pt x="128337" y="331537"/>
                                </a:lnTo>
                                <a:lnTo>
                                  <a:pt x="187158" y="251326"/>
                                </a:lnTo>
                                <a:lnTo>
                                  <a:pt x="26737" y="90905"/>
                                </a:lnTo>
                                <a:lnTo>
                                  <a:pt x="96252" y="0"/>
                                </a:lnTo>
                                <a:lnTo>
                                  <a:pt x="213895" y="58821"/>
                                </a:lnTo>
                                <a:lnTo>
                                  <a:pt x="187158" y="106947"/>
                                </a:lnTo>
                                <a:lnTo>
                                  <a:pt x="497305" y="395705"/>
                                </a:lnTo>
                                <a:lnTo>
                                  <a:pt x="251326" y="582863"/>
                                </a:lnTo>
                                <a:lnTo>
                                  <a:pt x="352926" y="695158"/>
                                </a:lnTo>
                                <a:lnTo>
                                  <a:pt x="288758" y="753979"/>
                                </a:lnTo>
                                <a:lnTo>
                                  <a:pt x="358274" y="828842"/>
                                </a:lnTo>
                                <a:lnTo>
                                  <a:pt x="219242" y="914400"/>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2" name="Freeform 121"/>
                          <p:cNvSpPr/>
                          <p:nvPr/>
                        </p:nvSpPr>
                        <p:spPr>
                          <a:xfrm>
                            <a:off x="6611888" y="9647629"/>
                            <a:ext cx="716736" cy="770507"/>
                          </a:xfrm>
                          <a:custGeom>
                            <a:avLst/>
                            <a:gdLst>
                              <a:gd name="connsiteX0" fmla="*/ 219075 w 714375"/>
                              <a:gd name="connsiteY0" fmla="*/ 771525 h 771525"/>
                              <a:gd name="connsiteX1" fmla="*/ 0 w 714375"/>
                              <a:gd name="connsiteY1" fmla="*/ 628650 h 771525"/>
                              <a:gd name="connsiteX2" fmla="*/ 352425 w 714375"/>
                              <a:gd name="connsiteY2" fmla="*/ 0 h 771525"/>
                              <a:gd name="connsiteX3" fmla="*/ 523875 w 714375"/>
                              <a:gd name="connsiteY3" fmla="*/ 85725 h 771525"/>
                              <a:gd name="connsiteX4" fmla="*/ 714375 w 714375"/>
                              <a:gd name="connsiteY4" fmla="*/ 361950 h 771525"/>
                              <a:gd name="connsiteX5" fmla="*/ 219075 w 714375"/>
                              <a:gd name="connsiteY5" fmla="*/ 77152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4375" h="771525">
                                <a:moveTo>
                                  <a:pt x="219075" y="771525"/>
                                </a:moveTo>
                                <a:lnTo>
                                  <a:pt x="0" y="628650"/>
                                </a:lnTo>
                                <a:lnTo>
                                  <a:pt x="352425" y="0"/>
                                </a:lnTo>
                                <a:lnTo>
                                  <a:pt x="523875" y="85725"/>
                                </a:lnTo>
                                <a:lnTo>
                                  <a:pt x="714375" y="361950"/>
                                </a:lnTo>
                                <a:lnTo>
                                  <a:pt x="219075" y="771525"/>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3" name="Oval 122"/>
                          <p:cNvSpPr/>
                          <p:nvPr/>
                        </p:nvSpPr>
                        <p:spPr>
                          <a:xfrm>
                            <a:off x="7140481" y="10261345"/>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4" name="Freeform 123"/>
                          <p:cNvSpPr/>
                          <p:nvPr/>
                        </p:nvSpPr>
                        <p:spPr>
                          <a:xfrm>
                            <a:off x="6329674" y="10279264"/>
                            <a:ext cx="1160215" cy="1034810"/>
                          </a:xfrm>
                          <a:custGeom>
                            <a:avLst/>
                            <a:gdLst>
                              <a:gd name="connsiteX0" fmla="*/ 786063 w 1160379"/>
                              <a:gd name="connsiteY0" fmla="*/ 967874 h 1037390"/>
                              <a:gd name="connsiteX1" fmla="*/ 994610 w 1160379"/>
                              <a:gd name="connsiteY1" fmla="*/ 823495 h 1037390"/>
                              <a:gd name="connsiteX2" fmla="*/ 812800 w 1160379"/>
                              <a:gd name="connsiteY2" fmla="*/ 593558 h 1037390"/>
                              <a:gd name="connsiteX3" fmla="*/ 545431 w 1160379"/>
                              <a:gd name="connsiteY3" fmla="*/ 812800 h 1037390"/>
                              <a:gd name="connsiteX4" fmla="*/ 128337 w 1160379"/>
                              <a:gd name="connsiteY4" fmla="*/ 598905 h 1037390"/>
                              <a:gd name="connsiteX5" fmla="*/ 513347 w 1160379"/>
                              <a:gd name="connsiteY5" fmla="*/ 304800 h 1037390"/>
                              <a:gd name="connsiteX6" fmla="*/ 443831 w 1160379"/>
                              <a:gd name="connsiteY6" fmla="*/ 197853 h 1037390"/>
                              <a:gd name="connsiteX7" fmla="*/ 0 w 1160379"/>
                              <a:gd name="connsiteY7" fmla="*/ 491958 h 1037390"/>
                              <a:gd name="connsiteX8" fmla="*/ 272716 w 1160379"/>
                              <a:gd name="connsiteY8" fmla="*/ 0 h 1037390"/>
                              <a:gd name="connsiteX9" fmla="*/ 545431 w 1160379"/>
                              <a:gd name="connsiteY9" fmla="*/ 160421 h 1037390"/>
                              <a:gd name="connsiteX10" fmla="*/ 625642 w 1160379"/>
                              <a:gd name="connsiteY10" fmla="*/ 294105 h 1037390"/>
                              <a:gd name="connsiteX11" fmla="*/ 556126 w 1160379"/>
                              <a:gd name="connsiteY11" fmla="*/ 347579 h 1037390"/>
                              <a:gd name="connsiteX12" fmla="*/ 679116 w 1160379"/>
                              <a:gd name="connsiteY12" fmla="*/ 438484 h 1037390"/>
                              <a:gd name="connsiteX13" fmla="*/ 780716 w 1160379"/>
                              <a:gd name="connsiteY13" fmla="*/ 540084 h 1037390"/>
                              <a:gd name="connsiteX14" fmla="*/ 860926 w 1160379"/>
                              <a:gd name="connsiteY14" fmla="*/ 475916 h 1037390"/>
                              <a:gd name="connsiteX15" fmla="*/ 903705 w 1160379"/>
                              <a:gd name="connsiteY15" fmla="*/ 545432 h 1037390"/>
                              <a:gd name="connsiteX16" fmla="*/ 989263 w 1160379"/>
                              <a:gd name="connsiteY16" fmla="*/ 486611 h 1037390"/>
                              <a:gd name="connsiteX17" fmla="*/ 1160379 w 1160379"/>
                              <a:gd name="connsiteY17" fmla="*/ 743284 h 1037390"/>
                              <a:gd name="connsiteX18" fmla="*/ 1016000 w 1160379"/>
                              <a:gd name="connsiteY18" fmla="*/ 866274 h 1037390"/>
                              <a:gd name="connsiteX19" fmla="*/ 1074821 w 1160379"/>
                              <a:gd name="connsiteY19" fmla="*/ 951832 h 1037390"/>
                              <a:gd name="connsiteX20" fmla="*/ 925095 w 1160379"/>
                              <a:gd name="connsiteY20" fmla="*/ 1037390 h 1037390"/>
                              <a:gd name="connsiteX21" fmla="*/ 786063 w 1160379"/>
                              <a:gd name="connsiteY21" fmla="*/ 967874 h 1037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0379" h="1037390">
                                <a:moveTo>
                                  <a:pt x="786063" y="967874"/>
                                </a:moveTo>
                                <a:lnTo>
                                  <a:pt x="994610" y="823495"/>
                                </a:lnTo>
                                <a:lnTo>
                                  <a:pt x="812800" y="593558"/>
                                </a:lnTo>
                                <a:lnTo>
                                  <a:pt x="545431" y="812800"/>
                                </a:lnTo>
                                <a:lnTo>
                                  <a:pt x="128337" y="598905"/>
                                </a:lnTo>
                                <a:lnTo>
                                  <a:pt x="513347" y="304800"/>
                                </a:lnTo>
                                <a:lnTo>
                                  <a:pt x="443831" y="197853"/>
                                </a:lnTo>
                                <a:lnTo>
                                  <a:pt x="0" y="491958"/>
                                </a:lnTo>
                                <a:lnTo>
                                  <a:pt x="272716" y="0"/>
                                </a:lnTo>
                                <a:lnTo>
                                  <a:pt x="545431" y="160421"/>
                                </a:lnTo>
                                <a:lnTo>
                                  <a:pt x="625642" y="294105"/>
                                </a:lnTo>
                                <a:lnTo>
                                  <a:pt x="556126" y="347579"/>
                                </a:lnTo>
                                <a:lnTo>
                                  <a:pt x="679116" y="438484"/>
                                </a:lnTo>
                                <a:lnTo>
                                  <a:pt x="780716" y="540084"/>
                                </a:lnTo>
                                <a:lnTo>
                                  <a:pt x="860926" y="475916"/>
                                </a:lnTo>
                                <a:lnTo>
                                  <a:pt x="903705" y="545432"/>
                                </a:lnTo>
                                <a:lnTo>
                                  <a:pt x="989263" y="486611"/>
                                </a:lnTo>
                                <a:lnTo>
                                  <a:pt x="1160379" y="743284"/>
                                </a:lnTo>
                                <a:lnTo>
                                  <a:pt x="1016000" y="866274"/>
                                </a:lnTo>
                                <a:lnTo>
                                  <a:pt x="1074821" y="951832"/>
                                </a:lnTo>
                                <a:lnTo>
                                  <a:pt x="925095" y="1037390"/>
                                </a:lnTo>
                                <a:lnTo>
                                  <a:pt x="786063" y="967874"/>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5" name="Oval 124"/>
                          <p:cNvSpPr/>
                          <p:nvPr/>
                        </p:nvSpPr>
                        <p:spPr>
                          <a:xfrm>
                            <a:off x="6343112" y="10668998"/>
                            <a:ext cx="250858" cy="255341"/>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6" name="Oval 125"/>
                          <p:cNvSpPr/>
                          <p:nvPr/>
                        </p:nvSpPr>
                        <p:spPr>
                          <a:xfrm>
                            <a:off x="7109125" y="9334051"/>
                            <a:ext cx="250858" cy="250863"/>
                          </a:xfrm>
                          <a:prstGeom prst="ellipse">
                            <a:avLst/>
                          </a:prstGeom>
                          <a:solidFill>
                            <a:srgbClr val="00B050"/>
                          </a:solidFill>
                          <a:ln w="508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7" name="Freeform 126"/>
                          <p:cNvSpPr/>
                          <p:nvPr/>
                        </p:nvSpPr>
                        <p:spPr>
                          <a:xfrm>
                            <a:off x="8511239" y="9974645"/>
                            <a:ext cx="389727" cy="380775"/>
                          </a:xfrm>
                          <a:custGeom>
                            <a:avLst/>
                            <a:gdLst>
                              <a:gd name="connsiteX0" fmla="*/ 205182 w 388062"/>
                              <a:gd name="connsiteY0" fmla="*/ 383602 h 383602"/>
                              <a:gd name="connsiteX1" fmla="*/ 0 w 388062"/>
                              <a:gd name="connsiteY1" fmla="*/ 156117 h 383602"/>
                              <a:gd name="connsiteX2" fmla="*/ 214103 w 388062"/>
                              <a:gd name="connsiteY2" fmla="*/ 0 h 383602"/>
                              <a:gd name="connsiteX3" fmla="*/ 388062 w 388062"/>
                              <a:gd name="connsiteY3" fmla="*/ 254248 h 383602"/>
                              <a:gd name="connsiteX4" fmla="*/ 205182 w 388062"/>
                              <a:gd name="connsiteY4" fmla="*/ 383602 h 383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062" h="383602">
                                <a:moveTo>
                                  <a:pt x="205182" y="383602"/>
                                </a:moveTo>
                                <a:lnTo>
                                  <a:pt x="0" y="156117"/>
                                </a:lnTo>
                                <a:lnTo>
                                  <a:pt x="214103" y="0"/>
                                </a:lnTo>
                                <a:lnTo>
                                  <a:pt x="388062" y="254248"/>
                                </a:lnTo>
                                <a:lnTo>
                                  <a:pt x="205182" y="383602"/>
                                </a:lnTo>
                                <a:close/>
                              </a:path>
                            </a:pathLst>
                          </a:custGeom>
                          <a:solidFill>
                            <a:srgbClr val="3FCDFF"/>
                          </a:solidFill>
                          <a:ln>
                            <a:solidFill>
                              <a:srgbClr val="3FCD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8" name="Oval 127"/>
                          <p:cNvSpPr/>
                          <p:nvPr/>
                        </p:nvSpPr>
                        <p:spPr>
                          <a:xfrm>
                            <a:off x="8806893" y="9898492"/>
                            <a:ext cx="250858"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29" name="Oval 128"/>
                          <p:cNvSpPr/>
                          <p:nvPr/>
                        </p:nvSpPr>
                        <p:spPr>
                          <a:xfrm>
                            <a:off x="8488842" y="10194151"/>
                            <a:ext cx="250858"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30" name="Oval 129"/>
                          <p:cNvSpPr/>
                          <p:nvPr/>
                        </p:nvSpPr>
                        <p:spPr>
                          <a:xfrm>
                            <a:off x="8762097" y="10373339"/>
                            <a:ext cx="250858" cy="250863"/>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sp>
                      <p:nvSpPr>
                        <p:cNvPr id="91" name="Freeform 90"/>
                        <p:cNvSpPr/>
                        <p:nvPr/>
                      </p:nvSpPr>
                      <p:spPr>
                        <a:xfrm>
                          <a:off x="10558420" y="11399187"/>
                          <a:ext cx="779451" cy="524125"/>
                        </a:xfrm>
                        <a:custGeom>
                          <a:avLst/>
                          <a:gdLst>
                            <a:gd name="connsiteX0" fmla="*/ 780288 w 780288"/>
                            <a:gd name="connsiteY0" fmla="*/ 280416 h 524256"/>
                            <a:gd name="connsiteX1" fmla="*/ 475488 w 780288"/>
                            <a:gd name="connsiteY1" fmla="*/ 0 h 524256"/>
                            <a:gd name="connsiteX2" fmla="*/ 0 w 780288"/>
                            <a:gd name="connsiteY2" fmla="*/ 280416 h 524256"/>
                            <a:gd name="connsiteX3" fmla="*/ 256032 w 780288"/>
                            <a:gd name="connsiteY3" fmla="*/ 524256 h 524256"/>
                            <a:gd name="connsiteX4" fmla="*/ 780288 w 780288"/>
                            <a:gd name="connsiteY4" fmla="*/ 280416 h 524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0288" h="524256">
                              <a:moveTo>
                                <a:pt x="780288" y="280416"/>
                              </a:moveTo>
                              <a:lnTo>
                                <a:pt x="475488" y="0"/>
                              </a:lnTo>
                              <a:lnTo>
                                <a:pt x="0" y="280416"/>
                              </a:lnTo>
                              <a:lnTo>
                                <a:pt x="256032" y="524256"/>
                              </a:lnTo>
                              <a:lnTo>
                                <a:pt x="780288" y="280416"/>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426" name="Group 91"/>
                        <p:cNvGrpSpPr>
                          <a:grpSpLocks/>
                        </p:cNvGrpSpPr>
                        <p:nvPr/>
                      </p:nvGrpSpPr>
                      <p:grpSpPr bwMode="auto">
                        <a:xfrm>
                          <a:off x="1467650" y="9564786"/>
                          <a:ext cx="10648150" cy="8375973"/>
                          <a:chOff x="1467650" y="9564786"/>
                          <a:chExt cx="10648150" cy="8375973"/>
                        </a:xfrm>
                      </p:grpSpPr>
                      <p:sp>
                        <p:nvSpPr>
                          <p:cNvPr id="94" name="Freeform 93"/>
                          <p:cNvSpPr/>
                          <p:nvPr/>
                        </p:nvSpPr>
                        <p:spPr>
                          <a:xfrm>
                            <a:off x="7664597" y="11564937"/>
                            <a:ext cx="1088542" cy="774985"/>
                          </a:xfrm>
                          <a:custGeom>
                            <a:avLst/>
                            <a:gdLst>
                              <a:gd name="connsiteX0" fmla="*/ 238205 w 1091132"/>
                              <a:gd name="connsiteY0" fmla="*/ 776087 h 776087"/>
                              <a:gd name="connsiteX1" fmla="*/ 0 w 1091132"/>
                              <a:gd name="connsiteY1" fmla="*/ 430305 h 776087"/>
                              <a:gd name="connsiteX2" fmla="*/ 729983 w 1091132"/>
                              <a:gd name="connsiteY2" fmla="*/ 0 h 776087"/>
                              <a:gd name="connsiteX3" fmla="*/ 1091132 w 1091132"/>
                              <a:gd name="connsiteY3" fmla="*/ 461042 h 776087"/>
                              <a:gd name="connsiteX4" fmla="*/ 238205 w 1091132"/>
                              <a:gd name="connsiteY4" fmla="*/ 776087 h 776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132" h="776087">
                                <a:moveTo>
                                  <a:pt x="238205" y="776087"/>
                                </a:moveTo>
                                <a:lnTo>
                                  <a:pt x="0" y="430305"/>
                                </a:lnTo>
                                <a:lnTo>
                                  <a:pt x="729983" y="0"/>
                                </a:lnTo>
                                <a:lnTo>
                                  <a:pt x="1091132" y="461042"/>
                                </a:lnTo>
                                <a:lnTo>
                                  <a:pt x="238205" y="776087"/>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95" name="Freeform 94"/>
                          <p:cNvSpPr/>
                          <p:nvPr/>
                        </p:nvSpPr>
                        <p:spPr>
                          <a:xfrm>
                            <a:off x="4080916" y="9822336"/>
                            <a:ext cx="2414504" cy="1554454"/>
                          </a:xfrm>
                          <a:custGeom>
                            <a:avLst/>
                            <a:gdLst>
                              <a:gd name="connsiteX0" fmla="*/ 114300 w 2414016"/>
                              <a:gd name="connsiteY0" fmla="*/ 0 h 1554480"/>
                              <a:gd name="connsiteX1" fmla="*/ 22860 w 2414016"/>
                              <a:gd name="connsiteY1" fmla="*/ 141732 h 1554480"/>
                              <a:gd name="connsiteX2" fmla="*/ 128016 w 2414016"/>
                              <a:gd name="connsiteY2" fmla="*/ 169164 h 1554480"/>
                              <a:gd name="connsiteX3" fmla="*/ 0 w 2414016"/>
                              <a:gd name="connsiteY3" fmla="*/ 338328 h 1554480"/>
                              <a:gd name="connsiteX4" fmla="*/ 612648 w 2414016"/>
                              <a:gd name="connsiteY4" fmla="*/ 708660 h 1554480"/>
                              <a:gd name="connsiteX5" fmla="*/ 406908 w 2414016"/>
                              <a:gd name="connsiteY5" fmla="*/ 704088 h 1554480"/>
                              <a:gd name="connsiteX6" fmla="*/ 406908 w 2414016"/>
                              <a:gd name="connsiteY6" fmla="*/ 1252728 h 1554480"/>
                              <a:gd name="connsiteX7" fmla="*/ 905256 w 2414016"/>
                              <a:gd name="connsiteY7" fmla="*/ 1252728 h 1554480"/>
                              <a:gd name="connsiteX8" fmla="*/ 1088136 w 2414016"/>
                              <a:gd name="connsiteY8" fmla="*/ 955548 h 1554480"/>
                              <a:gd name="connsiteX9" fmla="*/ 1124712 w 2414016"/>
                              <a:gd name="connsiteY9" fmla="*/ 882396 h 1554480"/>
                              <a:gd name="connsiteX10" fmla="*/ 2276856 w 2414016"/>
                              <a:gd name="connsiteY10" fmla="*/ 1554480 h 1554480"/>
                              <a:gd name="connsiteX11" fmla="*/ 2414016 w 2414016"/>
                              <a:gd name="connsiteY11" fmla="*/ 1321308 h 1554480"/>
                              <a:gd name="connsiteX12" fmla="*/ 114300 w 2414016"/>
                              <a:gd name="connsiteY12" fmla="*/ 0 h 155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14016" h="1554480">
                                <a:moveTo>
                                  <a:pt x="114300" y="0"/>
                                </a:moveTo>
                                <a:lnTo>
                                  <a:pt x="22860" y="141732"/>
                                </a:lnTo>
                                <a:lnTo>
                                  <a:pt x="128016" y="169164"/>
                                </a:lnTo>
                                <a:lnTo>
                                  <a:pt x="0" y="338328"/>
                                </a:lnTo>
                                <a:lnTo>
                                  <a:pt x="612648" y="708660"/>
                                </a:lnTo>
                                <a:lnTo>
                                  <a:pt x="406908" y="704088"/>
                                </a:lnTo>
                                <a:lnTo>
                                  <a:pt x="406908" y="1252728"/>
                                </a:lnTo>
                                <a:lnTo>
                                  <a:pt x="905256" y="1252728"/>
                                </a:lnTo>
                                <a:lnTo>
                                  <a:pt x="1088136" y="955548"/>
                                </a:lnTo>
                                <a:lnTo>
                                  <a:pt x="1124712" y="882396"/>
                                </a:lnTo>
                                <a:lnTo>
                                  <a:pt x="2276856" y="1554480"/>
                                </a:lnTo>
                                <a:lnTo>
                                  <a:pt x="2414016" y="1321308"/>
                                </a:lnTo>
                                <a:lnTo>
                                  <a:pt x="114300" y="0"/>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96" name="Freeform 95"/>
                          <p:cNvSpPr/>
                          <p:nvPr/>
                        </p:nvSpPr>
                        <p:spPr>
                          <a:xfrm>
                            <a:off x="4824529" y="11031853"/>
                            <a:ext cx="1361799" cy="922816"/>
                          </a:xfrm>
                          <a:custGeom>
                            <a:avLst/>
                            <a:gdLst>
                              <a:gd name="connsiteX0" fmla="*/ 192024 w 1362456"/>
                              <a:gd name="connsiteY0" fmla="*/ 0 h 918972"/>
                              <a:gd name="connsiteX1" fmla="*/ 763524 w 1362456"/>
                              <a:gd name="connsiteY1" fmla="*/ 0 h 918972"/>
                              <a:gd name="connsiteX2" fmla="*/ 1216152 w 1362456"/>
                              <a:gd name="connsiteY2" fmla="*/ 388620 h 918972"/>
                              <a:gd name="connsiteX3" fmla="*/ 1325880 w 1362456"/>
                              <a:gd name="connsiteY3" fmla="*/ 406908 h 918972"/>
                              <a:gd name="connsiteX4" fmla="*/ 1362456 w 1362456"/>
                              <a:gd name="connsiteY4" fmla="*/ 493776 h 918972"/>
                              <a:gd name="connsiteX5" fmla="*/ 1220724 w 1362456"/>
                              <a:gd name="connsiteY5" fmla="*/ 539496 h 918972"/>
                              <a:gd name="connsiteX6" fmla="*/ 1197864 w 1362456"/>
                              <a:gd name="connsiteY6" fmla="*/ 608076 h 918972"/>
                              <a:gd name="connsiteX7" fmla="*/ 1051560 w 1362456"/>
                              <a:gd name="connsiteY7" fmla="*/ 685800 h 918972"/>
                              <a:gd name="connsiteX8" fmla="*/ 955548 w 1362456"/>
                              <a:gd name="connsiteY8" fmla="*/ 804672 h 918972"/>
                              <a:gd name="connsiteX9" fmla="*/ 365760 w 1362456"/>
                              <a:gd name="connsiteY9" fmla="*/ 918972 h 918972"/>
                              <a:gd name="connsiteX10" fmla="*/ 306324 w 1362456"/>
                              <a:gd name="connsiteY10" fmla="*/ 736092 h 918972"/>
                              <a:gd name="connsiteX11" fmla="*/ 141732 w 1362456"/>
                              <a:gd name="connsiteY11" fmla="*/ 717804 h 918972"/>
                              <a:gd name="connsiteX12" fmla="*/ 150876 w 1362456"/>
                              <a:gd name="connsiteY12" fmla="*/ 589788 h 918972"/>
                              <a:gd name="connsiteX13" fmla="*/ 0 w 1362456"/>
                              <a:gd name="connsiteY13" fmla="*/ 566928 h 918972"/>
                              <a:gd name="connsiteX14" fmla="*/ 9144 w 1362456"/>
                              <a:gd name="connsiteY14" fmla="*/ 365760 h 918972"/>
                              <a:gd name="connsiteX15" fmla="*/ 141732 w 1362456"/>
                              <a:gd name="connsiteY15" fmla="*/ 374904 h 918972"/>
                              <a:gd name="connsiteX16" fmla="*/ 150876 w 1362456"/>
                              <a:gd name="connsiteY16" fmla="*/ 32004 h 918972"/>
                              <a:gd name="connsiteX17" fmla="*/ 192024 w 1362456"/>
                              <a:gd name="connsiteY17" fmla="*/ 0 h 9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62456" h="918972">
                                <a:moveTo>
                                  <a:pt x="192024" y="0"/>
                                </a:moveTo>
                                <a:lnTo>
                                  <a:pt x="763524" y="0"/>
                                </a:lnTo>
                                <a:lnTo>
                                  <a:pt x="1216152" y="388620"/>
                                </a:lnTo>
                                <a:lnTo>
                                  <a:pt x="1325880" y="406908"/>
                                </a:lnTo>
                                <a:lnTo>
                                  <a:pt x="1362456" y="493776"/>
                                </a:lnTo>
                                <a:lnTo>
                                  <a:pt x="1220724" y="539496"/>
                                </a:lnTo>
                                <a:lnTo>
                                  <a:pt x="1197864" y="608076"/>
                                </a:lnTo>
                                <a:lnTo>
                                  <a:pt x="1051560" y="685800"/>
                                </a:lnTo>
                                <a:lnTo>
                                  <a:pt x="955548" y="804672"/>
                                </a:lnTo>
                                <a:lnTo>
                                  <a:pt x="365760" y="918972"/>
                                </a:lnTo>
                                <a:lnTo>
                                  <a:pt x="306324" y="736092"/>
                                </a:lnTo>
                                <a:lnTo>
                                  <a:pt x="141732" y="717804"/>
                                </a:lnTo>
                                <a:lnTo>
                                  <a:pt x="150876" y="589788"/>
                                </a:lnTo>
                                <a:lnTo>
                                  <a:pt x="0" y="566928"/>
                                </a:lnTo>
                                <a:lnTo>
                                  <a:pt x="9144" y="365760"/>
                                </a:lnTo>
                                <a:lnTo>
                                  <a:pt x="141732" y="374904"/>
                                </a:lnTo>
                                <a:lnTo>
                                  <a:pt x="150876" y="32004"/>
                                </a:lnTo>
                                <a:lnTo>
                                  <a:pt x="192024" y="0"/>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97" name="Freeform 96"/>
                          <p:cNvSpPr/>
                          <p:nvPr/>
                        </p:nvSpPr>
                        <p:spPr>
                          <a:xfrm>
                            <a:off x="5187376" y="12286166"/>
                            <a:ext cx="1769444" cy="1021369"/>
                          </a:xfrm>
                          <a:custGeom>
                            <a:avLst/>
                            <a:gdLst>
                              <a:gd name="connsiteX0" fmla="*/ 1040859 w 1770434"/>
                              <a:gd name="connsiteY0" fmla="*/ 1021404 h 1021404"/>
                              <a:gd name="connsiteX1" fmla="*/ 710119 w 1770434"/>
                              <a:gd name="connsiteY1" fmla="*/ 583660 h 1021404"/>
                              <a:gd name="connsiteX2" fmla="*/ 583659 w 1770434"/>
                              <a:gd name="connsiteY2" fmla="*/ 671209 h 1021404"/>
                              <a:gd name="connsiteX3" fmla="*/ 535021 w 1770434"/>
                              <a:gd name="connsiteY3" fmla="*/ 593387 h 1021404"/>
                              <a:gd name="connsiteX4" fmla="*/ 68093 w 1770434"/>
                              <a:gd name="connsiteY4" fmla="*/ 933855 h 1021404"/>
                              <a:gd name="connsiteX5" fmla="*/ 0 w 1770434"/>
                              <a:gd name="connsiteY5" fmla="*/ 826851 h 1021404"/>
                              <a:gd name="connsiteX6" fmla="*/ 1079770 w 1770434"/>
                              <a:gd name="connsiteY6" fmla="*/ 0 h 1021404"/>
                              <a:gd name="connsiteX7" fmla="*/ 1332689 w 1770434"/>
                              <a:gd name="connsiteY7" fmla="*/ 408562 h 1021404"/>
                              <a:gd name="connsiteX8" fmla="*/ 1556425 w 1770434"/>
                              <a:gd name="connsiteY8" fmla="*/ 252919 h 1021404"/>
                              <a:gd name="connsiteX9" fmla="*/ 1770434 w 1770434"/>
                              <a:gd name="connsiteY9" fmla="*/ 554477 h 1021404"/>
                              <a:gd name="connsiteX10" fmla="*/ 1040859 w 1770434"/>
                              <a:gd name="connsiteY10" fmla="*/ 1021404 h 102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70434" h="1021404">
                                <a:moveTo>
                                  <a:pt x="1040859" y="1021404"/>
                                </a:moveTo>
                                <a:lnTo>
                                  <a:pt x="710119" y="583660"/>
                                </a:lnTo>
                                <a:lnTo>
                                  <a:pt x="583659" y="671209"/>
                                </a:lnTo>
                                <a:lnTo>
                                  <a:pt x="535021" y="593387"/>
                                </a:lnTo>
                                <a:lnTo>
                                  <a:pt x="68093" y="933855"/>
                                </a:lnTo>
                                <a:lnTo>
                                  <a:pt x="0" y="826851"/>
                                </a:lnTo>
                                <a:lnTo>
                                  <a:pt x="1079770" y="0"/>
                                </a:lnTo>
                                <a:lnTo>
                                  <a:pt x="1332689" y="408562"/>
                                </a:lnTo>
                                <a:lnTo>
                                  <a:pt x="1556425" y="252919"/>
                                </a:lnTo>
                                <a:lnTo>
                                  <a:pt x="1770434" y="554477"/>
                                </a:lnTo>
                                <a:lnTo>
                                  <a:pt x="1040859" y="1021404"/>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98" name="Freeform 97"/>
                          <p:cNvSpPr/>
                          <p:nvPr/>
                        </p:nvSpPr>
                        <p:spPr>
                          <a:xfrm>
                            <a:off x="1469306" y="11058731"/>
                            <a:ext cx="4918603" cy="3731583"/>
                          </a:xfrm>
                          <a:custGeom>
                            <a:avLst/>
                            <a:gdLst>
                              <a:gd name="connsiteX0" fmla="*/ 1021977 w 4917782"/>
                              <a:gd name="connsiteY0" fmla="*/ 3734441 h 3734441"/>
                              <a:gd name="connsiteX1" fmla="*/ 1590595 w 4917782"/>
                              <a:gd name="connsiteY1" fmla="*/ 3281083 h 3734441"/>
                              <a:gd name="connsiteX2" fmla="*/ 1413863 w 4917782"/>
                              <a:gd name="connsiteY2" fmla="*/ 3265715 h 3734441"/>
                              <a:gd name="connsiteX3" fmla="*/ 1467651 w 4917782"/>
                              <a:gd name="connsiteY3" fmla="*/ 2328263 h 3734441"/>
                              <a:gd name="connsiteX4" fmla="*/ 2197634 w 4917782"/>
                              <a:gd name="connsiteY4" fmla="*/ 2374367 h 3734441"/>
                              <a:gd name="connsiteX5" fmla="*/ 2143846 w 4917782"/>
                              <a:gd name="connsiteY5" fmla="*/ 2866145 h 3734441"/>
                              <a:gd name="connsiteX6" fmla="*/ 4917782 w 4917782"/>
                              <a:gd name="connsiteY6" fmla="*/ 814508 h 3734441"/>
                              <a:gd name="connsiteX7" fmla="*/ 4717997 w 4917782"/>
                              <a:gd name="connsiteY7" fmla="*/ 576303 h 3734441"/>
                              <a:gd name="connsiteX8" fmla="*/ 4379900 w 4917782"/>
                              <a:gd name="connsiteY8" fmla="*/ 783772 h 3734441"/>
                              <a:gd name="connsiteX9" fmla="*/ 3903489 w 4917782"/>
                              <a:gd name="connsiteY9" fmla="*/ 868296 h 3734441"/>
                              <a:gd name="connsiteX10" fmla="*/ 3703705 w 4917782"/>
                              <a:gd name="connsiteY10" fmla="*/ 906716 h 3734441"/>
                              <a:gd name="connsiteX11" fmla="*/ 3680653 w 4917782"/>
                              <a:gd name="connsiteY11" fmla="*/ 714615 h 3734441"/>
                              <a:gd name="connsiteX12" fmla="*/ 3496236 w 4917782"/>
                              <a:gd name="connsiteY12" fmla="*/ 691563 h 3734441"/>
                              <a:gd name="connsiteX13" fmla="*/ 3496236 w 4917782"/>
                              <a:gd name="connsiteY13" fmla="*/ 568619 h 3734441"/>
                              <a:gd name="connsiteX14" fmla="*/ 3357923 w 4917782"/>
                              <a:gd name="connsiteY14" fmla="*/ 553251 h 3734441"/>
                              <a:gd name="connsiteX15" fmla="*/ 3357923 w 4917782"/>
                              <a:gd name="connsiteY15" fmla="*/ 345782 h 3734441"/>
                              <a:gd name="connsiteX16" fmla="*/ 3503920 w 4917782"/>
                              <a:gd name="connsiteY16" fmla="*/ 345782 h 3734441"/>
                              <a:gd name="connsiteX17" fmla="*/ 3526972 w 4917782"/>
                              <a:gd name="connsiteY17" fmla="*/ 15368 h 3734441"/>
                              <a:gd name="connsiteX18" fmla="*/ 1836484 w 4917782"/>
                              <a:gd name="connsiteY18" fmla="*/ 0 h 3734441"/>
                              <a:gd name="connsiteX19" fmla="*/ 1452283 w 4917782"/>
                              <a:gd name="connsiteY19" fmla="*/ 1559859 h 3734441"/>
                              <a:gd name="connsiteX20" fmla="*/ 1360074 w 4917782"/>
                              <a:gd name="connsiteY20" fmla="*/ 1559859 h 3734441"/>
                              <a:gd name="connsiteX21" fmla="*/ 1367758 w 4917782"/>
                              <a:gd name="connsiteY21" fmla="*/ 1659752 h 3734441"/>
                              <a:gd name="connsiteX22" fmla="*/ 0 w 4917782"/>
                              <a:gd name="connsiteY22" fmla="*/ 2643308 h 3734441"/>
                              <a:gd name="connsiteX23" fmla="*/ 1021977 w 4917782"/>
                              <a:gd name="connsiteY23" fmla="*/ 3734441 h 373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17782" h="3734441">
                                <a:moveTo>
                                  <a:pt x="1021977" y="3734441"/>
                                </a:moveTo>
                                <a:lnTo>
                                  <a:pt x="1590595" y="3281083"/>
                                </a:lnTo>
                                <a:lnTo>
                                  <a:pt x="1413863" y="3265715"/>
                                </a:lnTo>
                                <a:lnTo>
                                  <a:pt x="1467651" y="2328263"/>
                                </a:lnTo>
                                <a:lnTo>
                                  <a:pt x="2197634" y="2374367"/>
                                </a:lnTo>
                                <a:lnTo>
                                  <a:pt x="2143846" y="2866145"/>
                                </a:lnTo>
                                <a:lnTo>
                                  <a:pt x="4917782" y="814508"/>
                                </a:lnTo>
                                <a:lnTo>
                                  <a:pt x="4717997" y="576303"/>
                                </a:lnTo>
                                <a:lnTo>
                                  <a:pt x="4379900" y="783772"/>
                                </a:lnTo>
                                <a:lnTo>
                                  <a:pt x="3903489" y="868296"/>
                                </a:lnTo>
                                <a:lnTo>
                                  <a:pt x="3703705" y="906716"/>
                                </a:lnTo>
                                <a:lnTo>
                                  <a:pt x="3680653" y="714615"/>
                                </a:lnTo>
                                <a:lnTo>
                                  <a:pt x="3496236" y="691563"/>
                                </a:lnTo>
                                <a:lnTo>
                                  <a:pt x="3496236" y="568619"/>
                                </a:lnTo>
                                <a:lnTo>
                                  <a:pt x="3357923" y="553251"/>
                                </a:lnTo>
                                <a:lnTo>
                                  <a:pt x="3357923" y="345782"/>
                                </a:lnTo>
                                <a:lnTo>
                                  <a:pt x="3503920" y="345782"/>
                                </a:lnTo>
                                <a:lnTo>
                                  <a:pt x="3526972" y="15368"/>
                                </a:lnTo>
                                <a:lnTo>
                                  <a:pt x="1836484" y="0"/>
                                </a:lnTo>
                                <a:lnTo>
                                  <a:pt x="1452283" y="1559859"/>
                                </a:lnTo>
                                <a:lnTo>
                                  <a:pt x="1360074" y="1559859"/>
                                </a:lnTo>
                                <a:lnTo>
                                  <a:pt x="1367758" y="1659752"/>
                                </a:lnTo>
                                <a:lnTo>
                                  <a:pt x="0" y="2643308"/>
                                </a:lnTo>
                                <a:lnTo>
                                  <a:pt x="1021977" y="3734441"/>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99" name="Freeform 98"/>
                          <p:cNvSpPr/>
                          <p:nvPr/>
                        </p:nvSpPr>
                        <p:spPr>
                          <a:xfrm>
                            <a:off x="3377617" y="9705864"/>
                            <a:ext cx="1308044" cy="1308069"/>
                          </a:xfrm>
                          <a:custGeom>
                            <a:avLst/>
                            <a:gdLst>
                              <a:gd name="connsiteX0" fmla="*/ 489702 w 1308762"/>
                              <a:gd name="connsiteY0" fmla="*/ 1295761 h 1308762"/>
                              <a:gd name="connsiteX1" fmla="*/ 1113748 w 1308762"/>
                              <a:gd name="connsiteY1" fmla="*/ 1308762 h 1308762"/>
                              <a:gd name="connsiteX2" fmla="*/ 1126749 w 1308762"/>
                              <a:gd name="connsiteY2" fmla="*/ 862396 h 1308762"/>
                              <a:gd name="connsiteX3" fmla="*/ 1126749 w 1308762"/>
                              <a:gd name="connsiteY3" fmla="*/ 819059 h 1308762"/>
                              <a:gd name="connsiteX4" fmla="*/ 1308762 w 1308762"/>
                              <a:gd name="connsiteY4" fmla="*/ 819059 h 1308762"/>
                              <a:gd name="connsiteX5" fmla="*/ 710718 w 1308762"/>
                              <a:gd name="connsiteY5" fmla="*/ 472368 h 1308762"/>
                              <a:gd name="connsiteX6" fmla="*/ 814726 w 1308762"/>
                              <a:gd name="connsiteY6" fmla="*/ 286021 h 1308762"/>
                              <a:gd name="connsiteX7" fmla="*/ 732387 w 1308762"/>
                              <a:gd name="connsiteY7" fmla="*/ 251351 h 1308762"/>
                              <a:gd name="connsiteX8" fmla="*/ 806059 w 1308762"/>
                              <a:gd name="connsiteY8" fmla="*/ 134343 h 1308762"/>
                              <a:gd name="connsiteX9" fmla="*/ 567708 w 1308762"/>
                              <a:gd name="connsiteY9" fmla="*/ 0 h 1308762"/>
                              <a:gd name="connsiteX10" fmla="*/ 563374 w 1308762"/>
                              <a:gd name="connsiteY10" fmla="*/ 281687 h 1308762"/>
                              <a:gd name="connsiteX11" fmla="*/ 563374 w 1308762"/>
                              <a:gd name="connsiteY11" fmla="*/ 407363 h 1308762"/>
                              <a:gd name="connsiteX12" fmla="*/ 390028 w 1308762"/>
                              <a:gd name="connsiteY12" fmla="*/ 554707 h 1308762"/>
                              <a:gd name="connsiteX13" fmla="*/ 247018 w 1308762"/>
                              <a:gd name="connsiteY13" fmla="*/ 541706 h 1308762"/>
                              <a:gd name="connsiteX14" fmla="*/ 0 w 1308762"/>
                              <a:gd name="connsiteY14" fmla="*/ 1018407 h 1308762"/>
                              <a:gd name="connsiteX15" fmla="*/ 377027 w 1308762"/>
                              <a:gd name="connsiteY15" fmla="*/ 1031408 h 1308762"/>
                              <a:gd name="connsiteX16" fmla="*/ 346692 w 1308762"/>
                              <a:gd name="connsiteY16" fmla="*/ 1287094 h 1308762"/>
                              <a:gd name="connsiteX17" fmla="*/ 489702 w 1308762"/>
                              <a:gd name="connsiteY17" fmla="*/ 1295761 h 130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08762" h="1308762">
                                <a:moveTo>
                                  <a:pt x="489702" y="1295761"/>
                                </a:moveTo>
                                <a:lnTo>
                                  <a:pt x="1113748" y="1308762"/>
                                </a:lnTo>
                                <a:lnTo>
                                  <a:pt x="1126749" y="862396"/>
                                </a:lnTo>
                                <a:lnTo>
                                  <a:pt x="1126749" y="819059"/>
                                </a:lnTo>
                                <a:lnTo>
                                  <a:pt x="1308762" y="819059"/>
                                </a:lnTo>
                                <a:lnTo>
                                  <a:pt x="710718" y="472368"/>
                                </a:lnTo>
                                <a:lnTo>
                                  <a:pt x="814726" y="286021"/>
                                </a:lnTo>
                                <a:lnTo>
                                  <a:pt x="732387" y="251351"/>
                                </a:lnTo>
                                <a:lnTo>
                                  <a:pt x="806059" y="134343"/>
                                </a:lnTo>
                                <a:lnTo>
                                  <a:pt x="567708" y="0"/>
                                </a:lnTo>
                                <a:cubicBezTo>
                                  <a:pt x="566263" y="93896"/>
                                  <a:pt x="564819" y="187791"/>
                                  <a:pt x="563374" y="281687"/>
                                </a:cubicBezTo>
                                <a:lnTo>
                                  <a:pt x="563374" y="407363"/>
                                </a:lnTo>
                                <a:lnTo>
                                  <a:pt x="390028" y="554707"/>
                                </a:lnTo>
                                <a:lnTo>
                                  <a:pt x="247018" y="541706"/>
                                </a:lnTo>
                                <a:lnTo>
                                  <a:pt x="0" y="1018407"/>
                                </a:lnTo>
                                <a:lnTo>
                                  <a:pt x="377027" y="1031408"/>
                                </a:lnTo>
                                <a:lnTo>
                                  <a:pt x="346692" y="1287094"/>
                                </a:lnTo>
                                <a:lnTo>
                                  <a:pt x="489702" y="1295761"/>
                                </a:lnTo>
                                <a:close/>
                              </a:path>
                            </a:pathLst>
                          </a:custGeom>
                          <a:solidFill>
                            <a:schemeClr val="bg2">
                              <a:lumMod val="50000"/>
                              <a:alpha val="90000"/>
                            </a:schemeClr>
                          </a:solidFill>
                          <a:ln w="25400">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0" name="Freeform 99"/>
                          <p:cNvSpPr/>
                          <p:nvPr/>
                        </p:nvSpPr>
                        <p:spPr>
                          <a:xfrm>
                            <a:off x="2629525" y="12519110"/>
                            <a:ext cx="4864847" cy="2535504"/>
                          </a:xfrm>
                          <a:custGeom>
                            <a:avLst/>
                            <a:gdLst>
                              <a:gd name="connsiteX0" fmla="*/ 4863994 w 4863994"/>
                              <a:gd name="connsiteY0" fmla="*/ 153680 h 2535731"/>
                              <a:gd name="connsiteX1" fmla="*/ 4602737 w 4863994"/>
                              <a:gd name="connsiteY1" fmla="*/ 199785 h 2535731"/>
                              <a:gd name="connsiteX2" fmla="*/ 4410636 w 4863994"/>
                              <a:gd name="connsiteY2" fmla="*/ 138312 h 2535731"/>
                              <a:gd name="connsiteX3" fmla="*/ 4249271 w 4863994"/>
                              <a:gd name="connsiteY3" fmla="*/ 0 h 2535731"/>
                              <a:gd name="connsiteX4" fmla="*/ 4141695 w 4863994"/>
                              <a:gd name="connsiteY4" fmla="*/ 38420 h 2535731"/>
                              <a:gd name="connsiteX5" fmla="*/ 4318427 w 4863994"/>
                              <a:gd name="connsiteY5" fmla="*/ 284309 h 2535731"/>
                              <a:gd name="connsiteX6" fmla="*/ 3580760 w 4863994"/>
                              <a:gd name="connsiteY6" fmla="*/ 783771 h 2535731"/>
                              <a:gd name="connsiteX7" fmla="*/ 3258031 w 4863994"/>
                              <a:gd name="connsiteY7" fmla="*/ 353465 h 2535731"/>
                              <a:gd name="connsiteX8" fmla="*/ 3150454 w 4863994"/>
                              <a:gd name="connsiteY8" fmla="*/ 430306 h 2535731"/>
                              <a:gd name="connsiteX9" fmla="*/ 3088982 w 4863994"/>
                              <a:gd name="connsiteY9" fmla="*/ 361149 h 2535731"/>
                              <a:gd name="connsiteX10" fmla="*/ 2604888 w 4863994"/>
                              <a:gd name="connsiteY10" fmla="*/ 706931 h 2535731"/>
                              <a:gd name="connsiteX11" fmla="*/ 2796989 w 4863994"/>
                              <a:gd name="connsiteY11" fmla="*/ 998924 h 2535731"/>
                              <a:gd name="connsiteX12" fmla="*/ 1367758 w 4863994"/>
                              <a:gd name="connsiteY12" fmla="*/ 2005533 h 2535731"/>
                              <a:gd name="connsiteX13" fmla="*/ 1129553 w 4863994"/>
                              <a:gd name="connsiteY13" fmla="*/ 1644383 h 2535731"/>
                              <a:gd name="connsiteX14" fmla="*/ 0 w 4863994"/>
                              <a:gd name="connsiteY14" fmla="*/ 2435838 h 2535731"/>
                              <a:gd name="connsiteX15" fmla="*/ 92209 w 4863994"/>
                              <a:gd name="connsiteY15" fmla="*/ 2535731 h 2535731"/>
                              <a:gd name="connsiteX16" fmla="*/ 1160290 w 4863994"/>
                              <a:gd name="connsiteY16" fmla="*/ 1813432 h 2535731"/>
                              <a:gd name="connsiteX17" fmla="*/ 1598279 w 4863994"/>
                              <a:gd name="connsiteY17" fmla="*/ 2397418 h 2535731"/>
                              <a:gd name="connsiteX18" fmla="*/ 4072538 w 4863994"/>
                              <a:gd name="connsiteY18" fmla="*/ 507146 h 2535731"/>
                              <a:gd name="connsiteX19" fmla="*/ 4863994 w 4863994"/>
                              <a:gd name="connsiteY19" fmla="*/ 153680 h 25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63994" h="2535731">
                                <a:moveTo>
                                  <a:pt x="4863994" y="153680"/>
                                </a:moveTo>
                                <a:lnTo>
                                  <a:pt x="4602737" y="199785"/>
                                </a:lnTo>
                                <a:lnTo>
                                  <a:pt x="4410636" y="138312"/>
                                </a:lnTo>
                                <a:lnTo>
                                  <a:pt x="4249271" y="0"/>
                                </a:lnTo>
                                <a:lnTo>
                                  <a:pt x="4141695" y="38420"/>
                                </a:lnTo>
                                <a:lnTo>
                                  <a:pt x="4318427" y="284309"/>
                                </a:lnTo>
                                <a:lnTo>
                                  <a:pt x="3580760" y="783771"/>
                                </a:lnTo>
                                <a:lnTo>
                                  <a:pt x="3258031" y="353465"/>
                                </a:lnTo>
                                <a:lnTo>
                                  <a:pt x="3150454" y="430306"/>
                                </a:lnTo>
                                <a:lnTo>
                                  <a:pt x="3088982" y="361149"/>
                                </a:lnTo>
                                <a:lnTo>
                                  <a:pt x="2604888" y="706931"/>
                                </a:lnTo>
                                <a:lnTo>
                                  <a:pt x="2796989" y="998924"/>
                                </a:lnTo>
                                <a:lnTo>
                                  <a:pt x="1367758" y="2005533"/>
                                </a:lnTo>
                                <a:lnTo>
                                  <a:pt x="1129553" y="1644383"/>
                                </a:lnTo>
                                <a:lnTo>
                                  <a:pt x="0" y="2435838"/>
                                </a:lnTo>
                                <a:lnTo>
                                  <a:pt x="92209" y="2535731"/>
                                </a:lnTo>
                                <a:lnTo>
                                  <a:pt x="1160290" y="1813432"/>
                                </a:lnTo>
                                <a:lnTo>
                                  <a:pt x="1598279" y="2397418"/>
                                </a:lnTo>
                                <a:lnTo>
                                  <a:pt x="4072538" y="507146"/>
                                </a:lnTo>
                                <a:lnTo>
                                  <a:pt x="4863994" y="153680"/>
                                </a:lnTo>
                                <a:close/>
                              </a:path>
                            </a:pathLst>
                          </a:custGeom>
                          <a:solidFill>
                            <a:schemeClr val="bg2">
                              <a:lumMod val="50000"/>
                              <a:alpha val="90000"/>
                            </a:schemeClr>
                          </a:solidFill>
                          <a:ln>
                            <a:solidFill>
                              <a:srgbClr val="786F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1" name="Freeform 100"/>
                          <p:cNvSpPr/>
                          <p:nvPr/>
                        </p:nvSpPr>
                        <p:spPr>
                          <a:xfrm>
                            <a:off x="3749425" y="13114910"/>
                            <a:ext cx="1679849" cy="1397663"/>
                          </a:xfrm>
                          <a:custGeom>
                            <a:avLst/>
                            <a:gdLst>
                              <a:gd name="connsiteX0" fmla="*/ 239843 w 1678898"/>
                              <a:gd name="connsiteY0" fmla="*/ 1394086 h 1394086"/>
                              <a:gd name="connsiteX1" fmla="*/ 0 w 1678898"/>
                              <a:gd name="connsiteY1" fmla="*/ 1034322 h 1394086"/>
                              <a:gd name="connsiteX2" fmla="*/ 1409075 w 1678898"/>
                              <a:gd name="connsiteY2" fmla="*/ 0 h 1394086"/>
                              <a:gd name="connsiteX3" fmla="*/ 1678898 w 1678898"/>
                              <a:gd name="connsiteY3" fmla="*/ 419725 h 1394086"/>
                              <a:gd name="connsiteX4" fmla="*/ 239843 w 1678898"/>
                              <a:gd name="connsiteY4" fmla="*/ 1394086 h 139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8898" h="1394086">
                                <a:moveTo>
                                  <a:pt x="239843" y="1394086"/>
                                </a:moveTo>
                                <a:lnTo>
                                  <a:pt x="0" y="1034322"/>
                                </a:lnTo>
                                <a:lnTo>
                                  <a:pt x="1409075" y="0"/>
                                </a:lnTo>
                                <a:lnTo>
                                  <a:pt x="1678898" y="419725"/>
                                </a:lnTo>
                                <a:lnTo>
                                  <a:pt x="239843" y="1394086"/>
                                </a:lnTo>
                                <a:close/>
                              </a:path>
                            </a:pathLst>
                          </a:custGeom>
                          <a:solidFill>
                            <a:srgbClr val="4A5C26">
                              <a:alpha val="89804"/>
                            </a:srgbClr>
                          </a:solidFill>
                          <a:ln>
                            <a:solidFill>
                              <a:srgbClr val="4A5C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2" name="Freeform 101"/>
                          <p:cNvSpPr/>
                          <p:nvPr/>
                        </p:nvSpPr>
                        <p:spPr>
                          <a:xfrm>
                            <a:off x="2911738" y="13370251"/>
                            <a:ext cx="779451" cy="958654"/>
                          </a:xfrm>
                          <a:custGeom>
                            <a:avLst/>
                            <a:gdLst>
                              <a:gd name="connsiteX0" fmla="*/ 164892 w 779488"/>
                              <a:gd name="connsiteY0" fmla="*/ 959371 h 959371"/>
                              <a:gd name="connsiteX1" fmla="*/ 0 w 779488"/>
                              <a:gd name="connsiteY1" fmla="*/ 959371 h 959371"/>
                              <a:gd name="connsiteX2" fmla="*/ 29980 w 779488"/>
                              <a:gd name="connsiteY2" fmla="*/ 0 h 959371"/>
                              <a:gd name="connsiteX3" fmla="*/ 779488 w 779488"/>
                              <a:gd name="connsiteY3" fmla="*/ 59961 h 959371"/>
                              <a:gd name="connsiteX4" fmla="*/ 704538 w 779488"/>
                              <a:gd name="connsiteY4" fmla="*/ 599607 h 959371"/>
                              <a:gd name="connsiteX5" fmla="*/ 164892 w 779488"/>
                              <a:gd name="connsiteY5" fmla="*/ 959371 h 95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9488" h="959371">
                                <a:moveTo>
                                  <a:pt x="164892" y="959371"/>
                                </a:moveTo>
                                <a:lnTo>
                                  <a:pt x="0" y="959371"/>
                                </a:lnTo>
                                <a:lnTo>
                                  <a:pt x="29980" y="0"/>
                                </a:lnTo>
                                <a:lnTo>
                                  <a:pt x="779488" y="59961"/>
                                </a:lnTo>
                                <a:lnTo>
                                  <a:pt x="704538" y="599607"/>
                                </a:lnTo>
                                <a:lnTo>
                                  <a:pt x="164892" y="959371"/>
                                </a:lnTo>
                                <a:close/>
                              </a:path>
                            </a:pathLst>
                          </a:custGeom>
                          <a:solidFill>
                            <a:srgbClr val="4A5C26">
                              <a:alpha val="89804"/>
                            </a:srgbClr>
                          </a:solidFill>
                          <a:ln>
                            <a:solidFill>
                              <a:srgbClr val="4A5C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3" name="Freeform 102"/>
                          <p:cNvSpPr/>
                          <p:nvPr/>
                        </p:nvSpPr>
                        <p:spPr>
                          <a:xfrm>
                            <a:off x="6258002" y="12106978"/>
                            <a:ext cx="595786" cy="564441"/>
                          </a:xfrm>
                          <a:custGeom>
                            <a:avLst/>
                            <a:gdLst>
                              <a:gd name="connsiteX0" fmla="*/ 267038 w 598811"/>
                              <a:gd name="connsiteY0" fmla="*/ 566442 h 566442"/>
                              <a:gd name="connsiteX1" fmla="*/ 0 w 598811"/>
                              <a:gd name="connsiteY1" fmla="*/ 169933 h 566442"/>
                              <a:gd name="connsiteX2" fmla="*/ 267038 w 598811"/>
                              <a:gd name="connsiteY2" fmla="*/ 0 h 566442"/>
                              <a:gd name="connsiteX3" fmla="*/ 598811 w 598811"/>
                              <a:gd name="connsiteY3" fmla="*/ 404602 h 566442"/>
                              <a:gd name="connsiteX4" fmla="*/ 267038 w 598811"/>
                              <a:gd name="connsiteY4" fmla="*/ 566442 h 566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11" h="566442">
                                <a:moveTo>
                                  <a:pt x="267038" y="566442"/>
                                </a:moveTo>
                                <a:lnTo>
                                  <a:pt x="0" y="169933"/>
                                </a:lnTo>
                                <a:lnTo>
                                  <a:pt x="267038" y="0"/>
                                </a:lnTo>
                                <a:lnTo>
                                  <a:pt x="598811" y="404602"/>
                                </a:lnTo>
                                <a:lnTo>
                                  <a:pt x="267038" y="566442"/>
                                </a:lnTo>
                                <a:close/>
                              </a:path>
                            </a:pathLst>
                          </a:custGeom>
                          <a:solidFill>
                            <a:srgbClr val="4A5C26">
                              <a:alpha val="89804"/>
                            </a:srgbClr>
                          </a:solidFill>
                          <a:ln>
                            <a:solidFill>
                              <a:srgbClr val="4A5C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4" name="Freeform 103"/>
                          <p:cNvSpPr/>
                          <p:nvPr/>
                        </p:nvSpPr>
                        <p:spPr>
                          <a:xfrm>
                            <a:off x="6701481" y="11161765"/>
                            <a:ext cx="1827677" cy="1446938"/>
                          </a:xfrm>
                          <a:custGeom>
                            <a:avLst/>
                            <a:gdLst>
                              <a:gd name="connsiteX0" fmla="*/ 1812616 w 1828800"/>
                              <a:gd name="connsiteY0" fmla="*/ 962952 h 1448474"/>
                              <a:gd name="connsiteX1" fmla="*/ 1828800 w 1828800"/>
                              <a:gd name="connsiteY1" fmla="*/ 1060056 h 1448474"/>
                              <a:gd name="connsiteX2" fmla="*/ 938676 w 1828800"/>
                              <a:gd name="connsiteY2" fmla="*/ 1359462 h 1448474"/>
                              <a:gd name="connsiteX3" fmla="*/ 623087 w 1828800"/>
                              <a:gd name="connsiteY3" fmla="*/ 1448474 h 1448474"/>
                              <a:gd name="connsiteX4" fmla="*/ 356050 w 1828800"/>
                              <a:gd name="connsiteY4" fmla="*/ 1383738 h 1448474"/>
                              <a:gd name="connsiteX5" fmla="*/ 0 w 1828800"/>
                              <a:gd name="connsiteY5" fmla="*/ 962952 h 1448474"/>
                              <a:gd name="connsiteX6" fmla="*/ 64737 w 1828800"/>
                              <a:gd name="connsiteY6" fmla="*/ 720191 h 1448474"/>
                              <a:gd name="connsiteX7" fmla="*/ 1043873 w 1828800"/>
                              <a:gd name="connsiteY7" fmla="*/ 0 h 1448474"/>
                              <a:gd name="connsiteX8" fmla="*/ 1124793 w 1828800"/>
                              <a:gd name="connsiteY8" fmla="*/ 16184 h 1448474"/>
                              <a:gd name="connsiteX9" fmla="*/ 1367554 w 1828800"/>
                              <a:gd name="connsiteY9" fmla="*/ 534074 h 1448474"/>
                              <a:gd name="connsiteX10" fmla="*/ 930584 w 1828800"/>
                              <a:gd name="connsiteY10" fmla="*/ 793019 h 1448474"/>
                              <a:gd name="connsiteX11" fmla="*/ 1197622 w 1828800"/>
                              <a:gd name="connsiteY11" fmla="*/ 1181437 h 1448474"/>
                              <a:gd name="connsiteX12" fmla="*/ 1812616 w 1828800"/>
                              <a:gd name="connsiteY12" fmla="*/ 962952 h 144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448474">
                                <a:moveTo>
                                  <a:pt x="1812616" y="962952"/>
                                </a:moveTo>
                                <a:lnTo>
                                  <a:pt x="1828800" y="1060056"/>
                                </a:lnTo>
                                <a:lnTo>
                                  <a:pt x="938676" y="1359462"/>
                                </a:lnTo>
                                <a:lnTo>
                                  <a:pt x="623087" y="1448474"/>
                                </a:lnTo>
                                <a:lnTo>
                                  <a:pt x="356050" y="1383738"/>
                                </a:lnTo>
                                <a:lnTo>
                                  <a:pt x="0" y="962952"/>
                                </a:lnTo>
                                <a:lnTo>
                                  <a:pt x="64737" y="720191"/>
                                </a:lnTo>
                                <a:lnTo>
                                  <a:pt x="1043873" y="0"/>
                                </a:lnTo>
                                <a:lnTo>
                                  <a:pt x="1124793" y="16184"/>
                                </a:lnTo>
                                <a:lnTo>
                                  <a:pt x="1367554" y="534074"/>
                                </a:lnTo>
                                <a:lnTo>
                                  <a:pt x="930584" y="793019"/>
                                </a:lnTo>
                                <a:lnTo>
                                  <a:pt x="1197622" y="1181437"/>
                                </a:lnTo>
                                <a:lnTo>
                                  <a:pt x="1812616" y="962952"/>
                                </a:lnTo>
                                <a:close/>
                              </a:path>
                            </a:pathLst>
                          </a:custGeom>
                          <a:solidFill>
                            <a:srgbClr val="4A5C26">
                              <a:alpha val="89804"/>
                            </a:srgbClr>
                          </a:solidFill>
                          <a:ln>
                            <a:solidFill>
                              <a:srgbClr val="4A5C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5" name="Freeform 104"/>
                          <p:cNvSpPr/>
                          <p:nvPr/>
                        </p:nvSpPr>
                        <p:spPr>
                          <a:xfrm>
                            <a:off x="3512005" y="9566996"/>
                            <a:ext cx="300135" cy="479325"/>
                          </a:xfrm>
                          <a:custGeom>
                            <a:avLst/>
                            <a:gdLst>
                              <a:gd name="connsiteX0" fmla="*/ 258945 w 299406"/>
                              <a:gd name="connsiteY0" fmla="*/ 477430 h 477430"/>
                              <a:gd name="connsiteX1" fmla="*/ 0 w 299406"/>
                              <a:gd name="connsiteY1" fmla="*/ 477430 h 477430"/>
                              <a:gd name="connsiteX2" fmla="*/ 113289 w 299406"/>
                              <a:gd name="connsiteY2" fmla="*/ 0 h 477430"/>
                              <a:gd name="connsiteX3" fmla="*/ 299406 w 299406"/>
                              <a:gd name="connsiteY3" fmla="*/ 32368 h 477430"/>
                              <a:gd name="connsiteX4" fmla="*/ 258945 w 299406"/>
                              <a:gd name="connsiteY4" fmla="*/ 477430 h 477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06" h="477430">
                                <a:moveTo>
                                  <a:pt x="258945" y="477430"/>
                                </a:moveTo>
                                <a:lnTo>
                                  <a:pt x="0" y="477430"/>
                                </a:lnTo>
                                <a:lnTo>
                                  <a:pt x="113289" y="0"/>
                                </a:lnTo>
                                <a:lnTo>
                                  <a:pt x="299406" y="32368"/>
                                </a:lnTo>
                                <a:lnTo>
                                  <a:pt x="258945" y="477430"/>
                                </a:lnTo>
                                <a:close/>
                              </a:path>
                            </a:pathLst>
                          </a:custGeom>
                          <a:solidFill>
                            <a:srgbClr val="4A5C26">
                              <a:alpha val="89804"/>
                            </a:srgbClr>
                          </a:solidFill>
                          <a:ln>
                            <a:solidFill>
                              <a:srgbClr val="4A5C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6" name="Freeform 105"/>
                          <p:cNvSpPr/>
                          <p:nvPr/>
                        </p:nvSpPr>
                        <p:spPr>
                          <a:xfrm>
                            <a:off x="4040598" y="9598352"/>
                            <a:ext cx="3144680" cy="2239845"/>
                          </a:xfrm>
                          <a:custGeom>
                            <a:avLst/>
                            <a:gdLst>
                              <a:gd name="connsiteX0" fmla="*/ 56644 w 3147801"/>
                              <a:gd name="connsiteY0" fmla="*/ 0 h 2241494"/>
                              <a:gd name="connsiteX1" fmla="*/ 0 w 3147801"/>
                              <a:gd name="connsiteY1" fmla="*/ 97104 h 2241494"/>
                              <a:gd name="connsiteX2" fmla="*/ 2961685 w 3147801"/>
                              <a:gd name="connsiteY2" fmla="*/ 1747880 h 2241494"/>
                              <a:gd name="connsiteX3" fmla="*/ 2913132 w 3147801"/>
                              <a:gd name="connsiteY3" fmla="*/ 1869260 h 2241494"/>
                              <a:gd name="connsiteX4" fmla="*/ 2548991 w 3147801"/>
                              <a:gd name="connsiteY4" fmla="*/ 2184850 h 2241494"/>
                              <a:gd name="connsiteX5" fmla="*/ 2548991 w 3147801"/>
                              <a:gd name="connsiteY5" fmla="*/ 2184850 h 2241494"/>
                              <a:gd name="connsiteX6" fmla="*/ 2589451 w 3147801"/>
                              <a:gd name="connsiteY6" fmla="*/ 2241494 h 2241494"/>
                              <a:gd name="connsiteX7" fmla="*/ 3147801 w 3147801"/>
                              <a:gd name="connsiteY7" fmla="*/ 1788340 h 2241494"/>
                              <a:gd name="connsiteX8" fmla="*/ 56644 w 3147801"/>
                              <a:gd name="connsiteY8" fmla="*/ 0 h 224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7801" h="2241494">
                                <a:moveTo>
                                  <a:pt x="56644" y="0"/>
                                </a:moveTo>
                                <a:lnTo>
                                  <a:pt x="0" y="97104"/>
                                </a:lnTo>
                                <a:lnTo>
                                  <a:pt x="2961685" y="1747880"/>
                                </a:lnTo>
                                <a:lnTo>
                                  <a:pt x="2913132" y="1869260"/>
                                </a:lnTo>
                                <a:lnTo>
                                  <a:pt x="2548991" y="2184850"/>
                                </a:lnTo>
                                <a:lnTo>
                                  <a:pt x="2548991" y="2184850"/>
                                </a:lnTo>
                                <a:lnTo>
                                  <a:pt x="2589451" y="2241494"/>
                                </a:lnTo>
                                <a:lnTo>
                                  <a:pt x="3147801" y="1788340"/>
                                </a:lnTo>
                                <a:lnTo>
                                  <a:pt x="56644" y="0"/>
                                </a:lnTo>
                                <a:close/>
                              </a:path>
                            </a:pathLst>
                          </a:custGeom>
                          <a:solidFill>
                            <a:srgbClr val="4A5C26">
                              <a:alpha val="89804"/>
                            </a:srgbClr>
                          </a:solidFill>
                          <a:ln>
                            <a:solidFill>
                              <a:srgbClr val="4A5C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7" name="Freeform 106"/>
                          <p:cNvSpPr/>
                          <p:nvPr/>
                        </p:nvSpPr>
                        <p:spPr>
                          <a:xfrm>
                            <a:off x="6334154" y="11367831"/>
                            <a:ext cx="439001" cy="403172"/>
                          </a:xfrm>
                          <a:custGeom>
                            <a:avLst/>
                            <a:gdLst>
                              <a:gd name="connsiteX0" fmla="*/ 0 w 439838"/>
                              <a:gd name="connsiteY0" fmla="*/ 173620 h 405114"/>
                              <a:gd name="connsiteX1" fmla="*/ 127321 w 439838"/>
                              <a:gd name="connsiteY1" fmla="*/ 0 h 405114"/>
                              <a:gd name="connsiteX2" fmla="*/ 439838 w 439838"/>
                              <a:gd name="connsiteY2" fmla="*/ 196770 h 405114"/>
                              <a:gd name="connsiteX3" fmla="*/ 208344 w 439838"/>
                              <a:gd name="connsiteY3" fmla="*/ 405114 h 405114"/>
                              <a:gd name="connsiteX4" fmla="*/ 0 w 439838"/>
                              <a:gd name="connsiteY4" fmla="*/ 173620 h 405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838" h="405114">
                                <a:moveTo>
                                  <a:pt x="0" y="173620"/>
                                </a:moveTo>
                                <a:lnTo>
                                  <a:pt x="127321" y="0"/>
                                </a:lnTo>
                                <a:lnTo>
                                  <a:pt x="439838" y="196770"/>
                                </a:lnTo>
                                <a:lnTo>
                                  <a:pt x="208344" y="405114"/>
                                </a:lnTo>
                                <a:lnTo>
                                  <a:pt x="0" y="173620"/>
                                </a:lnTo>
                                <a:close/>
                              </a:path>
                            </a:pathLst>
                          </a:custGeom>
                          <a:solidFill>
                            <a:schemeClr val="accent6">
                              <a:lumMod val="75000"/>
                            </a:schemeClr>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8" name="Freeform 107"/>
                          <p:cNvSpPr/>
                          <p:nvPr/>
                        </p:nvSpPr>
                        <p:spPr>
                          <a:xfrm>
                            <a:off x="3252188" y="10731715"/>
                            <a:ext cx="474838" cy="255341"/>
                          </a:xfrm>
                          <a:custGeom>
                            <a:avLst/>
                            <a:gdLst>
                              <a:gd name="connsiteX0" fmla="*/ 462987 w 474562"/>
                              <a:gd name="connsiteY0" fmla="*/ 254643 h 254643"/>
                              <a:gd name="connsiteX1" fmla="*/ 0 w 474562"/>
                              <a:gd name="connsiteY1" fmla="*/ 231493 h 254643"/>
                              <a:gd name="connsiteX2" fmla="*/ 92598 w 474562"/>
                              <a:gd name="connsiteY2" fmla="*/ 0 h 254643"/>
                              <a:gd name="connsiteX3" fmla="*/ 474562 w 474562"/>
                              <a:gd name="connsiteY3" fmla="*/ 0 h 254643"/>
                              <a:gd name="connsiteX4" fmla="*/ 462987 w 474562"/>
                              <a:gd name="connsiteY4" fmla="*/ 254643 h 254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562" h="254643">
                                <a:moveTo>
                                  <a:pt x="462987" y="254643"/>
                                </a:moveTo>
                                <a:lnTo>
                                  <a:pt x="0" y="231493"/>
                                </a:lnTo>
                                <a:lnTo>
                                  <a:pt x="92598" y="0"/>
                                </a:lnTo>
                                <a:lnTo>
                                  <a:pt x="474562" y="0"/>
                                </a:lnTo>
                                <a:lnTo>
                                  <a:pt x="462987" y="254643"/>
                                </a:lnTo>
                                <a:close/>
                              </a:path>
                            </a:pathLst>
                          </a:custGeom>
                          <a:solidFill>
                            <a:schemeClr val="accent6">
                              <a:lumMod val="75000"/>
                            </a:schemeClr>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09" name="Freeform 108"/>
                          <p:cNvSpPr/>
                          <p:nvPr/>
                        </p:nvSpPr>
                        <p:spPr>
                          <a:xfrm>
                            <a:off x="6647726" y="11314075"/>
                            <a:ext cx="232939" cy="237422"/>
                          </a:xfrm>
                          <a:custGeom>
                            <a:avLst/>
                            <a:gdLst>
                              <a:gd name="connsiteX0" fmla="*/ 155749 w 231112"/>
                              <a:gd name="connsiteY0" fmla="*/ 236136 h 236136"/>
                              <a:gd name="connsiteX1" fmla="*/ 0 w 231112"/>
                              <a:gd name="connsiteY1" fmla="*/ 150725 h 236136"/>
                              <a:gd name="connsiteX2" fmla="*/ 100483 w 231112"/>
                              <a:gd name="connsiteY2" fmla="*/ 0 h 236136"/>
                              <a:gd name="connsiteX3" fmla="*/ 231112 w 231112"/>
                              <a:gd name="connsiteY3" fmla="*/ 80387 h 236136"/>
                              <a:gd name="connsiteX4" fmla="*/ 155749 w 231112"/>
                              <a:gd name="connsiteY4" fmla="*/ 236136 h 236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112" h="236136">
                                <a:moveTo>
                                  <a:pt x="155749" y="236136"/>
                                </a:moveTo>
                                <a:lnTo>
                                  <a:pt x="0" y="150725"/>
                                </a:lnTo>
                                <a:lnTo>
                                  <a:pt x="100483" y="0"/>
                                </a:lnTo>
                                <a:lnTo>
                                  <a:pt x="231112" y="80387"/>
                                </a:lnTo>
                                <a:lnTo>
                                  <a:pt x="155749" y="236136"/>
                                </a:lnTo>
                                <a:close/>
                              </a:path>
                            </a:pathLst>
                          </a:custGeom>
                          <a:solidFill>
                            <a:srgbClr val="5E4A30"/>
                          </a:solidFill>
                          <a:ln>
                            <a:solidFill>
                              <a:srgbClr val="5E4A3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10" name="Freeform 109"/>
                          <p:cNvSpPr/>
                          <p:nvPr/>
                        </p:nvSpPr>
                        <p:spPr>
                          <a:xfrm>
                            <a:off x="7812422" y="11094568"/>
                            <a:ext cx="573389" cy="604760"/>
                          </a:xfrm>
                          <a:custGeom>
                            <a:avLst/>
                            <a:gdLst>
                              <a:gd name="connsiteX0" fmla="*/ 276330 w 572756"/>
                              <a:gd name="connsiteY0" fmla="*/ 602901 h 602901"/>
                              <a:gd name="connsiteX1" fmla="*/ 0 w 572756"/>
                              <a:gd name="connsiteY1" fmla="*/ 55266 h 602901"/>
                              <a:gd name="connsiteX2" fmla="*/ 95460 w 572756"/>
                              <a:gd name="connsiteY2" fmla="*/ 0 h 602901"/>
                              <a:gd name="connsiteX3" fmla="*/ 205992 w 572756"/>
                              <a:gd name="connsiteY3" fmla="*/ 115556 h 602901"/>
                              <a:gd name="connsiteX4" fmla="*/ 271306 w 572756"/>
                              <a:gd name="connsiteY4" fmla="*/ 60290 h 602901"/>
                              <a:gd name="connsiteX5" fmla="*/ 572756 w 572756"/>
                              <a:gd name="connsiteY5" fmla="*/ 422031 h 602901"/>
                              <a:gd name="connsiteX6" fmla="*/ 276330 w 572756"/>
                              <a:gd name="connsiteY6" fmla="*/ 602901 h 602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2756" h="602901">
                                <a:moveTo>
                                  <a:pt x="276330" y="602901"/>
                                </a:moveTo>
                                <a:lnTo>
                                  <a:pt x="0" y="55266"/>
                                </a:lnTo>
                                <a:lnTo>
                                  <a:pt x="95460" y="0"/>
                                </a:lnTo>
                                <a:lnTo>
                                  <a:pt x="205992" y="115556"/>
                                </a:lnTo>
                                <a:lnTo>
                                  <a:pt x="271306" y="60290"/>
                                </a:lnTo>
                                <a:lnTo>
                                  <a:pt x="572756" y="422031"/>
                                </a:lnTo>
                                <a:lnTo>
                                  <a:pt x="276330" y="602901"/>
                                </a:lnTo>
                                <a:close/>
                              </a:path>
                            </a:pathLst>
                          </a:custGeom>
                          <a:solidFill>
                            <a:srgbClr val="5E4A30"/>
                          </a:solidFill>
                          <a:ln>
                            <a:solidFill>
                              <a:srgbClr val="5E4A3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11" name="Freeform 110"/>
                          <p:cNvSpPr/>
                          <p:nvPr/>
                        </p:nvSpPr>
                        <p:spPr>
                          <a:xfrm>
                            <a:off x="5048510" y="10803390"/>
                            <a:ext cx="515153" cy="219503"/>
                          </a:xfrm>
                          <a:custGeom>
                            <a:avLst/>
                            <a:gdLst>
                              <a:gd name="connsiteX0" fmla="*/ 514350 w 514350"/>
                              <a:gd name="connsiteY0" fmla="*/ 219075 h 219075"/>
                              <a:gd name="connsiteX1" fmla="*/ 0 w 514350"/>
                              <a:gd name="connsiteY1" fmla="*/ 219075 h 219075"/>
                              <a:gd name="connsiteX2" fmla="*/ 161925 w 514350"/>
                              <a:gd name="connsiteY2" fmla="*/ 0 h 219075"/>
                              <a:gd name="connsiteX3" fmla="*/ 514350 w 514350"/>
                              <a:gd name="connsiteY3" fmla="*/ 219075 h 219075"/>
                            </a:gdLst>
                            <a:ahLst/>
                            <a:cxnLst>
                              <a:cxn ang="0">
                                <a:pos x="connsiteX0" y="connsiteY0"/>
                              </a:cxn>
                              <a:cxn ang="0">
                                <a:pos x="connsiteX1" y="connsiteY1"/>
                              </a:cxn>
                              <a:cxn ang="0">
                                <a:pos x="connsiteX2" y="connsiteY2"/>
                              </a:cxn>
                              <a:cxn ang="0">
                                <a:pos x="connsiteX3" y="connsiteY3"/>
                              </a:cxn>
                            </a:cxnLst>
                            <a:rect l="l" t="t" r="r" b="b"/>
                            <a:pathLst>
                              <a:path w="514350" h="219075">
                                <a:moveTo>
                                  <a:pt x="514350" y="219075"/>
                                </a:moveTo>
                                <a:lnTo>
                                  <a:pt x="0" y="219075"/>
                                </a:lnTo>
                                <a:lnTo>
                                  <a:pt x="161925" y="0"/>
                                </a:lnTo>
                                <a:lnTo>
                                  <a:pt x="514350" y="219075"/>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12" name="Oval 111"/>
                          <p:cNvSpPr/>
                          <p:nvPr/>
                        </p:nvSpPr>
                        <p:spPr>
                          <a:xfrm>
                            <a:off x="7848259" y="10987056"/>
                            <a:ext cx="286695" cy="286700"/>
                          </a:xfrm>
                          <a:prstGeom prst="ellipse">
                            <a:avLst/>
                          </a:prstGeom>
                          <a:solidFill>
                            <a:srgbClr val="002368"/>
                          </a:solidFill>
                          <a:ln w="508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13" name="Freeform 112"/>
                          <p:cNvSpPr/>
                          <p:nvPr/>
                        </p:nvSpPr>
                        <p:spPr>
                          <a:xfrm>
                            <a:off x="6365512" y="11143846"/>
                            <a:ext cx="318050" cy="286700"/>
                          </a:xfrm>
                          <a:custGeom>
                            <a:avLst/>
                            <a:gdLst>
                              <a:gd name="connsiteX0" fmla="*/ 219243 w 320843"/>
                              <a:gd name="connsiteY0" fmla="*/ 283410 h 283410"/>
                              <a:gd name="connsiteX1" fmla="*/ 320843 w 320843"/>
                              <a:gd name="connsiteY1" fmla="*/ 117642 h 283410"/>
                              <a:gd name="connsiteX2" fmla="*/ 133685 w 320843"/>
                              <a:gd name="connsiteY2" fmla="*/ 0 h 283410"/>
                              <a:gd name="connsiteX3" fmla="*/ 0 w 320843"/>
                              <a:gd name="connsiteY3" fmla="*/ 208547 h 283410"/>
                              <a:gd name="connsiteX4" fmla="*/ 69516 w 320843"/>
                              <a:gd name="connsiteY4" fmla="*/ 262021 h 283410"/>
                              <a:gd name="connsiteX5" fmla="*/ 112295 w 320843"/>
                              <a:gd name="connsiteY5" fmla="*/ 224589 h 283410"/>
                              <a:gd name="connsiteX6" fmla="*/ 219243 w 320843"/>
                              <a:gd name="connsiteY6" fmla="*/ 283410 h 283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843" h="283410">
                                <a:moveTo>
                                  <a:pt x="219243" y="283410"/>
                                </a:moveTo>
                                <a:lnTo>
                                  <a:pt x="320843" y="117642"/>
                                </a:lnTo>
                                <a:lnTo>
                                  <a:pt x="133685" y="0"/>
                                </a:lnTo>
                                <a:lnTo>
                                  <a:pt x="0" y="208547"/>
                                </a:lnTo>
                                <a:lnTo>
                                  <a:pt x="69516" y="262021"/>
                                </a:lnTo>
                                <a:lnTo>
                                  <a:pt x="112295" y="224589"/>
                                </a:lnTo>
                                <a:lnTo>
                                  <a:pt x="219243" y="283410"/>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14" name="Freeform 113"/>
                          <p:cNvSpPr/>
                          <p:nvPr/>
                        </p:nvSpPr>
                        <p:spPr>
                          <a:xfrm>
                            <a:off x="1612654" y="15462267"/>
                            <a:ext cx="2889344" cy="2477267"/>
                          </a:xfrm>
                          <a:custGeom>
                            <a:avLst/>
                            <a:gdLst>
                              <a:gd name="connsiteX0" fmla="*/ 0 w 2893671"/>
                              <a:gd name="connsiteY0" fmla="*/ 1655180 h 2476982"/>
                              <a:gd name="connsiteX1" fmla="*/ 844952 w 2893671"/>
                              <a:gd name="connsiteY1" fmla="*/ 659757 h 2476982"/>
                              <a:gd name="connsiteX2" fmla="*/ 995423 w 2893671"/>
                              <a:gd name="connsiteY2" fmla="*/ 787079 h 2476982"/>
                              <a:gd name="connsiteX3" fmla="*/ 2013995 w 2893671"/>
                              <a:gd name="connsiteY3" fmla="*/ 0 h 2476982"/>
                              <a:gd name="connsiteX4" fmla="*/ 2893671 w 2893671"/>
                              <a:gd name="connsiteY4" fmla="*/ 763929 h 2476982"/>
                              <a:gd name="connsiteX5" fmla="*/ 2257063 w 2893671"/>
                              <a:gd name="connsiteY5" fmla="*/ 1088020 h 2476982"/>
                              <a:gd name="connsiteX6" fmla="*/ 2060294 w 2893671"/>
                              <a:gd name="connsiteY6" fmla="*/ 1296365 h 2476982"/>
                              <a:gd name="connsiteX7" fmla="*/ 1608881 w 2893671"/>
                              <a:gd name="connsiteY7" fmla="*/ 1898248 h 2476982"/>
                              <a:gd name="connsiteX8" fmla="*/ 1423686 w 2893671"/>
                              <a:gd name="connsiteY8" fmla="*/ 1759352 h 2476982"/>
                              <a:gd name="connsiteX9" fmla="*/ 1215342 w 2893671"/>
                              <a:gd name="connsiteY9" fmla="*/ 2071869 h 2476982"/>
                              <a:gd name="connsiteX10" fmla="*/ 983848 w 2893671"/>
                              <a:gd name="connsiteY10" fmla="*/ 1840375 h 2476982"/>
                              <a:gd name="connsiteX11" fmla="*/ 474562 w 2893671"/>
                              <a:gd name="connsiteY11" fmla="*/ 2476982 h 2476982"/>
                              <a:gd name="connsiteX12" fmla="*/ 104172 w 2893671"/>
                              <a:gd name="connsiteY12" fmla="*/ 2187615 h 2476982"/>
                              <a:gd name="connsiteX13" fmla="*/ 370390 w 2893671"/>
                              <a:gd name="connsiteY13" fmla="*/ 1921398 h 2476982"/>
                              <a:gd name="connsiteX14" fmla="*/ 46299 w 2893671"/>
                              <a:gd name="connsiteY14" fmla="*/ 1574157 h 2476982"/>
                              <a:gd name="connsiteX15" fmla="*/ 0 w 2893671"/>
                              <a:gd name="connsiteY15" fmla="*/ 1655180 h 2476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3671" h="2476982">
                                <a:moveTo>
                                  <a:pt x="0" y="1655180"/>
                                </a:moveTo>
                                <a:lnTo>
                                  <a:pt x="844952" y="659757"/>
                                </a:lnTo>
                                <a:lnTo>
                                  <a:pt x="995423" y="787079"/>
                                </a:lnTo>
                                <a:lnTo>
                                  <a:pt x="2013995" y="0"/>
                                </a:lnTo>
                                <a:lnTo>
                                  <a:pt x="2893671" y="763929"/>
                                </a:lnTo>
                                <a:lnTo>
                                  <a:pt x="2257063" y="1088020"/>
                                </a:lnTo>
                                <a:lnTo>
                                  <a:pt x="2060294" y="1296365"/>
                                </a:lnTo>
                                <a:lnTo>
                                  <a:pt x="1608881" y="1898248"/>
                                </a:lnTo>
                                <a:lnTo>
                                  <a:pt x="1423686" y="1759352"/>
                                </a:lnTo>
                                <a:lnTo>
                                  <a:pt x="1215342" y="2071869"/>
                                </a:lnTo>
                                <a:lnTo>
                                  <a:pt x="983848" y="1840375"/>
                                </a:lnTo>
                                <a:lnTo>
                                  <a:pt x="474562" y="2476982"/>
                                </a:lnTo>
                                <a:lnTo>
                                  <a:pt x="104172" y="2187615"/>
                                </a:lnTo>
                                <a:lnTo>
                                  <a:pt x="370390" y="1921398"/>
                                </a:lnTo>
                                <a:lnTo>
                                  <a:pt x="46299" y="1574157"/>
                                </a:lnTo>
                                <a:lnTo>
                                  <a:pt x="0" y="1655180"/>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15" name="Freeform 114"/>
                          <p:cNvSpPr/>
                          <p:nvPr/>
                        </p:nvSpPr>
                        <p:spPr>
                          <a:xfrm>
                            <a:off x="6898584" y="12371281"/>
                            <a:ext cx="5218737" cy="4918699"/>
                          </a:xfrm>
                          <a:custGeom>
                            <a:avLst/>
                            <a:gdLst>
                              <a:gd name="connsiteX0" fmla="*/ 0 w 5217459"/>
                              <a:gd name="connsiteY0" fmla="*/ 1075765 h 4921624"/>
                              <a:gd name="connsiteX1" fmla="*/ 2205318 w 5217459"/>
                              <a:gd name="connsiteY1" fmla="*/ 0 h 4921624"/>
                              <a:gd name="connsiteX2" fmla="*/ 5217459 w 5217459"/>
                              <a:gd name="connsiteY2" fmla="*/ 3818965 h 4921624"/>
                              <a:gd name="connsiteX3" fmla="*/ 3065930 w 5217459"/>
                              <a:gd name="connsiteY3" fmla="*/ 4921624 h 4921624"/>
                              <a:gd name="connsiteX4" fmla="*/ 0 w 5217459"/>
                              <a:gd name="connsiteY4" fmla="*/ 1075765 h 4921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7459" h="4921624">
                                <a:moveTo>
                                  <a:pt x="0" y="1075765"/>
                                </a:moveTo>
                                <a:lnTo>
                                  <a:pt x="2205318" y="0"/>
                                </a:lnTo>
                                <a:lnTo>
                                  <a:pt x="5217459" y="3818965"/>
                                </a:lnTo>
                                <a:lnTo>
                                  <a:pt x="3065930" y="4921624"/>
                                </a:lnTo>
                                <a:lnTo>
                                  <a:pt x="0" y="1075765"/>
                                </a:lnTo>
                                <a:close/>
                              </a:path>
                            </a:pathLst>
                          </a:cu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sp>
                      <p:nvSpPr>
                        <p:cNvPr id="93" name="Freeform 92"/>
                        <p:cNvSpPr/>
                        <p:nvPr/>
                      </p:nvSpPr>
                      <p:spPr>
                        <a:xfrm>
                          <a:off x="7122564" y="8438114"/>
                          <a:ext cx="291176" cy="403172"/>
                        </a:xfrm>
                        <a:custGeom>
                          <a:avLst/>
                          <a:gdLst>
                            <a:gd name="connsiteX0" fmla="*/ 164018 w 291132"/>
                            <a:gd name="connsiteY0" fmla="*/ 0 h 405945"/>
                            <a:gd name="connsiteX1" fmla="*/ 291132 w 291132"/>
                            <a:gd name="connsiteY1" fmla="*/ 65608 h 405945"/>
                            <a:gd name="connsiteX2" fmla="*/ 135315 w 291132"/>
                            <a:gd name="connsiteY2" fmla="*/ 405945 h 405945"/>
                            <a:gd name="connsiteX3" fmla="*/ 0 w 291132"/>
                            <a:gd name="connsiteY3" fmla="*/ 348539 h 405945"/>
                            <a:gd name="connsiteX4" fmla="*/ 164018 w 291132"/>
                            <a:gd name="connsiteY4" fmla="*/ 0 h 405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132" h="405945">
                              <a:moveTo>
                                <a:pt x="164018" y="0"/>
                              </a:moveTo>
                              <a:lnTo>
                                <a:pt x="291132" y="65608"/>
                              </a:lnTo>
                              <a:lnTo>
                                <a:pt x="135315" y="405945"/>
                              </a:lnTo>
                              <a:lnTo>
                                <a:pt x="0" y="348539"/>
                              </a:lnTo>
                              <a:lnTo>
                                <a:pt x="164018" y="0"/>
                              </a:lnTo>
                              <a:close/>
                            </a:path>
                          </a:pathLst>
                        </a:cu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grpSp>
            </p:grpSp>
          </p:grpSp>
        </p:grpSp>
        <p:grpSp>
          <p:nvGrpSpPr>
            <p:cNvPr id="14354" name="Group 17"/>
            <p:cNvGrpSpPr>
              <a:grpSpLocks/>
            </p:cNvGrpSpPr>
            <p:nvPr/>
          </p:nvGrpSpPr>
          <p:grpSpPr bwMode="auto">
            <a:xfrm>
              <a:off x="14130926" y="16111546"/>
              <a:ext cx="8122521" cy="4043782"/>
              <a:chOff x="11819467" y="6001555"/>
              <a:chExt cx="8122521" cy="4043782"/>
            </a:xfrm>
          </p:grpSpPr>
          <p:sp>
            <p:nvSpPr>
              <p:cNvPr id="19" name="Freeform 18"/>
              <p:cNvSpPr/>
              <p:nvPr/>
            </p:nvSpPr>
            <p:spPr>
              <a:xfrm>
                <a:off x="12895297" y="7397723"/>
                <a:ext cx="636103" cy="546522"/>
              </a:xfrm>
              <a:custGeom>
                <a:avLst/>
                <a:gdLst>
                  <a:gd name="connsiteX0" fmla="*/ 330630 w 635430"/>
                  <a:gd name="connsiteY0" fmla="*/ 547606 h 547606"/>
                  <a:gd name="connsiteX1" fmla="*/ 495946 w 635430"/>
                  <a:gd name="connsiteY1" fmla="*/ 304800 h 547606"/>
                  <a:gd name="connsiteX2" fmla="*/ 568271 w 635430"/>
                  <a:gd name="connsiteY2" fmla="*/ 351295 h 547606"/>
                  <a:gd name="connsiteX3" fmla="*/ 635430 w 635430"/>
                  <a:gd name="connsiteY3" fmla="*/ 268637 h 547606"/>
                  <a:gd name="connsiteX4" fmla="*/ 552773 w 635430"/>
                  <a:gd name="connsiteY4" fmla="*/ 118820 h 547606"/>
                  <a:gd name="connsiteX5" fmla="*/ 428786 w 635430"/>
                  <a:gd name="connsiteY5" fmla="*/ 0 h 547606"/>
                  <a:gd name="connsiteX6" fmla="*/ 299634 w 635430"/>
                  <a:gd name="connsiteY6" fmla="*/ 129152 h 547606"/>
                  <a:gd name="connsiteX7" fmla="*/ 154983 w 635430"/>
                  <a:gd name="connsiteY7" fmla="*/ 284135 h 547606"/>
                  <a:gd name="connsiteX8" fmla="*/ 25830 w 635430"/>
                  <a:gd name="connsiteY8" fmla="*/ 165315 h 547606"/>
                  <a:gd name="connsiteX9" fmla="*/ 0 w 635430"/>
                  <a:gd name="connsiteY9" fmla="*/ 191145 h 547606"/>
                  <a:gd name="connsiteX10" fmla="*/ 20664 w 635430"/>
                  <a:gd name="connsiteY10" fmla="*/ 253139 h 547606"/>
                  <a:gd name="connsiteX11" fmla="*/ 330630 w 635430"/>
                  <a:gd name="connsiteY11" fmla="*/ 547606 h 54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5430" h="547606">
                    <a:moveTo>
                      <a:pt x="330630" y="547606"/>
                    </a:moveTo>
                    <a:lnTo>
                      <a:pt x="495946" y="304800"/>
                    </a:lnTo>
                    <a:lnTo>
                      <a:pt x="568271" y="351295"/>
                    </a:lnTo>
                    <a:lnTo>
                      <a:pt x="635430" y="268637"/>
                    </a:lnTo>
                    <a:lnTo>
                      <a:pt x="552773" y="118820"/>
                    </a:lnTo>
                    <a:lnTo>
                      <a:pt x="428786" y="0"/>
                    </a:lnTo>
                    <a:lnTo>
                      <a:pt x="299634" y="129152"/>
                    </a:lnTo>
                    <a:lnTo>
                      <a:pt x="154983" y="284135"/>
                    </a:lnTo>
                    <a:lnTo>
                      <a:pt x="25830" y="165315"/>
                    </a:lnTo>
                    <a:lnTo>
                      <a:pt x="0" y="191145"/>
                    </a:lnTo>
                    <a:lnTo>
                      <a:pt x="20664" y="253139"/>
                    </a:lnTo>
                    <a:lnTo>
                      <a:pt x="330630" y="547606"/>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14356" name="Group 19"/>
              <p:cNvGrpSpPr>
                <a:grpSpLocks/>
              </p:cNvGrpSpPr>
              <p:nvPr/>
            </p:nvGrpSpPr>
            <p:grpSpPr bwMode="auto">
              <a:xfrm>
                <a:off x="11819467" y="6001555"/>
                <a:ext cx="8122521" cy="4043782"/>
                <a:chOff x="11819467" y="6001555"/>
                <a:chExt cx="8122521" cy="4043782"/>
              </a:xfrm>
            </p:grpSpPr>
            <p:sp>
              <p:nvSpPr>
                <p:cNvPr id="21" name="Freeform 20"/>
                <p:cNvSpPr/>
                <p:nvPr/>
              </p:nvSpPr>
              <p:spPr>
                <a:xfrm>
                  <a:off x="12747468" y="6909438"/>
                  <a:ext cx="237420" cy="318057"/>
                </a:xfrm>
                <a:custGeom>
                  <a:avLst/>
                  <a:gdLst>
                    <a:gd name="connsiteX0" fmla="*/ 83127 w 238298"/>
                    <a:gd name="connsiteY0" fmla="*/ 315884 h 315884"/>
                    <a:gd name="connsiteX1" fmla="*/ 0 w 238298"/>
                    <a:gd name="connsiteY1" fmla="*/ 216131 h 315884"/>
                    <a:gd name="connsiteX2" fmla="*/ 77585 w 238298"/>
                    <a:gd name="connsiteY2" fmla="*/ 166255 h 315884"/>
                    <a:gd name="connsiteX3" fmla="*/ 16625 w 238298"/>
                    <a:gd name="connsiteY3" fmla="*/ 66502 h 315884"/>
                    <a:gd name="connsiteX4" fmla="*/ 88669 w 238298"/>
                    <a:gd name="connsiteY4" fmla="*/ 0 h 315884"/>
                    <a:gd name="connsiteX5" fmla="*/ 238298 w 238298"/>
                    <a:gd name="connsiteY5" fmla="*/ 166255 h 315884"/>
                    <a:gd name="connsiteX6" fmla="*/ 83127 w 238298"/>
                    <a:gd name="connsiteY6" fmla="*/ 315884 h 315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298" h="315884">
                      <a:moveTo>
                        <a:pt x="83127" y="315884"/>
                      </a:moveTo>
                      <a:lnTo>
                        <a:pt x="0" y="216131"/>
                      </a:lnTo>
                      <a:lnTo>
                        <a:pt x="77585" y="166255"/>
                      </a:lnTo>
                      <a:lnTo>
                        <a:pt x="16625" y="66502"/>
                      </a:lnTo>
                      <a:lnTo>
                        <a:pt x="88669" y="0"/>
                      </a:lnTo>
                      <a:lnTo>
                        <a:pt x="238298" y="166255"/>
                      </a:lnTo>
                      <a:lnTo>
                        <a:pt x="83127" y="315884"/>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2" name="Freeform 21"/>
                <p:cNvSpPr/>
                <p:nvPr/>
              </p:nvSpPr>
              <p:spPr>
                <a:xfrm>
                  <a:off x="18526155" y="6000059"/>
                  <a:ext cx="1030308" cy="869060"/>
                </a:xfrm>
                <a:custGeom>
                  <a:avLst/>
                  <a:gdLst>
                    <a:gd name="connsiteX0" fmla="*/ 0 w 1030310"/>
                    <a:gd name="connsiteY0" fmla="*/ 103031 h 869324"/>
                    <a:gd name="connsiteX1" fmla="*/ 57955 w 1030310"/>
                    <a:gd name="connsiteY1" fmla="*/ 0 h 869324"/>
                    <a:gd name="connsiteX2" fmla="*/ 315533 w 1030310"/>
                    <a:gd name="connsiteY2" fmla="*/ 148107 h 869324"/>
                    <a:gd name="connsiteX3" fmla="*/ 1030310 w 1030310"/>
                    <a:gd name="connsiteY3" fmla="*/ 753414 h 869324"/>
                    <a:gd name="connsiteX4" fmla="*/ 824248 w 1030310"/>
                    <a:gd name="connsiteY4" fmla="*/ 869324 h 869324"/>
                    <a:gd name="connsiteX5" fmla="*/ 334851 w 1030310"/>
                    <a:gd name="connsiteY5" fmla="*/ 315532 h 869324"/>
                    <a:gd name="connsiteX6" fmla="*/ 251138 w 1030310"/>
                    <a:gd name="connsiteY6" fmla="*/ 405684 h 869324"/>
                    <a:gd name="connsiteX7" fmla="*/ 180304 w 1030310"/>
                    <a:gd name="connsiteY7" fmla="*/ 315532 h 869324"/>
                    <a:gd name="connsiteX8" fmla="*/ 244699 w 1030310"/>
                    <a:gd name="connsiteY8" fmla="*/ 231820 h 869324"/>
                    <a:gd name="connsiteX9" fmla="*/ 0 w 1030310"/>
                    <a:gd name="connsiteY9" fmla="*/ 103031 h 869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0310" h="869324">
                      <a:moveTo>
                        <a:pt x="0" y="103031"/>
                      </a:moveTo>
                      <a:lnTo>
                        <a:pt x="57955" y="0"/>
                      </a:lnTo>
                      <a:lnTo>
                        <a:pt x="315533" y="148107"/>
                      </a:lnTo>
                      <a:lnTo>
                        <a:pt x="1030310" y="753414"/>
                      </a:lnTo>
                      <a:lnTo>
                        <a:pt x="824248" y="869324"/>
                      </a:lnTo>
                      <a:lnTo>
                        <a:pt x="334851" y="315532"/>
                      </a:lnTo>
                      <a:lnTo>
                        <a:pt x="251138" y="405684"/>
                      </a:lnTo>
                      <a:lnTo>
                        <a:pt x="180304" y="315532"/>
                      </a:lnTo>
                      <a:lnTo>
                        <a:pt x="244699" y="231820"/>
                      </a:lnTo>
                      <a:lnTo>
                        <a:pt x="0" y="103031"/>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3" name="Freeform 22"/>
                <p:cNvSpPr/>
                <p:nvPr/>
              </p:nvSpPr>
              <p:spPr>
                <a:xfrm>
                  <a:off x="11820192" y="7778498"/>
                  <a:ext cx="685378" cy="604757"/>
                </a:xfrm>
                <a:custGeom>
                  <a:avLst/>
                  <a:gdLst>
                    <a:gd name="connsiteX0" fmla="*/ 262466 w 685800"/>
                    <a:gd name="connsiteY0" fmla="*/ 448733 h 601133"/>
                    <a:gd name="connsiteX1" fmla="*/ 118533 w 685800"/>
                    <a:gd name="connsiteY1" fmla="*/ 601133 h 601133"/>
                    <a:gd name="connsiteX2" fmla="*/ 0 w 685800"/>
                    <a:gd name="connsiteY2" fmla="*/ 397933 h 601133"/>
                    <a:gd name="connsiteX3" fmla="*/ 541866 w 685800"/>
                    <a:gd name="connsiteY3" fmla="*/ 0 h 601133"/>
                    <a:gd name="connsiteX4" fmla="*/ 685800 w 685800"/>
                    <a:gd name="connsiteY4" fmla="*/ 143933 h 601133"/>
                    <a:gd name="connsiteX5" fmla="*/ 584200 w 685800"/>
                    <a:gd name="connsiteY5" fmla="*/ 254000 h 601133"/>
                    <a:gd name="connsiteX6" fmla="*/ 499533 w 685800"/>
                    <a:gd name="connsiteY6" fmla="*/ 186266 h 601133"/>
                    <a:gd name="connsiteX7" fmla="*/ 423333 w 685800"/>
                    <a:gd name="connsiteY7" fmla="*/ 245533 h 601133"/>
                    <a:gd name="connsiteX8" fmla="*/ 372533 w 685800"/>
                    <a:gd name="connsiteY8" fmla="*/ 194733 h 601133"/>
                    <a:gd name="connsiteX9" fmla="*/ 270933 w 685800"/>
                    <a:gd name="connsiteY9" fmla="*/ 279400 h 601133"/>
                    <a:gd name="connsiteX10" fmla="*/ 279400 w 685800"/>
                    <a:gd name="connsiteY10" fmla="*/ 330200 h 601133"/>
                    <a:gd name="connsiteX11" fmla="*/ 203200 w 685800"/>
                    <a:gd name="connsiteY11" fmla="*/ 355600 h 601133"/>
                    <a:gd name="connsiteX12" fmla="*/ 262466 w 685800"/>
                    <a:gd name="connsiteY12" fmla="*/ 448733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 h="601133">
                      <a:moveTo>
                        <a:pt x="262466" y="448733"/>
                      </a:moveTo>
                      <a:lnTo>
                        <a:pt x="118533" y="601133"/>
                      </a:lnTo>
                      <a:lnTo>
                        <a:pt x="0" y="397933"/>
                      </a:lnTo>
                      <a:lnTo>
                        <a:pt x="541866" y="0"/>
                      </a:lnTo>
                      <a:lnTo>
                        <a:pt x="685800" y="143933"/>
                      </a:lnTo>
                      <a:lnTo>
                        <a:pt x="584200" y="254000"/>
                      </a:lnTo>
                      <a:lnTo>
                        <a:pt x="499533" y="186266"/>
                      </a:lnTo>
                      <a:lnTo>
                        <a:pt x="423333" y="245533"/>
                      </a:lnTo>
                      <a:lnTo>
                        <a:pt x="372533" y="194733"/>
                      </a:lnTo>
                      <a:lnTo>
                        <a:pt x="270933" y="279400"/>
                      </a:lnTo>
                      <a:lnTo>
                        <a:pt x="279400" y="330200"/>
                      </a:lnTo>
                      <a:lnTo>
                        <a:pt x="203200" y="355600"/>
                      </a:lnTo>
                      <a:lnTo>
                        <a:pt x="262466" y="448733"/>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6" name="Freeform 25"/>
                <p:cNvSpPr/>
                <p:nvPr/>
              </p:nvSpPr>
              <p:spPr>
                <a:xfrm>
                  <a:off x="13325338" y="7308129"/>
                  <a:ext cx="568908" cy="869060"/>
                </a:xfrm>
                <a:custGeom>
                  <a:avLst/>
                  <a:gdLst>
                    <a:gd name="connsiteX0" fmla="*/ 449451 w 568271"/>
                    <a:gd name="connsiteY0" fmla="*/ 867905 h 867905"/>
                    <a:gd name="connsiteX1" fmla="*/ 568271 w 568271"/>
                    <a:gd name="connsiteY1" fmla="*/ 738752 h 867905"/>
                    <a:gd name="connsiteX2" fmla="*/ 273804 w 568271"/>
                    <a:gd name="connsiteY2" fmla="*/ 511444 h 867905"/>
                    <a:gd name="connsiteX3" fmla="*/ 397790 w 568271"/>
                    <a:gd name="connsiteY3" fmla="*/ 382291 h 867905"/>
                    <a:gd name="connsiteX4" fmla="*/ 185980 w 568271"/>
                    <a:gd name="connsiteY4" fmla="*/ 118820 h 867905"/>
                    <a:gd name="connsiteX5" fmla="*/ 72326 w 568271"/>
                    <a:gd name="connsiteY5" fmla="*/ 0 h 867905"/>
                    <a:gd name="connsiteX6" fmla="*/ 0 w 568271"/>
                    <a:gd name="connsiteY6" fmla="*/ 77491 h 867905"/>
                    <a:gd name="connsiteX7" fmla="*/ 144651 w 568271"/>
                    <a:gd name="connsiteY7" fmla="*/ 216976 h 867905"/>
                    <a:gd name="connsiteX8" fmla="*/ 211810 w 568271"/>
                    <a:gd name="connsiteY8" fmla="*/ 382291 h 867905"/>
                    <a:gd name="connsiteX9" fmla="*/ 144651 w 568271"/>
                    <a:gd name="connsiteY9" fmla="*/ 444285 h 867905"/>
                    <a:gd name="connsiteX10" fmla="*/ 330631 w 568271"/>
                    <a:gd name="connsiteY10" fmla="*/ 604434 h 867905"/>
                    <a:gd name="connsiteX11" fmla="*/ 211810 w 568271"/>
                    <a:gd name="connsiteY11" fmla="*/ 738752 h 867905"/>
                    <a:gd name="connsiteX12" fmla="*/ 449451 w 568271"/>
                    <a:gd name="connsiteY12" fmla="*/ 867905 h 86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8271" h="867905">
                      <a:moveTo>
                        <a:pt x="449451" y="867905"/>
                      </a:moveTo>
                      <a:lnTo>
                        <a:pt x="568271" y="738752"/>
                      </a:lnTo>
                      <a:lnTo>
                        <a:pt x="273804" y="511444"/>
                      </a:lnTo>
                      <a:lnTo>
                        <a:pt x="397790" y="382291"/>
                      </a:lnTo>
                      <a:lnTo>
                        <a:pt x="185980" y="118820"/>
                      </a:lnTo>
                      <a:lnTo>
                        <a:pt x="72326" y="0"/>
                      </a:lnTo>
                      <a:lnTo>
                        <a:pt x="0" y="77491"/>
                      </a:lnTo>
                      <a:lnTo>
                        <a:pt x="144651" y="216976"/>
                      </a:lnTo>
                      <a:lnTo>
                        <a:pt x="211810" y="382291"/>
                      </a:lnTo>
                      <a:lnTo>
                        <a:pt x="144651" y="444285"/>
                      </a:lnTo>
                      <a:lnTo>
                        <a:pt x="330631" y="604434"/>
                      </a:lnTo>
                      <a:lnTo>
                        <a:pt x="211810" y="738752"/>
                      </a:lnTo>
                      <a:lnTo>
                        <a:pt x="449451" y="867905"/>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7" name="Freeform 26"/>
                <p:cNvSpPr/>
                <p:nvPr/>
              </p:nvSpPr>
              <p:spPr>
                <a:xfrm>
                  <a:off x="12837060" y="7254373"/>
                  <a:ext cx="362849" cy="416613"/>
                </a:xfrm>
                <a:custGeom>
                  <a:avLst/>
                  <a:gdLst>
                    <a:gd name="connsiteX0" fmla="*/ 206644 w 361627"/>
                    <a:gd name="connsiteY0" fmla="*/ 418454 h 418454"/>
                    <a:gd name="connsiteX1" fmla="*/ 361627 w 361627"/>
                    <a:gd name="connsiteY1" fmla="*/ 247973 h 418454"/>
                    <a:gd name="connsiteX2" fmla="*/ 227308 w 361627"/>
                    <a:gd name="connsiteY2" fmla="*/ 154983 h 418454"/>
                    <a:gd name="connsiteX3" fmla="*/ 273803 w 361627"/>
                    <a:gd name="connsiteY3" fmla="*/ 92990 h 418454"/>
                    <a:gd name="connsiteX4" fmla="*/ 237640 w 361627"/>
                    <a:gd name="connsiteY4" fmla="*/ 0 h 418454"/>
                    <a:gd name="connsiteX5" fmla="*/ 0 w 361627"/>
                    <a:gd name="connsiteY5" fmla="*/ 206644 h 418454"/>
                    <a:gd name="connsiteX6" fmla="*/ 98156 w 361627"/>
                    <a:gd name="connsiteY6" fmla="*/ 315132 h 418454"/>
                    <a:gd name="connsiteX7" fmla="*/ 206644 w 361627"/>
                    <a:gd name="connsiteY7" fmla="*/ 418454 h 418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627" h="418454">
                      <a:moveTo>
                        <a:pt x="206644" y="418454"/>
                      </a:moveTo>
                      <a:lnTo>
                        <a:pt x="361627" y="247973"/>
                      </a:lnTo>
                      <a:lnTo>
                        <a:pt x="227308" y="154983"/>
                      </a:lnTo>
                      <a:lnTo>
                        <a:pt x="273803" y="92990"/>
                      </a:lnTo>
                      <a:lnTo>
                        <a:pt x="237640" y="0"/>
                      </a:lnTo>
                      <a:lnTo>
                        <a:pt x="0" y="206644"/>
                      </a:lnTo>
                      <a:lnTo>
                        <a:pt x="98156" y="315132"/>
                      </a:lnTo>
                      <a:lnTo>
                        <a:pt x="206644" y="418454"/>
                      </a:lnTo>
                      <a:close/>
                    </a:path>
                  </a:pathLst>
                </a:custGeom>
                <a:solidFill>
                  <a:srgbClr val="FFC000">
                    <a:alpha val="7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8" name="Freeform 27"/>
                <p:cNvSpPr/>
                <p:nvPr/>
              </p:nvSpPr>
              <p:spPr>
                <a:xfrm>
                  <a:off x="15833915" y="8907380"/>
                  <a:ext cx="1603697" cy="1137841"/>
                </a:xfrm>
                <a:custGeom>
                  <a:avLst/>
                  <a:gdLst>
                    <a:gd name="connsiteX0" fmla="*/ 444137 w 1606731"/>
                    <a:gd name="connsiteY0" fmla="*/ 1031965 h 1136468"/>
                    <a:gd name="connsiteX1" fmla="*/ 0 w 1606731"/>
                    <a:gd name="connsiteY1" fmla="*/ 352697 h 1136468"/>
                    <a:gd name="connsiteX2" fmla="*/ 1110343 w 1606731"/>
                    <a:gd name="connsiteY2" fmla="*/ 0 h 1136468"/>
                    <a:gd name="connsiteX3" fmla="*/ 1606731 w 1606731"/>
                    <a:gd name="connsiteY3" fmla="*/ 287382 h 1136468"/>
                    <a:gd name="connsiteX4" fmla="*/ 979714 w 1606731"/>
                    <a:gd name="connsiteY4" fmla="*/ 1136468 h 1136468"/>
                    <a:gd name="connsiteX5" fmla="*/ 444137 w 1606731"/>
                    <a:gd name="connsiteY5" fmla="*/ 1031965 h 113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6731" h="1136468">
                      <a:moveTo>
                        <a:pt x="444137" y="1031965"/>
                      </a:moveTo>
                      <a:lnTo>
                        <a:pt x="0" y="352697"/>
                      </a:lnTo>
                      <a:lnTo>
                        <a:pt x="1110343" y="0"/>
                      </a:lnTo>
                      <a:lnTo>
                        <a:pt x="1606731" y="287382"/>
                      </a:lnTo>
                      <a:lnTo>
                        <a:pt x="979714" y="1136468"/>
                      </a:lnTo>
                      <a:lnTo>
                        <a:pt x="444137" y="1031965"/>
                      </a:lnTo>
                      <a:close/>
                    </a:path>
                  </a:pathLst>
                </a:custGeom>
                <a:solidFill>
                  <a:srgbClr val="5E4A30"/>
                </a:solidFill>
                <a:ln w="47625">
                  <a:solidFill>
                    <a:srgbClr val="5E4A3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9" name="Oval 28"/>
                <p:cNvSpPr/>
                <p:nvPr/>
              </p:nvSpPr>
              <p:spPr>
                <a:xfrm>
                  <a:off x="11847070" y="7679945"/>
                  <a:ext cx="250858" cy="255341"/>
                </a:xfrm>
                <a:prstGeom prst="ellipse">
                  <a:avLst/>
                </a:prstGeom>
                <a:solidFill>
                  <a:srgbClr val="D533C2"/>
                </a:solidFill>
                <a:ln w="50800">
                  <a:solidFill>
                    <a:srgbClr val="A3219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0" name="Freeform 29"/>
                <p:cNvSpPr/>
                <p:nvPr/>
              </p:nvSpPr>
              <p:spPr>
                <a:xfrm>
                  <a:off x="19623658" y="6918397"/>
                  <a:ext cx="318050" cy="273260"/>
                </a:xfrm>
                <a:custGeom>
                  <a:avLst/>
                  <a:gdLst>
                    <a:gd name="connsiteX0" fmla="*/ 316006 w 316006"/>
                    <a:gd name="connsiteY0" fmla="*/ 141194 h 275664"/>
                    <a:gd name="connsiteX1" fmla="*/ 188259 w 316006"/>
                    <a:gd name="connsiteY1" fmla="*/ 0 h 275664"/>
                    <a:gd name="connsiteX2" fmla="*/ 0 w 316006"/>
                    <a:gd name="connsiteY2" fmla="*/ 141194 h 275664"/>
                    <a:gd name="connsiteX3" fmla="*/ 114300 w 316006"/>
                    <a:gd name="connsiteY3" fmla="*/ 275664 h 275664"/>
                    <a:gd name="connsiteX4" fmla="*/ 316006 w 316006"/>
                    <a:gd name="connsiteY4" fmla="*/ 141194 h 275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06" h="275664">
                      <a:moveTo>
                        <a:pt x="316006" y="141194"/>
                      </a:moveTo>
                      <a:lnTo>
                        <a:pt x="188259" y="0"/>
                      </a:lnTo>
                      <a:lnTo>
                        <a:pt x="0" y="141194"/>
                      </a:lnTo>
                      <a:lnTo>
                        <a:pt x="114300" y="275664"/>
                      </a:lnTo>
                      <a:lnTo>
                        <a:pt x="316006" y="141194"/>
                      </a:lnTo>
                      <a:close/>
                    </a:path>
                  </a:pathLst>
                </a:custGeom>
                <a:solidFill>
                  <a:srgbClr val="B24340"/>
                </a:solidFill>
                <a:ln>
                  <a:solidFill>
                    <a:srgbClr val="B243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1" name="Freeform 30"/>
                <p:cNvSpPr/>
                <p:nvPr/>
              </p:nvSpPr>
              <p:spPr>
                <a:xfrm>
                  <a:off x="13934564" y="6891519"/>
                  <a:ext cx="241898" cy="228463"/>
                </a:xfrm>
                <a:custGeom>
                  <a:avLst/>
                  <a:gdLst>
                    <a:gd name="connsiteX0" fmla="*/ 245097 w 245097"/>
                    <a:gd name="connsiteY0" fmla="*/ 80128 h 230957"/>
                    <a:gd name="connsiteX1" fmla="*/ 108409 w 245097"/>
                    <a:gd name="connsiteY1" fmla="*/ 230957 h 230957"/>
                    <a:gd name="connsiteX2" fmla="*/ 0 w 245097"/>
                    <a:gd name="connsiteY2" fmla="*/ 136688 h 230957"/>
                    <a:gd name="connsiteX3" fmla="*/ 136689 w 245097"/>
                    <a:gd name="connsiteY3" fmla="*/ 0 h 230957"/>
                    <a:gd name="connsiteX4" fmla="*/ 245097 w 245097"/>
                    <a:gd name="connsiteY4" fmla="*/ 80128 h 230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097" h="230957">
                      <a:moveTo>
                        <a:pt x="245097" y="80128"/>
                      </a:moveTo>
                      <a:lnTo>
                        <a:pt x="108409" y="230957"/>
                      </a:lnTo>
                      <a:lnTo>
                        <a:pt x="0" y="136688"/>
                      </a:lnTo>
                      <a:lnTo>
                        <a:pt x="136689" y="0"/>
                      </a:lnTo>
                      <a:lnTo>
                        <a:pt x="245097" y="80128"/>
                      </a:lnTo>
                      <a:close/>
                    </a:path>
                  </a:pathLst>
                </a:cu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grpSp>
      <p:pic>
        <p:nvPicPr>
          <p:cNvPr id="14350" name="Picture 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293350" y="2622550"/>
            <a:ext cx="2549525" cy="566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0" name="Rectangle 229"/>
          <p:cNvSpPr/>
          <p:nvPr/>
        </p:nvSpPr>
        <p:spPr>
          <a:xfrm>
            <a:off x="7835900" y="1147763"/>
            <a:ext cx="5035550" cy="539750"/>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900" b="1" dirty="0">
                <a:effectLst>
                  <a:outerShdw blurRad="38100" dist="38100" dir="2700000" algn="tl">
                    <a:srgbClr val="000000">
                      <a:alpha val="43137"/>
                    </a:srgbClr>
                  </a:outerShdw>
                </a:effectLst>
                <a:latin typeface="+mn-lt"/>
                <a:cs typeface="B Davat" pitchFamily="2" charset="-78"/>
              </a:rPr>
              <a:t>پهنه بندی کاربری شهر زواره</a:t>
            </a:r>
          </a:p>
        </p:txBody>
      </p:sp>
      <p:sp>
        <p:nvSpPr>
          <p:cNvPr id="205" name="TextBox 204"/>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5370" name="Picture 23"/>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507288" y="238125"/>
            <a:ext cx="5503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کارکرد</a:t>
            </a:r>
          </a:p>
        </p:txBody>
      </p:sp>
      <p:pic>
        <p:nvPicPr>
          <p:cNvPr id="15373"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47863" y="2638425"/>
            <a:ext cx="8312150" cy="635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4"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144000" y="5629275"/>
            <a:ext cx="3681413" cy="33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7835900" y="1147763"/>
            <a:ext cx="5035550" cy="539750"/>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900" b="1" dirty="0">
                <a:effectLst>
                  <a:outerShdw blurRad="38100" dist="38100" dir="2700000" algn="tl">
                    <a:srgbClr val="000000">
                      <a:alpha val="43137"/>
                    </a:srgbClr>
                  </a:outerShdw>
                </a:effectLst>
                <a:latin typeface="+mn-lt"/>
                <a:cs typeface="B Davat" pitchFamily="2" charset="-78"/>
              </a:rPr>
              <a:t>دسترسی ها و سلسله مراتب  شهر زواره</a:t>
            </a:r>
          </a:p>
        </p:txBody>
      </p:sp>
      <p:sp>
        <p:nvSpPr>
          <p:cNvPr id="14" name="TextBox 13"/>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741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507288" y="238125"/>
            <a:ext cx="5503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کارکرد</a:t>
            </a:r>
          </a:p>
        </p:txBody>
      </p:sp>
      <p:pic>
        <p:nvPicPr>
          <p:cNvPr id="17421"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01825" y="2497138"/>
            <a:ext cx="8221663" cy="663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034588" y="3657600"/>
            <a:ext cx="2974975" cy="549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7835900" y="1147763"/>
            <a:ext cx="5035550" cy="539750"/>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900" b="1" dirty="0">
                <a:effectLst>
                  <a:outerShdw blurRad="38100" dist="38100" dir="2700000" algn="tl">
                    <a:srgbClr val="000000">
                      <a:alpha val="43137"/>
                    </a:srgbClr>
                  </a:outerShdw>
                </a:effectLst>
                <a:latin typeface="+mn-lt"/>
                <a:cs typeface="B Davat" pitchFamily="2" charset="-78"/>
              </a:rPr>
              <a:t>تحلیل دسترسی شهر زواره</a:t>
            </a:r>
          </a:p>
        </p:txBody>
      </p:sp>
      <p:sp>
        <p:nvSpPr>
          <p:cNvPr id="14" name="TextBox 13"/>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8441"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6726238" y="238125"/>
            <a:ext cx="63039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زمان-زمینه-فضا</a:t>
            </a:r>
          </a:p>
        </p:txBody>
      </p:sp>
      <p:pic>
        <p:nvPicPr>
          <p:cNvPr id="18443"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38988" y="1828800"/>
            <a:ext cx="6518275" cy="328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4"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348538" y="5268913"/>
            <a:ext cx="5681662"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5" name="Picture 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044700" y="1828800"/>
            <a:ext cx="5456238" cy="324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Picture 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6588" y="5118100"/>
            <a:ext cx="5781675"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8448"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8" name="Rectangle 17"/>
          <p:cNvSpPr/>
          <p:nvPr/>
        </p:nvSpPr>
        <p:spPr>
          <a:xfrm>
            <a:off x="7835900" y="1147763"/>
            <a:ext cx="5035550" cy="539750"/>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900" b="1" dirty="0">
                <a:effectLst>
                  <a:outerShdw blurRad="38100" dist="38100" dir="2700000" algn="tl">
                    <a:srgbClr val="000000">
                      <a:alpha val="43137"/>
                    </a:srgbClr>
                  </a:outerShdw>
                </a:effectLst>
                <a:latin typeface="+mn-lt"/>
                <a:cs typeface="B Davat" pitchFamily="2" charset="-78"/>
              </a:rPr>
              <a:t>بافت قدیم</a:t>
            </a:r>
          </a:p>
        </p:txBody>
      </p:sp>
      <p:sp>
        <p:nvSpPr>
          <p:cNvPr id="19" name="TextBox 18"/>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9464"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6726238" y="238125"/>
            <a:ext cx="63039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زمان-زمینه-فضا</a:t>
            </a:r>
          </a:p>
        </p:txBody>
      </p:sp>
      <p:pic>
        <p:nvPicPr>
          <p:cNvPr id="19466" name="Picture 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351713" y="1828800"/>
            <a:ext cx="5661025"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93000" y="5200650"/>
            <a:ext cx="5842000" cy="334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8"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98625" y="1828800"/>
            <a:ext cx="5673725"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Picture 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889125" y="5200650"/>
            <a:ext cx="5568950" cy="331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pic>
        <p:nvPicPr>
          <p:cNvPr id="19472" name="Picture 23"/>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886700"/>
            <a:ext cx="1905001"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7835900" y="1147763"/>
            <a:ext cx="5035550" cy="539750"/>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900" b="1" dirty="0">
                <a:effectLst>
                  <a:outerShdw blurRad="38100" dist="38100" dir="2700000" algn="tl">
                    <a:srgbClr val="000000">
                      <a:alpha val="43137"/>
                    </a:srgbClr>
                  </a:outerShdw>
                </a:effectLst>
                <a:latin typeface="+mn-lt"/>
                <a:cs typeface="B Davat" pitchFamily="2" charset="-78"/>
              </a:rPr>
              <a:t>بافت جدید</a:t>
            </a:r>
          </a:p>
        </p:txBody>
      </p:sp>
      <p:sp>
        <p:nvSpPr>
          <p:cNvPr id="19" name="TextBox 18"/>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20489"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0"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6726238" y="238125"/>
            <a:ext cx="63039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زمان-زمینه-فضا</a:t>
            </a:r>
          </a:p>
        </p:txBody>
      </p: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60" name="Picture 5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58188" y="1143000"/>
            <a:ext cx="4346575" cy="3886200"/>
          </a:xfrm>
          <a:prstGeom prst="rect">
            <a:avLst/>
          </a:prstGeom>
          <a:ln>
            <a:noFill/>
          </a:ln>
          <a:effectLst>
            <a:outerShdw blurRad="190500" algn="tl" rotWithShape="0">
              <a:srgbClr val="000000">
                <a:alpha val="70000"/>
              </a:srgbClr>
            </a:outerShdw>
          </a:effectLst>
        </p:spPr>
      </p:pic>
      <p:pic>
        <p:nvPicPr>
          <p:cNvPr id="20495" name="Picture 6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59763" y="5791200"/>
            <a:ext cx="454025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6" name="TextBox 61"/>
          <p:cNvSpPr txBox="1">
            <a:spLocks noChangeArrowheads="1"/>
          </p:cNvSpPr>
          <p:nvPr/>
        </p:nvSpPr>
        <p:spPr bwMode="auto">
          <a:xfrm>
            <a:off x="1582738" y="1263650"/>
            <a:ext cx="6396037" cy="446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eaLnBrk="1" hangingPunct="1"/>
            <a:r>
              <a:rPr lang="fa-IR" altLang="fa-IR" sz="2400" b="1" u="sng">
                <a:solidFill>
                  <a:srgbClr val="C00000"/>
                </a:solidFill>
                <a:cs typeface="B Nazanin" panose="00000400000000000000" pitchFamily="2" charset="-78"/>
              </a:rPr>
              <a:t>از ویژگی های بافت کهن</a:t>
            </a:r>
            <a:r>
              <a:rPr lang="fa-IR" altLang="fa-IR" sz="2000" b="1" u="sng">
                <a:solidFill>
                  <a:srgbClr val="C00000"/>
                </a:solidFill>
                <a:cs typeface="B Nazanin" panose="00000400000000000000" pitchFamily="2" charset="-78"/>
              </a:rPr>
              <a:t>:</a:t>
            </a:r>
          </a:p>
          <a:p>
            <a:pPr algn="r" eaLnBrk="1" hangingPunct="1"/>
            <a:r>
              <a:rPr lang="fa-IR" altLang="fa-IR" sz="2000" b="1">
                <a:cs typeface="B Nazanin" panose="00000400000000000000" pitchFamily="2" charset="-78"/>
              </a:rPr>
              <a:t>بافت فشرده و استخوانبندی اندامواره</a:t>
            </a:r>
          </a:p>
          <a:p>
            <a:pPr algn="r" eaLnBrk="1" hangingPunct="1"/>
            <a:r>
              <a:rPr lang="fa-IR" altLang="fa-IR" sz="2000" b="1">
                <a:cs typeface="B Nazanin" panose="00000400000000000000" pitchFamily="2" charset="-78"/>
              </a:rPr>
              <a:t>پیوستگی فضایی، کالبدی و بصری</a:t>
            </a:r>
          </a:p>
          <a:p>
            <a:pPr algn="r" eaLnBrk="1" hangingPunct="1"/>
            <a:r>
              <a:rPr lang="fa-IR" altLang="fa-IR" sz="2000" b="1">
                <a:cs typeface="B Nazanin" panose="00000400000000000000" pitchFamily="2" charset="-78"/>
              </a:rPr>
              <a:t>وجود نشانه ها و فضاهای عمومی اصلی</a:t>
            </a:r>
          </a:p>
          <a:p>
            <a:pPr algn="r" eaLnBrk="1" hangingPunct="1"/>
            <a:r>
              <a:rPr lang="en-US" altLang="fa-IR" sz="2000" b="1">
                <a:cs typeface="B Nazanin" panose="00000400000000000000" pitchFamily="2" charset="-78"/>
              </a:rPr>
              <a:t>:</a:t>
            </a:r>
            <a:r>
              <a:rPr lang="fa-IR" altLang="fa-IR" sz="2000" b="1">
                <a:cs typeface="B Nazanin" panose="00000400000000000000" pitchFamily="2" charset="-78"/>
              </a:rPr>
              <a:t>فضاهای متنوع</a:t>
            </a:r>
          </a:p>
          <a:p>
            <a:pPr algn="r" eaLnBrk="1" hangingPunct="1"/>
            <a:r>
              <a:rPr lang="fa-IR" altLang="fa-IR" sz="2000" b="1">
                <a:cs typeface="B Nazanin" panose="00000400000000000000" pitchFamily="2" charset="-78"/>
              </a:rPr>
              <a:t>مکث و حرکتی</a:t>
            </a:r>
          </a:p>
          <a:p>
            <a:pPr algn="r" eaLnBrk="1" hangingPunct="1"/>
            <a:r>
              <a:rPr lang="fa-IR" altLang="fa-IR" sz="2000" b="1">
                <a:cs typeface="B Nazanin" panose="00000400000000000000" pitchFamily="2" charset="-78"/>
              </a:rPr>
              <a:t>سرباز و سرپوشیده</a:t>
            </a:r>
          </a:p>
          <a:p>
            <a:pPr algn="r" eaLnBrk="1" hangingPunct="1"/>
            <a:r>
              <a:rPr lang="fa-IR" altLang="fa-IR" sz="2000" b="1">
                <a:cs typeface="B Nazanin" panose="00000400000000000000" pitchFamily="2" charset="-78"/>
              </a:rPr>
              <a:t>سلسله مراتب دسترسی و قلمرویی</a:t>
            </a:r>
          </a:p>
          <a:p>
            <a:pPr algn="r" eaLnBrk="1" hangingPunct="1"/>
            <a:r>
              <a:rPr lang="fa-IR" altLang="fa-IR" sz="2000" b="1">
                <a:cs typeface="B Nazanin" panose="00000400000000000000" pitchFamily="2" charset="-78"/>
              </a:rPr>
              <a:t>تنگ و گشاد</a:t>
            </a:r>
          </a:p>
          <a:p>
            <a:pPr algn="r" eaLnBrk="1" hangingPunct="1"/>
            <a:r>
              <a:rPr lang="fa-IR" altLang="fa-IR" sz="2000" b="1">
                <a:cs typeface="B Nazanin" panose="00000400000000000000" pitchFamily="2" charset="-78"/>
              </a:rPr>
              <a:t>هماهنگی با معماری، اقلیم و فرهنگ موجود</a:t>
            </a:r>
          </a:p>
          <a:p>
            <a:pPr algn="r" eaLnBrk="1" hangingPunct="1"/>
            <a:r>
              <a:rPr lang="fa-IR" altLang="fa-IR" sz="2000" b="1">
                <a:cs typeface="B Nazanin" panose="00000400000000000000" pitchFamily="2" charset="-78"/>
              </a:rPr>
              <a:t>کفسازی مناسب محور بازار</a:t>
            </a:r>
          </a:p>
          <a:p>
            <a:pPr algn="r" eaLnBrk="1" hangingPunct="1"/>
            <a:r>
              <a:rPr lang="fa-IR" altLang="fa-IR" sz="2000" b="1">
                <a:cs typeface="B Nazanin" panose="00000400000000000000" pitchFamily="2" charset="-78"/>
              </a:rPr>
              <a:t>جهت گیری مناسب ابنیه در امتداد تابش مناسب وباد مطلوب</a:t>
            </a:r>
            <a:endParaRPr lang="en-US" altLang="fa-IR" sz="2000" b="1">
              <a:cs typeface="B Nazanin" panose="00000400000000000000" pitchFamily="2" charset="-78"/>
            </a:endParaRPr>
          </a:p>
          <a:p>
            <a:pPr algn="r" eaLnBrk="1" hangingPunct="1"/>
            <a:r>
              <a:rPr lang="fa-IR" altLang="fa-IR" sz="2000" b="1">
                <a:cs typeface="B Nazanin" panose="00000400000000000000" pitchFamily="2" charset="-78"/>
              </a:rPr>
              <a:t>مقیاس انسانی</a:t>
            </a:r>
            <a:endParaRPr lang="en-US" altLang="fa-IR" sz="2000" b="1">
              <a:cs typeface="B Nazanin" panose="00000400000000000000" pitchFamily="2" charset="-78"/>
            </a:endParaRPr>
          </a:p>
          <a:p>
            <a:pPr algn="r" eaLnBrk="1" hangingPunct="1"/>
            <a:r>
              <a:rPr lang="fa-IR" altLang="fa-IR" sz="2000" b="1">
                <a:cs typeface="B Nazanin" panose="00000400000000000000" pitchFamily="2" charset="-78"/>
              </a:rPr>
              <a:t>آسایش اقلیمی</a:t>
            </a:r>
          </a:p>
        </p:txBody>
      </p:sp>
      <p:sp>
        <p:nvSpPr>
          <p:cNvPr id="20497" name="TextBox 62"/>
          <p:cNvSpPr txBox="1">
            <a:spLocks noChangeArrowheads="1"/>
          </p:cNvSpPr>
          <p:nvPr/>
        </p:nvSpPr>
        <p:spPr bwMode="auto">
          <a:xfrm>
            <a:off x="1871663" y="5745163"/>
            <a:ext cx="6113462"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eaLnBrk="1" hangingPunct="1"/>
            <a:r>
              <a:rPr lang="fa-IR" altLang="fa-IR" sz="2400" b="1" u="sng">
                <a:solidFill>
                  <a:srgbClr val="C00000"/>
                </a:solidFill>
                <a:cs typeface="B Nazanin" panose="00000400000000000000" pitchFamily="2" charset="-78"/>
              </a:rPr>
              <a:t>از ویژگی های بافت جدید:</a:t>
            </a:r>
          </a:p>
          <a:p>
            <a:pPr algn="r" eaLnBrk="1" hangingPunct="1"/>
            <a:r>
              <a:rPr lang="fa-IR" altLang="fa-IR" sz="2400" b="1">
                <a:cs typeface="B Nazanin" panose="00000400000000000000" pitchFamily="2" charset="-78"/>
              </a:rPr>
              <a:t>عدم پیوستگی کالبدی و بصری</a:t>
            </a:r>
            <a:endParaRPr lang="en-US" altLang="fa-IR" sz="2400" b="1">
              <a:cs typeface="B Nazanin" panose="00000400000000000000" pitchFamily="2" charset="-78"/>
            </a:endParaRPr>
          </a:p>
          <a:p>
            <a:pPr algn="r" eaLnBrk="1" hangingPunct="1"/>
            <a:r>
              <a:rPr lang="fa-IR" altLang="fa-IR" sz="2400" b="1">
                <a:cs typeface="B Nazanin" panose="00000400000000000000" pitchFamily="2" charset="-78"/>
              </a:rPr>
              <a:t>پیوستگی فضایی</a:t>
            </a:r>
          </a:p>
          <a:p>
            <a:pPr algn="r" eaLnBrk="1" hangingPunct="1"/>
            <a:r>
              <a:rPr lang="fa-IR" altLang="fa-IR" sz="2400" b="1">
                <a:cs typeface="B Nazanin" panose="00000400000000000000" pitchFamily="2" charset="-78"/>
              </a:rPr>
              <a:t>سلسله مراتب دسترسی در مقیاس کلان و نه خرد</a:t>
            </a:r>
          </a:p>
          <a:p>
            <a:pPr algn="r" eaLnBrk="1" hangingPunct="1"/>
            <a:r>
              <a:rPr lang="fa-IR" altLang="fa-IR" sz="2400" b="1">
                <a:cs typeface="B Nazanin" panose="00000400000000000000" pitchFamily="2" charset="-78"/>
              </a:rPr>
              <a:t>کمبود فضاها و بناهای عمومی اصلی</a:t>
            </a:r>
          </a:p>
          <a:p>
            <a:pPr algn="r" eaLnBrk="1" hangingPunct="1"/>
            <a:r>
              <a:rPr lang="fa-IR" altLang="fa-IR" sz="2400" b="1">
                <a:cs typeface="B Nazanin" panose="00000400000000000000" pitchFamily="2" charset="-78"/>
              </a:rPr>
              <a:t>فضایی یکنواخت با مقیاس غیر انسانی</a:t>
            </a:r>
          </a:p>
          <a:p>
            <a:pPr algn="r" eaLnBrk="1" hangingPunct="1"/>
            <a:r>
              <a:rPr lang="fa-IR" altLang="fa-IR" sz="2400" b="1">
                <a:cs typeface="B Nazanin" panose="00000400000000000000" pitchFamily="2" charset="-78"/>
              </a:rPr>
              <a:t>عدم هماهنگی با معماری، فرهنگ و اقلیم منطقه</a:t>
            </a:r>
          </a:p>
          <a:p>
            <a:pPr algn="r" eaLnBrk="1" hangingPunct="1"/>
            <a:r>
              <a:rPr lang="fa-IR" altLang="fa-IR" sz="2400" b="1">
                <a:cs typeface="B Nazanin" panose="00000400000000000000" pitchFamily="2" charset="-78"/>
              </a:rPr>
              <a:t>کفسازی نامناسب</a:t>
            </a:r>
          </a:p>
          <a:p>
            <a:pPr algn="r" eaLnBrk="1" hangingPunct="1"/>
            <a:r>
              <a:rPr lang="fa-IR" altLang="fa-IR" sz="2400" b="1">
                <a:cs typeface="B Nazanin" panose="00000400000000000000" pitchFamily="2" charset="-78"/>
              </a:rPr>
              <a:t>جهت گیری مناسب ابنیه به سوی تابش و باد مطلوب</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21513"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4"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6726238" y="238125"/>
            <a:ext cx="63039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زمان-زمینه-فضا</a:t>
            </a:r>
          </a:p>
        </p:txBody>
      </p:sp>
      <p:pic>
        <p:nvPicPr>
          <p:cNvPr id="21516"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391400" y="1749425"/>
            <a:ext cx="5638800" cy="344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586663" y="5400675"/>
            <a:ext cx="5443537"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8"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895475" y="1668463"/>
            <a:ext cx="5481638" cy="337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9" name="Picture 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5475" y="5400675"/>
            <a:ext cx="5719763" cy="338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21521" name="Rectangle 14"/>
          <p:cNvSpPr>
            <a:spLocks noChangeArrowheads="1"/>
          </p:cNvSpPr>
          <p:nvPr/>
        </p:nvSpPr>
        <p:spPr bwMode="auto">
          <a:xfrm>
            <a:off x="6553200" y="1009650"/>
            <a:ext cx="631825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rtl="1" eaLnBrk="1" hangingPunct="1"/>
            <a:r>
              <a:rPr lang="fa-IR" altLang="fa-IR" sz="2900" b="1">
                <a:cs typeface="B Davat" panose="00000400000000000000" pitchFamily="2" charset="-78"/>
              </a:rPr>
              <a:t>تحلیل عوامل کیفیت محصوریت فضایی در </a:t>
            </a:r>
            <a:r>
              <a:rPr lang="fa-IR" altLang="fa-IR" sz="2900" b="1" u="sng">
                <a:solidFill>
                  <a:srgbClr val="C00000"/>
                </a:solidFill>
                <a:cs typeface="B Davat" panose="00000400000000000000" pitchFamily="2" charset="-78"/>
              </a:rPr>
              <a:t>حسینیه بزرگ</a:t>
            </a:r>
            <a:endParaRPr lang="en-US" altLang="fa-IR" sz="2900" b="1" u="sng">
              <a:solidFill>
                <a:srgbClr val="C00000"/>
              </a:solidFill>
              <a:cs typeface="B Davat" panose="00000400000000000000" pitchFamily="2" charset="-78"/>
            </a:endParaRPr>
          </a:p>
        </p:txBody>
      </p:sp>
      <p:sp>
        <p:nvSpPr>
          <p:cNvPr id="18" name="TextBox 17"/>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22536"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6726238" y="238125"/>
            <a:ext cx="63039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زمان-زمینه-فضا</a:t>
            </a:r>
          </a:p>
        </p:txBody>
      </p:sp>
      <p:pic>
        <p:nvPicPr>
          <p:cNvPr id="22538" name="Picture 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543800" y="2016125"/>
            <a:ext cx="5457825"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9"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40613" y="5607050"/>
            <a:ext cx="5572125"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0"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74838" y="1951038"/>
            <a:ext cx="5668962" cy="357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1" name="Picture 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941513" y="5607050"/>
            <a:ext cx="5535612" cy="328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pic>
        <p:nvPicPr>
          <p:cNvPr id="22544" name="Picture 23"/>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7923213"/>
            <a:ext cx="1905000"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5" name="Rectangle 14"/>
          <p:cNvSpPr>
            <a:spLocks noChangeArrowheads="1"/>
          </p:cNvSpPr>
          <p:nvPr/>
        </p:nvSpPr>
        <p:spPr bwMode="auto">
          <a:xfrm>
            <a:off x="6553200" y="1009650"/>
            <a:ext cx="631825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rtl="1" eaLnBrk="1" hangingPunct="1"/>
            <a:r>
              <a:rPr lang="fa-IR" altLang="fa-IR" sz="2900" b="1">
                <a:cs typeface="B Davat" panose="00000400000000000000" pitchFamily="2" charset="-78"/>
              </a:rPr>
              <a:t>تحلیل عوامل کیفیت محصوریت فضایی در </a:t>
            </a:r>
            <a:r>
              <a:rPr lang="fa-IR" altLang="fa-IR" sz="2900" b="1" u="sng">
                <a:solidFill>
                  <a:srgbClr val="C00000"/>
                </a:solidFill>
                <a:cs typeface="B Davat" panose="00000400000000000000" pitchFamily="2" charset="-78"/>
              </a:rPr>
              <a:t>حسینیه کوچک</a:t>
            </a:r>
            <a:endParaRPr lang="en-US" altLang="fa-IR" sz="2900" b="1" u="sng">
              <a:solidFill>
                <a:srgbClr val="C00000"/>
              </a:solidFill>
              <a:cs typeface="B Davat" panose="00000400000000000000" pitchFamily="2" charset="-78"/>
            </a:endParaRPr>
          </a:p>
        </p:txBody>
      </p:sp>
      <p:sp>
        <p:nvSpPr>
          <p:cNvPr id="18" name="TextBox 17"/>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410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pic>
        <p:nvPicPr>
          <p:cNvPr id="12" name="Picture 3" descr="\\Pc82\PC82_File_Exchange\Picture1.jpg"/>
          <p:cNvPicPr>
            <a:picLocks noChangeAspect="1" noChangeArrowheads="1"/>
          </p:cNvPicPr>
          <p:nvPr/>
        </p:nvPicPr>
        <p:blipFill>
          <a:blip r:embed="rId4">
            <a:clrChange>
              <a:clrFrom>
                <a:srgbClr val="FFFFFF"/>
              </a:clrFrom>
              <a:clrTo>
                <a:srgbClr val="FFFFFF">
                  <a:alpha val="0"/>
                </a:srgbClr>
              </a:clrTo>
            </a:clrChange>
            <a:duotone>
              <a:schemeClr val="accent6">
                <a:shade val="45000"/>
                <a:satMod val="135000"/>
              </a:schemeClr>
              <a:prstClr val="white"/>
            </a:duotone>
          </a:blip>
          <a:srcRect/>
          <a:stretch>
            <a:fillRect/>
          </a:stretch>
        </p:blipFill>
        <p:spPr bwMode="auto">
          <a:xfrm>
            <a:off x="1295400" y="3124201"/>
            <a:ext cx="8915400" cy="635506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23561"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2"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6726238" y="238125"/>
            <a:ext cx="63039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زمان-زمینه-فضا</a:t>
            </a:r>
          </a:p>
        </p:txBody>
      </p:sp>
      <p:pic>
        <p:nvPicPr>
          <p:cNvPr id="23564"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89825" y="2133600"/>
            <a:ext cx="5592763"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5"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562850" y="5653088"/>
            <a:ext cx="5459413"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pic>
        <p:nvPicPr>
          <p:cNvPr id="23567" name="Picture 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044700" y="2209800"/>
            <a:ext cx="5348288" cy="316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8" name="Picture 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044700" y="5754688"/>
            <a:ext cx="5445125" cy="32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9" name="Rectangle 17"/>
          <p:cNvSpPr>
            <a:spLocks noChangeArrowheads="1"/>
          </p:cNvSpPr>
          <p:nvPr/>
        </p:nvSpPr>
        <p:spPr bwMode="auto">
          <a:xfrm>
            <a:off x="6096000" y="1501775"/>
            <a:ext cx="6318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rtl="1" eaLnBrk="1" hangingPunct="1"/>
            <a:r>
              <a:rPr lang="fa-IR" altLang="fa-IR" sz="2400" b="1">
                <a:cs typeface="B Davat" panose="00000400000000000000" pitchFamily="2" charset="-78"/>
              </a:rPr>
              <a:t>تحلیل عوامل کیفیت محصوریت فضایی در </a:t>
            </a:r>
            <a:r>
              <a:rPr lang="fa-IR" altLang="fa-IR" sz="2400" b="1" u="sng">
                <a:solidFill>
                  <a:srgbClr val="C00000"/>
                </a:solidFill>
                <a:cs typeface="B Davat" panose="00000400000000000000" pitchFamily="2" charset="-78"/>
              </a:rPr>
              <a:t>بازار</a:t>
            </a:r>
            <a:endParaRPr lang="en-US" altLang="fa-IR" sz="2400" b="1" u="sng">
              <a:solidFill>
                <a:srgbClr val="C00000"/>
              </a:solidFill>
              <a:cs typeface="B Davat" panose="00000400000000000000" pitchFamily="2" charset="-78"/>
            </a:endParaRPr>
          </a:p>
        </p:txBody>
      </p:sp>
      <p:sp>
        <p:nvSpPr>
          <p:cNvPr id="23570" name="Rectangle 18"/>
          <p:cNvSpPr>
            <a:spLocks noChangeArrowheads="1"/>
          </p:cNvSpPr>
          <p:nvPr/>
        </p:nvSpPr>
        <p:spPr bwMode="auto">
          <a:xfrm>
            <a:off x="617538" y="1539875"/>
            <a:ext cx="63198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rtl="1" eaLnBrk="1" hangingPunct="1"/>
            <a:r>
              <a:rPr lang="fa-IR" altLang="fa-IR" sz="2400" b="1">
                <a:cs typeface="B Davat" panose="00000400000000000000" pitchFamily="2" charset="-78"/>
              </a:rPr>
              <a:t>تحلیل عوامل کیفیت محصوریت فضایی در </a:t>
            </a:r>
            <a:r>
              <a:rPr lang="fa-IR" altLang="fa-IR" sz="2400" b="1" u="sng">
                <a:solidFill>
                  <a:srgbClr val="C00000"/>
                </a:solidFill>
                <a:cs typeface="B Davat" panose="00000400000000000000" pitchFamily="2" charset="-78"/>
              </a:rPr>
              <a:t>گره یخچال</a:t>
            </a:r>
            <a:endParaRPr lang="en-US" altLang="fa-IR" sz="2400" b="1" u="sng">
              <a:solidFill>
                <a:srgbClr val="C00000"/>
              </a:solidFill>
              <a:cs typeface="B Davat" panose="00000400000000000000" pitchFamily="2" charset="-78"/>
            </a:endParaRPr>
          </a:p>
        </p:txBody>
      </p:sp>
      <p:sp>
        <p:nvSpPr>
          <p:cNvPr id="20" name="TextBox 19"/>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24585"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6"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6726238" y="238125"/>
            <a:ext cx="63039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زمان-زمینه-فضا</a:t>
            </a:r>
          </a:p>
        </p:txBody>
      </p: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pSp>
        <p:nvGrpSpPr>
          <p:cNvPr id="24590" name="Group 20"/>
          <p:cNvGrpSpPr>
            <a:grpSpLocks/>
          </p:cNvGrpSpPr>
          <p:nvPr/>
        </p:nvGrpSpPr>
        <p:grpSpPr bwMode="auto">
          <a:xfrm>
            <a:off x="1960563" y="955675"/>
            <a:ext cx="10872787" cy="7696200"/>
            <a:chOff x="1476825" y="900088"/>
            <a:chExt cx="8200575" cy="5863736"/>
          </a:xfrm>
        </p:grpSpPr>
        <p:grpSp>
          <p:nvGrpSpPr>
            <p:cNvPr id="24591" name="Group 22"/>
            <p:cNvGrpSpPr>
              <a:grpSpLocks/>
            </p:cNvGrpSpPr>
            <p:nvPr/>
          </p:nvGrpSpPr>
          <p:grpSpPr bwMode="auto">
            <a:xfrm>
              <a:off x="1946163" y="2467000"/>
              <a:ext cx="7731237" cy="3552800"/>
              <a:chOff x="1452193" y="1412776"/>
              <a:chExt cx="8157487" cy="3816424"/>
            </a:xfrm>
          </p:grpSpPr>
          <p:pic>
            <p:nvPicPr>
              <p:cNvPr id="24607" name="Content Placeholder 3"/>
              <p:cNvPicPr>
                <a:picLocks noChangeAspect="1" noChangeArrowheads="1"/>
              </p:cNvPicPr>
              <p:nvPr/>
            </p:nvPicPr>
            <p:blipFill>
              <a:blip r:embed="rId4" cstate="screen">
                <a:extLst>
                  <a:ext uri="{28A0092B-C50C-407E-A947-70E740481C1C}">
                    <a14:useLocalDpi xmlns:a14="http://schemas.microsoft.com/office/drawing/2010/main"/>
                  </a:ext>
                </a:extLst>
              </a:blip>
              <a:srcRect r="-1576"/>
              <a:stretch>
                <a:fillRect/>
              </a:stretch>
            </p:blipFill>
            <p:spPr bwMode="auto">
              <a:xfrm>
                <a:off x="1520618" y="1412776"/>
                <a:ext cx="8089062"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Freeform 41"/>
              <p:cNvSpPr/>
              <p:nvPr/>
            </p:nvSpPr>
            <p:spPr>
              <a:xfrm>
                <a:off x="5654124" y="2018901"/>
                <a:ext cx="1610774" cy="1647468"/>
              </a:xfrm>
              <a:custGeom>
                <a:avLst/>
                <a:gdLst>
                  <a:gd name="connsiteX0" fmla="*/ 0 w 1485900"/>
                  <a:gd name="connsiteY0" fmla="*/ 0 h 1647825"/>
                  <a:gd name="connsiteX1" fmla="*/ 685800 w 1485900"/>
                  <a:gd name="connsiteY1" fmla="*/ 857250 h 1647825"/>
                  <a:gd name="connsiteX2" fmla="*/ 1485900 w 1485900"/>
                  <a:gd name="connsiteY2" fmla="*/ 1647825 h 1647825"/>
                </a:gdLst>
                <a:ahLst/>
                <a:cxnLst>
                  <a:cxn ang="0">
                    <a:pos x="connsiteX0" y="connsiteY0"/>
                  </a:cxn>
                  <a:cxn ang="0">
                    <a:pos x="connsiteX1" y="connsiteY1"/>
                  </a:cxn>
                  <a:cxn ang="0">
                    <a:pos x="connsiteX2" y="connsiteY2"/>
                  </a:cxn>
                </a:cxnLst>
                <a:rect l="l" t="t" r="r" b="b"/>
                <a:pathLst>
                  <a:path w="1485900" h="1647825">
                    <a:moveTo>
                      <a:pt x="0" y="0"/>
                    </a:moveTo>
                    <a:lnTo>
                      <a:pt x="685800" y="857250"/>
                    </a:lnTo>
                    <a:lnTo>
                      <a:pt x="1485900" y="1647825"/>
                    </a:lnTo>
                  </a:path>
                </a:pathLst>
              </a:custGeom>
              <a:noFill/>
              <a:ln w="50800">
                <a:solidFill>
                  <a:srgbClr val="CC6600"/>
                </a:solidFill>
                <a:prstDash val="sysDash"/>
                <a:headEnd type="stealth"/>
                <a:tailEnd type="stealt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43" name="Freeform 42"/>
              <p:cNvSpPr/>
              <p:nvPr/>
            </p:nvSpPr>
            <p:spPr>
              <a:xfrm>
                <a:off x="6346441" y="1675895"/>
                <a:ext cx="1763640" cy="1733219"/>
              </a:xfrm>
              <a:custGeom>
                <a:avLst/>
                <a:gdLst>
                  <a:gd name="connsiteX0" fmla="*/ 0 w 1628775"/>
                  <a:gd name="connsiteY0" fmla="*/ 0 h 1733550"/>
                  <a:gd name="connsiteX1" fmla="*/ 361950 w 1628775"/>
                  <a:gd name="connsiteY1" fmla="*/ 447675 h 1733550"/>
                  <a:gd name="connsiteX2" fmla="*/ 361950 w 1628775"/>
                  <a:gd name="connsiteY2" fmla="*/ 609600 h 1733550"/>
                  <a:gd name="connsiteX3" fmla="*/ 561975 w 1628775"/>
                  <a:gd name="connsiteY3" fmla="*/ 904875 h 1733550"/>
                  <a:gd name="connsiteX4" fmla="*/ 981075 w 1628775"/>
                  <a:gd name="connsiteY4" fmla="*/ 1390650 h 1733550"/>
                  <a:gd name="connsiteX5" fmla="*/ 1304925 w 1628775"/>
                  <a:gd name="connsiteY5" fmla="*/ 1390650 h 1733550"/>
                  <a:gd name="connsiteX6" fmla="*/ 1628775 w 1628775"/>
                  <a:gd name="connsiteY6" fmla="*/ 1733550 h 173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8775" h="1733550">
                    <a:moveTo>
                      <a:pt x="0" y="0"/>
                    </a:moveTo>
                    <a:lnTo>
                      <a:pt x="361950" y="447675"/>
                    </a:lnTo>
                    <a:lnTo>
                      <a:pt x="361950" y="609600"/>
                    </a:lnTo>
                    <a:lnTo>
                      <a:pt x="561975" y="904875"/>
                    </a:lnTo>
                    <a:lnTo>
                      <a:pt x="981075" y="1390650"/>
                    </a:lnTo>
                    <a:lnTo>
                      <a:pt x="1304925" y="1390650"/>
                    </a:lnTo>
                    <a:lnTo>
                      <a:pt x="1628775" y="1733550"/>
                    </a:lnTo>
                  </a:path>
                </a:pathLst>
              </a:custGeom>
              <a:noFill/>
              <a:ln w="50800">
                <a:solidFill>
                  <a:srgbClr val="CC6600"/>
                </a:solidFill>
                <a:prstDash val="sysDash"/>
                <a:headEnd type="stealth"/>
                <a:tailEnd type="stealt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24610" name="TextBox 43"/>
              <p:cNvSpPr txBox="1">
                <a:spLocks noChangeArrowheads="1"/>
              </p:cNvSpPr>
              <p:nvPr/>
            </p:nvSpPr>
            <p:spPr bwMode="auto">
              <a:xfrm>
                <a:off x="1452193" y="4136921"/>
                <a:ext cx="2476698" cy="330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sz="1400" b="1"/>
                  <a:t>ورودی به محدوده بافت 20ساله</a:t>
                </a:r>
              </a:p>
            </p:txBody>
          </p:sp>
          <p:sp>
            <p:nvSpPr>
              <p:cNvPr id="45" name="Freeform 44"/>
              <p:cNvSpPr/>
              <p:nvPr/>
            </p:nvSpPr>
            <p:spPr>
              <a:xfrm>
                <a:off x="2713039" y="1827910"/>
                <a:ext cx="5189852" cy="3389781"/>
              </a:xfrm>
              <a:custGeom>
                <a:avLst/>
                <a:gdLst>
                  <a:gd name="connsiteX0" fmla="*/ 4790661 w 4790661"/>
                  <a:gd name="connsiteY0" fmla="*/ 0 h 3389243"/>
                  <a:gd name="connsiteX1" fmla="*/ 4333461 w 4790661"/>
                  <a:gd name="connsiteY1" fmla="*/ 357809 h 3389243"/>
                  <a:gd name="connsiteX2" fmla="*/ 4293704 w 4790661"/>
                  <a:gd name="connsiteY2" fmla="*/ 417443 h 3389243"/>
                  <a:gd name="connsiteX3" fmla="*/ 3916017 w 4790661"/>
                  <a:gd name="connsiteY3" fmla="*/ 725557 h 3389243"/>
                  <a:gd name="connsiteX4" fmla="*/ 3429000 w 4790661"/>
                  <a:gd name="connsiteY4" fmla="*/ 1063487 h 3389243"/>
                  <a:gd name="connsiteX5" fmla="*/ 2087217 w 4790661"/>
                  <a:gd name="connsiteY5" fmla="*/ 1967948 h 3389243"/>
                  <a:gd name="connsiteX6" fmla="*/ 1212574 w 4790661"/>
                  <a:gd name="connsiteY6" fmla="*/ 2554357 h 3389243"/>
                  <a:gd name="connsiteX7" fmla="*/ 924339 w 4790661"/>
                  <a:gd name="connsiteY7" fmla="*/ 2693504 h 3389243"/>
                  <a:gd name="connsiteX8" fmla="*/ 924339 w 4790661"/>
                  <a:gd name="connsiteY8" fmla="*/ 2802835 h 3389243"/>
                  <a:gd name="connsiteX9" fmla="*/ 0 w 4790661"/>
                  <a:gd name="connsiteY9" fmla="*/ 3389243 h 3389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90661" h="3389243">
                    <a:moveTo>
                      <a:pt x="4790661" y="0"/>
                    </a:moveTo>
                    <a:lnTo>
                      <a:pt x="4333461" y="357809"/>
                    </a:lnTo>
                    <a:lnTo>
                      <a:pt x="4293704" y="417443"/>
                    </a:lnTo>
                    <a:lnTo>
                      <a:pt x="3916017" y="725557"/>
                    </a:lnTo>
                    <a:lnTo>
                      <a:pt x="3429000" y="1063487"/>
                    </a:lnTo>
                    <a:lnTo>
                      <a:pt x="2087217" y="1967948"/>
                    </a:lnTo>
                    <a:lnTo>
                      <a:pt x="1212574" y="2554357"/>
                    </a:lnTo>
                    <a:lnTo>
                      <a:pt x="924339" y="2693504"/>
                    </a:lnTo>
                    <a:lnTo>
                      <a:pt x="924339" y="2802835"/>
                    </a:lnTo>
                    <a:lnTo>
                      <a:pt x="0" y="3389243"/>
                    </a:lnTo>
                  </a:path>
                </a:pathLst>
              </a:custGeom>
              <a:noFill/>
              <a:ln w="76200">
                <a:solidFill>
                  <a:srgbClr val="C00000"/>
                </a:solidFill>
                <a:prstDash val="sysDash"/>
                <a:headEnd type="oval"/>
                <a:tailEnd type="stealt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24612" name="TextBox 45"/>
              <p:cNvSpPr txBox="1">
                <a:spLocks noChangeArrowheads="1"/>
              </p:cNvSpPr>
              <p:nvPr/>
            </p:nvSpPr>
            <p:spPr bwMode="auto">
              <a:xfrm rot="-1675236">
                <a:off x="4676905" y="3188722"/>
                <a:ext cx="1471149" cy="297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sz="1200" b="1"/>
                  <a:t>خیابان اصلی شهر</a:t>
                </a:r>
              </a:p>
            </p:txBody>
          </p:sp>
          <p:sp>
            <p:nvSpPr>
              <p:cNvPr id="47" name="Freeform 46"/>
              <p:cNvSpPr/>
              <p:nvPr/>
            </p:nvSpPr>
            <p:spPr>
              <a:xfrm>
                <a:off x="6573844" y="1696684"/>
                <a:ext cx="2071898" cy="1372024"/>
              </a:xfrm>
              <a:custGeom>
                <a:avLst/>
                <a:gdLst>
                  <a:gd name="connsiteX0" fmla="*/ 1343891 w 1911927"/>
                  <a:gd name="connsiteY0" fmla="*/ 0 h 1371600"/>
                  <a:gd name="connsiteX1" fmla="*/ 1011382 w 1911927"/>
                  <a:gd name="connsiteY1" fmla="*/ 110836 h 1371600"/>
                  <a:gd name="connsiteX2" fmla="*/ 803564 w 1911927"/>
                  <a:gd name="connsiteY2" fmla="*/ 166254 h 1371600"/>
                  <a:gd name="connsiteX3" fmla="*/ 498764 w 1911927"/>
                  <a:gd name="connsiteY3" fmla="*/ 360218 h 1371600"/>
                  <a:gd name="connsiteX4" fmla="*/ 152400 w 1911927"/>
                  <a:gd name="connsiteY4" fmla="*/ 484909 h 1371600"/>
                  <a:gd name="connsiteX5" fmla="*/ 55418 w 1911927"/>
                  <a:gd name="connsiteY5" fmla="*/ 581891 h 1371600"/>
                  <a:gd name="connsiteX6" fmla="*/ 0 w 1911927"/>
                  <a:gd name="connsiteY6" fmla="*/ 734291 h 1371600"/>
                  <a:gd name="connsiteX7" fmla="*/ 221673 w 1911927"/>
                  <a:gd name="connsiteY7" fmla="*/ 942109 h 1371600"/>
                  <a:gd name="connsiteX8" fmla="*/ 360218 w 1911927"/>
                  <a:gd name="connsiteY8" fmla="*/ 858981 h 1371600"/>
                  <a:gd name="connsiteX9" fmla="*/ 734291 w 1911927"/>
                  <a:gd name="connsiteY9" fmla="*/ 1357745 h 1371600"/>
                  <a:gd name="connsiteX10" fmla="*/ 1066800 w 1911927"/>
                  <a:gd name="connsiteY10" fmla="*/ 1371600 h 1371600"/>
                  <a:gd name="connsiteX11" fmla="*/ 1246909 w 1911927"/>
                  <a:gd name="connsiteY11" fmla="*/ 1274618 h 1371600"/>
                  <a:gd name="connsiteX12" fmla="*/ 1468582 w 1911927"/>
                  <a:gd name="connsiteY12" fmla="*/ 1039091 h 1371600"/>
                  <a:gd name="connsiteX13" fmla="*/ 1634836 w 1911927"/>
                  <a:gd name="connsiteY13" fmla="*/ 706581 h 1371600"/>
                  <a:gd name="connsiteX14" fmla="*/ 1870364 w 1911927"/>
                  <a:gd name="connsiteY14" fmla="*/ 457200 h 1371600"/>
                  <a:gd name="connsiteX15" fmla="*/ 1911927 w 1911927"/>
                  <a:gd name="connsiteY15" fmla="*/ 304800 h 1371600"/>
                  <a:gd name="connsiteX16" fmla="*/ 1343891 w 1911927"/>
                  <a:gd name="connsiteY1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11927" h="1371600">
                    <a:moveTo>
                      <a:pt x="1343891" y="0"/>
                    </a:moveTo>
                    <a:lnTo>
                      <a:pt x="1011382" y="110836"/>
                    </a:lnTo>
                    <a:lnTo>
                      <a:pt x="803564" y="166254"/>
                    </a:lnTo>
                    <a:lnTo>
                      <a:pt x="498764" y="360218"/>
                    </a:lnTo>
                    <a:lnTo>
                      <a:pt x="152400" y="484909"/>
                    </a:lnTo>
                    <a:lnTo>
                      <a:pt x="55418" y="581891"/>
                    </a:lnTo>
                    <a:lnTo>
                      <a:pt x="0" y="734291"/>
                    </a:lnTo>
                    <a:lnTo>
                      <a:pt x="221673" y="942109"/>
                    </a:lnTo>
                    <a:lnTo>
                      <a:pt x="360218" y="858981"/>
                    </a:lnTo>
                    <a:lnTo>
                      <a:pt x="734291" y="1357745"/>
                    </a:lnTo>
                    <a:lnTo>
                      <a:pt x="1066800" y="1371600"/>
                    </a:lnTo>
                    <a:lnTo>
                      <a:pt x="1246909" y="1274618"/>
                    </a:lnTo>
                    <a:lnTo>
                      <a:pt x="1468582" y="1039091"/>
                    </a:lnTo>
                    <a:lnTo>
                      <a:pt x="1634836" y="706581"/>
                    </a:lnTo>
                    <a:lnTo>
                      <a:pt x="1870364" y="457200"/>
                    </a:lnTo>
                    <a:lnTo>
                      <a:pt x="1911927" y="304800"/>
                    </a:lnTo>
                    <a:lnTo>
                      <a:pt x="1343891" y="0"/>
                    </a:lnTo>
                    <a:close/>
                  </a:path>
                </a:pathLst>
              </a:custGeom>
              <a:solidFill>
                <a:schemeClr val="accent6">
                  <a:lumMod val="75000"/>
                  <a:alpha val="23000"/>
                </a:schemeClr>
              </a:solidFill>
              <a:ln w="50800" cap="rnd">
                <a:solidFill>
                  <a:srgbClr val="9933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48" name="Freeform 47"/>
              <p:cNvSpPr/>
              <p:nvPr/>
            </p:nvSpPr>
            <p:spPr>
              <a:xfrm>
                <a:off x="2566490" y="3068707"/>
                <a:ext cx="2327095" cy="2133393"/>
              </a:xfrm>
              <a:custGeom>
                <a:avLst/>
                <a:gdLst>
                  <a:gd name="connsiteX0" fmla="*/ 2147455 w 2147455"/>
                  <a:gd name="connsiteY0" fmla="*/ 720436 h 2133600"/>
                  <a:gd name="connsiteX1" fmla="*/ 554182 w 2147455"/>
                  <a:gd name="connsiteY1" fmla="*/ 0 h 2133600"/>
                  <a:gd name="connsiteX2" fmla="*/ 83128 w 2147455"/>
                  <a:gd name="connsiteY2" fmla="*/ 637309 h 2133600"/>
                  <a:gd name="connsiteX3" fmla="*/ 41564 w 2147455"/>
                  <a:gd name="connsiteY3" fmla="*/ 762000 h 2133600"/>
                  <a:gd name="connsiteX4" fmla="*/ 0 w 2147455"/>
                  <a:gd name="connsiteY4" fmla="*/ 2133600 h 2133600"/>
                  <a:gd name="connsiteX5" fmla="*/ 83128 w 2147455"/>
                  <a:gd name="connsiteY5" fmla="*/ 2036618 h 2133600"/>
                  <a:gd name="connsiteX6" fmla="*/ 2147455 w 2147455"/>
                  <a:gd name="connsiteY6" fmla="*/ 720436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7455" h="2133600">
                    <a:moveTo>
                      <a:pt x="2147455" y="720436"/>
                    </a:moveTo>
                    <a:lnTo>
                      <a:pt x="554182" y="0"/>
                    </a:lnTo>
                    <a:lnTo>
                      <a:pt x="83128" y="637309"/>
                    </a:lnTo>
                    <a:lnTo>
                      <a:pt x="41564" y="762000"/>
                    </a:lnTo>
                    <a:lnTo>
                      <a:pt x="0" y="2133600"/>
                    </a:lnTo>
                    <a:lnTo>
                      <a:pt x="83128" y="2036618"/>
                    </a:lnTo>
                    <a:lnTo>
                      <a:pt x="2147455" y="720436"/>
                    </a:lnTo>
                    <a:close/>
                  </a:path>
                </a:pathLst>
              </a:custGeom>
              <a:solidFill>
                <a:srgbClr val="663300">
                  <a:alpha val="34000"/>
                </a:srgbClr>
              </a:solidFill>
              <a:ln w="50800" cap="rnd">
                <a:solidFill>
                  <a:srgbClr val="6633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24615" name="TextBox 48"/>
              <p:cNvSpPr txBox="1">
                <a:spLocks noChangeArrowheads="1"/>
              </p:cNvSpPr>
              <p:nvPr/>
            </p:nvSpPr>
            <p:spPr bwMode="auto">
              <a:xfrm>
                <a:off x="2401269" y="2151203"/>
                <a:ext cx="4357865" cy="330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eaLnBrk="1" hangingPunct="1"/>
                <a:r>
                  <a:rPr lang="fa-IR" altLang="fa-IR" sz="1400" b="1"/>
                  <a:t>ورودی به محدوده بافت 1100ساله دارای ابنیه تاریخی ارزشمند </a:t>
                </a:r>
              </a:p>
            </p:txBody>
          </p:sp>
          <p:sp>
            <p:nvSpPr>
              <p:cNvPr id="50" name="Oval 49"/>
              <p:cNvSpPr/>
              <p:nvPr/>
            </p:nvSpPr>
            <p:spPr>
              <a:xfrm>
                <a:off x="6747200" y="2383365"/>
                <a:ext cx="410167" cy="363078"/>
              </a:xfrm>
              <a:prstGeom prst="ellipse">
                <a:avLst/>
              </a:prstGeom>
              <a:noFill/>
              <a:ln w="50800" cap="rnd" cmpd="dbl">
                <a:solidFill>
                  <a:srgbClr val="FFFF00"/>
                </a:solidFill>
                <a:prstDash val="sysDash"/>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51" name="Freeform 50"/>
              <p:cNvSpPr/>
              <p:nvPr/>
            </p:nvSpPr>
            <p:spPr>
              <a:xfrm>
                <a:off x="2796420" y="3657275"/>
                <a:ext cx="1248192" cy="686012"/>
              </a:xfrm>
              <a:custGeom>
                <a:avLst/>
                <a:gdLst>
                  <a:gd name="connsiteX0" fmla="*/ 1152525 w 1152525"/>
                  <a:gd name="connsiteY0" fmla="*/ 685800 h 685800"/>
                  <a:gd name="connsiteX1" fmla="*/ 0 w 1152525"/>
                  <a:gd name="connsiteY1" fmla="*/ 0 h 685800"/>
                </a:gdLst>
                <a:ahLst/>
                <a:cxnLst>
                  <a:cxn ang="0">
                    <a:pos x="connsiteX0" y="connsiteY0"/>
                  </a:cxn>
                  <a:cxn ang="0">
                    <a:pos x="connsiteX1" y="connsiteY1"/>
                  </a:cxn>
                </a:cxnLst>
                <a:rect l="l" t="t" r="r" b="b"/>
                <a:pathLst>
                  <a:path w="1152525" h="685800">
                    <a:moveTo>
                      <a:pt x="1152525" y="685800"/>
                    </a:moveTo>
                    <a:lnTo>
                      <a:pt x="0" y="0"/>
                    </a:lnTo>
                  </a:path>
                </a:pathLst>
              </a:custGeom>
              <a:noFill/>
              <a:ln w="50800">
                <a:solidFill>
                  <a:srgbClr val="92D050"/>
                </a:solidFill>
                <a:prstDash val="sysDash"/>
                <a:headEnd type="stealth"/>
                <a:tailEnd type="ova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52" name="Oval 51"/>
              <p:cNvSpPr/>
              <p:nvPr/>
            </p:nvSpPr>
            <p:spPr>
              <a:xfrm>
                <a:off x="3864359" y="4221102"/>
                <a:ext cx="361183" cy="244599"/>
              </a:xfrm>
              <a:prstGeom prst="ellipse">
                <a:avLst/>
              </a:prstGeom>
              <a:noFill/>
              <a:ln w="50800" cap="rnd" cmpd="dbl">
                <a:solidFill>
                  <a:srgbClr val="FFFF00"/>
                </a:solidFill>
                <a:prstDash val="sysDash"/>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53" name="Freeform 52"/>
              <p:cNvSpPr/>
              <p:nvPr/>
            </p:nvSpPr>
            <p:spPr>
              <a:xfrm>
                <a:off x="2566490" y="2823147"/>
                <a:ext cx="3601818" cy="1478563"/>
              </a:xfrm>
              <a:custGeom>
                <a:avLst/>
                <a:gdLst>
                  <a:gd name="connsiteX0" fmla="*/ 0 w 6496050"/>
                  <a:gd name="connsiteY0" fmla="*/ 0 h 2819400"/>
                  <a:gd name="connsiteX1" fmla="*/ 6496050 w 6496050"/>
                  <a:gd name="connsiteY1" fmla="*/ 2819400 h 2819400"/>
                </a:gdLst>
                <a:ahLst/>
                <a:cxnLst>
                  <a:cxn ang="0">
                    <a:pos x="connsiteX0" y="connsiteY0"/>
                  </a:cxn>
                  <a:cxn ang="0">
                    <a:pos x="connsiteX1" y="connsiteY1"/>
                  </a:cxn>
                </a:cxnLst>
                <a:rect l="l" t="t" r="r" b="b"/>
                <a:pathLst>
                  <a:path w="6496050" h="2819400">
                    <a:moveTo>
                      <a:pt x="0" y="0"/>
                    </a:moveTo>
                    <a:lnTo>
                      <a:pt x="6496050" y="2819400"/>
                    </a:lnTo>
                  </a:path>
                </a:pathLst>
              </a:custGeom>
              <a:noFill/>
              <a:ln w="76200" cmpd="dbl">
                <a:solidFill>
                  <a:schemeClr val="accent2">
                    <a:lumMod val="75000"/>
                  </a:schemeClr>
                </a:solidFill>
                <a:prstDash val="sysDot"/>
                <a:headEnd type="stealth"/>
                <a:tailEnd type="stealt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24624" name="TextBox 53"/>
              <p:cNvSpPr txBox="1">
                <a:spLocks noChangeArrowheads="1"/>
              </p:cNvSpPr>
              <p:nvPr/>
            </p:nvSpPr>
            <p:spPr bwMode="auto">
              <a:xfrm rot="1211953">
                <a:off x="2887157" y="3089736"/>
                <a:ext cx="19993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sz="1200" b="1"/>
                  <a:t>ریل راه آهن</a:t>
                </a:r>
              </a:p>
            </p:txBody>
          </p:sp>
          <p:pic>
            <p:nvPicPr>
              <p:cNvPr id="55" name="Picture 3" descr="C:\Users\esmat\Desktop\geraphics\7.png"/>
              <p:cNvPicPr>
                <a:picLocks noChangeAspect="1" noChangeArrowheads="1"/>
              </p:cNvPicPr>
              <p:nvPr/>
            </p:nvPicPr>
            <p:blipFill>
              <a:blip r:embed="rId5" cstate="print"/>
              <a:srcRect/>
              <a:stretch>
                <a:fillRect/>
              </a:stretch>
            </p:blipFill>
            <p:spPr bwMode="auto">
              <a:xfrm>
                <a:off x="6777633" y="2432225"/>
                <a:ext cx="337076" cy="302883"/>
              </a:xfrm>
              <a:prstGeom prst="rect">
                <a:avLst/>
              </a:prstGeom>
              <a:noFill/>
              <a:effectLst>
                <a:glow rad="63500">
                  <a:schemeClr val="accent1">
                    <a:satMod val="175000"/>
                    <a:alpha val="40000"/>
                  </a:schemeClr>
                </a:glow>
              </a:effectLst>
            </p:spPr>
          </p:pic>
          <p:sp>
            <p:nvSpPr>
              <p:cNvPr id="24626" name="TextBox 55"/>
              <p:cNvSpPr txBox="1">
                <a:spLocks noChangeArrowheads="1"/>
              </p:cNvSpPr>
              <p:nvPr/>
            </p:nvSpPr>
            <p:spPr bwMode="auto">
              <a:xfrm>
                <a:off x="4008450" y="3927681"/>
                <a:ext cx="1457414" cy="297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sz="1200" b="1"/>
                  <a:t>گره ارتباطی</a:t>
                </a:r>
              </a:p>
            </p:txBody>
          </p:sp>
          <p:sp>
            <p:nvSpPr>
              <p:cNvPr id="57" name="Oval 56"/>
              <p:cNvSpPr/>
              <p:nvPr/>
            </p:nvSpPr>
            <p:spPr>
              <a:xfrm>
                <a:off x="4872011" y="3645026"/>
                <a:ext cx="237007" cy="219063"/>
              </a:xfrm>
              <a:prstGeom prst="ellipse">
                <a:avLst/>
              </a:prstGeom>
              <a:noFill/>
              <a:ln w="50800" cap="rnd" cmpd="sng">
                <a:solidFill>
                  <a:schemeClr val="accent1">
                    <a:lumMod val="75000"/>
                  </a:schemeClr>
                </a:solidFill>
                <a:prstDash val="sysDash"/>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24630" name="TextBox 57"/>
              <p:cNvSpPr txBox="1">
                <a:spLocks noChangeArrowheads="1"/>
              </p:cNvSpPr>
              <p:nvPr/>
            </p:nvSpPr>
            <p:spPr bwMode="auto">
              <a:xfrm>
                <a:off x="5434542" y="2542402"/>
                <a:ext cx="13070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eaLnBrk="1" hangingPunct="1"/>
                <a:r>
                  <a:rPr lang="fa-IR" altLang="fa-IR" sz="1200" b="1"/>
                  <a:t>گره فعال اجتماعی</a:t>
                </a:r>
              </a:p>
            </p:txBody>
          </p:sp>
          <p:sp>
            <p:nvSpPr>
              <p:cNvPr id="24631" name="TextBox 58"/>
              <p:cNvSpPr txBox="1">
                <a:spLocks noChangeArrowheads="1"/>
              </p:cNvSpPr>
              <p:nvPr/>
            </p:nvSpPr>
            <p:spPr bwMode="auto">
              <a:xfrm>
                <a:off x="2877312" y="3608052"/>
                <a:ext cx="166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sz="1400" b="1"/>
                  <a:t>بافت 20 ساله</a:t>
                </a:r>
              </a:p>
            </p:txBody>
          </p:sp>
        </p:grpSp>
        <p:sp>
          <p:nvSpPr>
            <p:cNvPr id="26" name="TextBox 25"/>
            <p:cNvSpPr txBox="1"/>
            <p:nvPr/>
          </p:nvSpPr>
          <p:spPr>
            <a:xfrm>
              <a:off x="4571946" y="1370590"/>
              <a:ext cx="3116674" cy="368902"/>
            </a:xfrm>
            <a:prstGeom prst="rect">
              <a:avLst/>
            </a:prstGeom>
            <a:noFill/>
          </p:spPr>
          <p:txBody>
            <a:bodyPr rtlCol="1">
              <a:spAutoFit/>
            </a:bodyPr>
            <a:lstStyle/>
            <a:p>
              <a:pPr defTabSz="1125295" eaLnBrk="1" fontAlgn="auto" hangingPunct="1">
                <a:spcBef>
                  <a:spcPts val="0"/>
                </a:spcBef>
                <a:spcAft>
                  <a:spcPts val="0"/>
                </a:spcAft>
                <a:defRPr/>
              </a:pPr>
              <a:r>
                <a:rPr lang="fa-IR" b="1" dirty="0">
                  <a:solidFill>
                    <a:schemeClr val="accent2">
                      <a:lumMod val="50000"/>
                    </a:schemeClr>
                  </a:solidFill>
                  <a:latin typeface="+mn-lt"/>
                </a:rPr>
                <a:t>جهت وزش باد نامطلوب(باد دیوانه)</a:t>
              </a:r>
            </a:p>
          </p:txBody>
        </p:sp>
        <p:sp>
          <p:nvSpPr>
            <p:cNvPr id="27" name="Down Arrow 26"/>
            <p:cNvSpPr/>
            <p:nvPr/>
          </p:nvSpPr>
          <p:spPr>
            <a:xfrm>
              <a:off x="6116514" y="1659664"/>
              <a:ext cx="243060" cy="492274"/>
            </a:xfrm>
            <a:prstGeom prst="downArrow">
              <a:avLst/>
            </a:prstGeom>
            <a:solidFill>
              <a:schemeClr val="accent2">
                <a:lumMod val="5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28" name="Down Arrow 27"/>
            <p:cNvSpPr/>
            <p:nvPr/>
          </p:nvSpPr>
          <p:spPr>
            <a:xfrm>
              <a:off x="5796824" y="1659664"/>
              <a:ext cx="244257" cy="492274"/>
            </a:xfrm>
            <a:prstGeom prst="downArrow">
              <a:avLst/>
            </a:prstGeom>
            <a:solidFill>
              <a:schemeClr val="accent2">
                <a:lumMod val="5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29" name="Down Arrow 28"/>
            <p:cNvSpPr/>
            <p:nvPr/>
          </p:nvSpPr>
          <p:spPr>
            <a:xfrm>
              <a:off x="5513055" y="1659664"/>
              <a:ext cx="244257" cy="492274"/>
            </a:xfrm>
            <a:prstGeom prst="downArrow">
              <a:avLst/>
            </a:prstGeom>
            <a:solidFill>
              <a:schemeClr val="accent2">
                <a:lumMod val="5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30" name="Right Arrow 29"/>
            <p:cNvSpPr/>
            <p:nvPr/>
          </p:nvSpPr>
          <p:spPr>
            <a:xfrm rot="8186074">
              <a:off x="8325605" y="1308905"/>
              <a:ext cx="1241640" cy="824890"/>
            </a:xfrm>
            <a:prstGeom prst="rightArrow">
              <a:avLst/>
            </a:prstGeom>
            <a:solidFill>
              <a:srgbClr val="00B05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31" name="TextBox 30"/>
            <p:cNvSpPr txBox="1"/>
            <p:nvPr/>
          </p:nvSpPr>
          <p:spPr>
            <a:xfrm rot="18883578">
              <a:off x="8327283" y="1440803"/>
              <a:ext cx="1450211" cy="368780"/>
            </a:xfrm>
            <a:prstGeom prst="rect">
              <a:avLst/>
            </a:prstGeom>
            <a:noFill/>
          </p:spPr>
          <p:txBody>
            <a:bodyPr rtlCol="1">
              <a:spAutoFit/>
            </a:bodyPr>
            <a:lstStyle/>
            <a:p>
              <a:pPr defTabSz="1125295" eaLnBrk="1" fontAlgn="auto" hangingPunct="1">
                <a:spcBef>
                  <a:spcPts val="0"/>
                </a:spcBef>
                <a:spcAft>
                  <a:spcPts val="0"/>
                </a:spcAft>
                <a:defRPr/>
              </a:pPr>
              <a:r>
                <a:rPr lang="fa-IR" b="1" dirty="0">
                  <a:solidFill>
                    <a:schemeClr val="accent4">
                      <a:lumMod val="75000"/>
                    </a:schemeClr>
                  </a:solidFill>
                  <a:latin typeface="+mn-lt"/>
                </a:rPr>
                <a:t>باد مطلوب</a:t>
              </a:r>
            </a:p>
          </p:txBody>
        </p:sp>
        <p:pic>
          <p:nvPicPr>
            <p:cNvPr id="32" name="Picture 57" descr="C:\Documents and Settings\zahya\Desktop\legend\gg2076a.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7572097">
              <a:off x="5574117" y="2312893"/>
              <a:ext cx="708331" cy="469141"/>
            </a:xfrm>
            <a:prstGeom prst="rect">
              <a:avLst/>
            </a:prstGeom>
            <a:noFill/>
            <a:effectLst>
              <a:glow rad="63500">
                <a:schemeClr val="accent2">
                  <a:satMod val="175000"/>
                  <a:alpha val="40000"/>
                </a:schemeClr>
              </a:glow>
            </a:effectLst>
          </p:spPr>
        </p:pic>
        <p:pic>
          <p:nvPicPr>
            <p:cNvPr id="33" name="Picture 57" descr="C:\Documents and Settings\zahya\Desktop\legend\gg2076a.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10002036">
              <a:off x="7867474" y="2167673"/>
              <a:ext cx="773987" cy="420699"/>
            </a:xfrm>
            <a:prstGeom prst="rect">
              <a:avLst/>
            </a:prstGeom>
            <a:noFill/>
            <a:effectLst>
              <a:glow rad="63500">
                <a:schemeClr val="accent1">
                  <a:satMod val="175000"/>
                  <a:alpha val="40000"/>
                </a:schemeClr>
              </a:glow>
            </a:effectLst>
          </p:spPr>
        </p:pic>
        <p:sp>
          <p:nvSpPr>
            <p:cNvPr id="34" name="Right Arrow 33"/>
            <p:cNvSpPr/>
            <p:nvPr/>
          </p:nvSpPr>
          <p:spPr>
            <a:xfrm rot="1316747">
              <a:off x="1499574" y="3021580"/>
              <a:ext cx="1241641" cy="824890"/>
            </a:xfrm>
            <a:prstGeom prst="rightArrow">
              <a:avLst/>
            </a:prstGeom>
            <a:solidFill>
              <a:srgbClr val="00B05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35" name="TextBox 34"/>
            <p:cNvSpPr txBox="1"/>
            <p:nvPr/>
          </p:nvSpPr>
          <p:spPr>
            <a:xfrm rot="1444367">
              <a:off x="1476825" y="3256226"/>
              <a:ext cx="1449977" cy="368903"/>
            </a:xfrm>
            <a:prstGeom prst="rect">
              <a:avLst/>
            </a:prstGeom>
            <a:noFill/>
          </p:spPr>
          <p:txBody>
            <a:bodyPr rtlCol="1">
              <a:spAutoFit/>
            </a:bodyPr>
            <a:lstStyle/>
            <a:p>
              <a:pPr defTabSz="1125295" eaLnBrk="1" fontAlgn="auto" hangingPunct="1">
                <a:spcBef>
                  <a:spcPts val="0"/>
                </a:spcBef>
                <a:spcAft>
                  <a:spcPts val="0"/>
                </a:spcAft>
                <a:defRPr/>
              </a:pPr>
              <a:r>
                <a:rPr lang="fa-IR" b="1" dirty="0">
                  <a:solidFill>
                    <a:schemeClr val="accent4">
                      <a:lumMod val="75000"/>
                    </a:schemeClr>
                  </a:solidFill>
                  <a:latin typeface="+mn-lt"/>
                </a:rPr>
                <a:t>باد مطلوب</a:t>
              </a:r>
            </a:p>
          </p:txBody>
        </p:sp>
        <p:pic>
          <p:nvPicPr>
            <p:cNvPr id="36" name="Picture 35" descr="C:\Documents and Settings\zahya\Desktop\legend\gg2076a.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3132709">
              <a:off x="2520512" y="3802495"/>
              <a:ext cx="740428" cy="402458"/>
            </a:xfrm>
            <a:prstGeom prst="rect">
              <a:avLst/>
            </a:prstGeom>
            <a:noFill/>
            <a:effectLst>
              <a:glow rad="63500">
                <a:schemeClr val="accent1">
                  <a:satMod val="175000"/>
                  <a:alpha val="40000"/>
                </a:schemeClr>
              </a:glow>
            </a:effectLst>
          </p:spPr>
        </p:pic>
        <p:sp>
          <p:nvSpPr>
            <p:cNvPr id="37" name="Right Arrow 36"/>
            <p:cNvSpPr/>
            <p:nvPr/>
          </p:nvSpPr>
          <p:spPr>
            <a:xfrm rot="18782861">
              <a:off x="2070315" y="5493491"/>
              <a:ext cx="791024" cy="646563"/>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eaLnBrk="1" fontAlgn="auto" hangingPunct="1">
                <a:spcBef>
                  <a:spcPts val="0"/>
                </a:spcBef>
                <a:spcAft>
                  <a:spcPts val="0"/>
                </a:spcAft>
                <a:defRPr/>
              </a:pPr>
              <a:endParaRPr lang="fa-IR"/>
            </a:p>
          </p:txBody>
        </p:sp>
        <p:sp>
          <p:nvSpPr>
            <p:cNvPr id="24604" name="TextBox 37"/>
            <p:cNvSpPr txBox="1">
              <a:spLocks noChangeArrowheads="1"/>
            </p:cNvSpPr>
            <p:nvPr/>
          </p:nvSpPr>
          <p:spPr bwMode="auto">
            <a:xfrm rot="-2831680">
              <a:off x="2036793" y="5537550"/>
              <a:ext cx="1131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sz="1200"/>
                <a:t>نور مطلوب</a:t>
              </a:r>
            </a:p>
          </p:txBody>
        </p:sp>
        <p:sp>
          <p:nvSpPr>
            <p:cNvPr id="39" name="Sun 38"/>
            <p:cNvSpPr/>
            <p:nvPr/>
          </p:nvSpPr>
          <p:spPr>
            <a:xfrm>
              <a:off x="1626492" y="6029648"/>
              <a:ext cx="644168" cy="734176"/>
            </a:xfrm>
            <a:prstGeom prst="sun">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GB" dirty="0"/>
            </a:p>
          </p:txBody>
        </p:sp>
        <p:sp>
          <p:nvSpPr>
            <p:cNvPr id="24606" name="TextBox 39"/>
            <p:cNvSpPr txBox="1">
              <a:spLocks noChangeArrowheads="1"/>
            </p:cNvSpPr>
            <p:nvPr/>
          </p:nvSpPr>
          <p:spPr bwMode="auto">
            <a:xfrm>
              <a:off x="3200400" y="5955268"/>
              <a:ext cx="350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eaLnBrk="1" hangingPunct="1"/>
              <a:r>
                <a:rPr lang="fa-IR" altLang="fa-IR" b="1">
                  <a:solidFill>
                    <a:srgbClr val="C00000"/>
                  </a:solidFill>
                </a:rPr>
                <a:t>جهت گیری معبر اصلی به سمت باد مطلوب</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2560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7824788" y="238125"/>
            <a:ext cx="520541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ادراک</a:t>
            </a:r>
          </a:p>
        </p:txBody>
      </p:sp>
      <p:pic>
        <p:nvPicPr>
          <p:cNvPr id="25610"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391400" y="1874838"/>
            <a:ext cx="5608638" cy="368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391400" y="5562600"/>
            <a:ext cx="5638800" cy="358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2561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pic>
        <p:nvPicPr>
          <p:cNvPr id="25615"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941513" y="1847850"/>
            <a:ext cx="5297487" cy="368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6" name="Picture 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52625" y="5562600"/>
            <a:ext cx="5243513"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2663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824788" y="238125"/>
            <a:ext cx="520541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ادراک</a:t>
            </a:r>
          </a:p>
        </p:txBody>
      </p:sp>
      <p:pic>
        <p:nvPicPr>
          <p:cNvPr id="26637"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57400" y="1905000"/>
            <a:ext cx="10736263"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27657"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8"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824788" y="238125"/>
            <a:ext cx="520541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ادراک</a:t>
            </a:r>
          </a:p>
        </p:txBody>
      </p:sp>
      <p:pic>
        <p:nvPicPr>
          <p:cNvPr id="27660"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19288" y="1252538"/>
            <a:ext cx="11110912" cy="663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2868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824788" y="238125"/>
            <a:ext cx="520541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ادراک</a:t>
            </a:r>
          </a:p>
        </p:txBody>
      </p:sp>
      <p:pic>
        <p:nvPicPr>
          <p:cNvPr id="28685"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33600" y="1887538"/>
            <a:ext cx="10820400"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29705"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6"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824788" y="238125"/>
            <a:ext cx="520541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ادراک</a:t>
            </a:r>
          </a:p>
        </p:txBody>
      </p:sp>
      <p:pic>
        <p:nvPicPr>
          <p:cNvPr id="29708"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71675" y="2057400"/>
            <a:ext cx="10966450" cy="628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sp>
        <p:nvSpPr>
          <p:cNvPr id="3072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824788" y="238125"/>
            <a:ext cx="520541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ادراک</a:t>
            </a:r>
          </a:p>
        </p:txBody>
      </p: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pic>
        <p:nvPicPr>
          <p:cNvPr id="3073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35138" y="1981200"/>
            <a:ext cx="11276012" cy="634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6350" y="0"/>
            <a:ext cx="1905000"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pic>
        <p:nvPicPr>
          <p:cNvPr id="30732" name="Picture 23"/>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350" y="7923213"/>
            <a:ext cx="1905000"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31752"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
        <p:nvSpPr>
          <p:cNvPr id="31758" name="Content Placeholder 2"/>
          <p:cNvSpPr txBox="1">
            <a:spLocks noChangeArrowheads="1"/>
          </p:cNvSpPr>
          <p:nvPr/>
        </p:nvSpPr>
        <p:spPr bwMode="auto">
          <a:xfrm>
            <a:off x="2286000" y="1447800"/>
            <a:ext cx="104394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535" tIns="56268" rIns="112535" bIns="56268"/>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just" rtl="1" eaLnBrk="1" hangingPunct="1">
              <a:spcBef>
                <a:spcPct val="20000"/>
              </a:spcBef>
              <a:buFont typeface="Arial" panose="020B0604020202020204" pitchFamily="34" charset="0"/>
              <a:buNone/>
            </a:pPr>
            <a:r>
              <a:rPr lang="fa-IR" altLang="fa-IR" sz="2000" b="1">
                <a:cs typeface="B Mitra" panose="00000400000000000000" pitchFamily="2" charset="-78"/>
              </a:rPr>
              <a:t>مورفولوژیست ها معتقدند می توان سکونت گاه هاي مختلف را در غالب چند عنصر کلیدي مشاهده نمود . در این میان"کنزن" در سال 1960 از مواردي نظیر کاربري اراضی ، ساختارهاي ابنیه ، الگوي قطعات و الگوي خیابان به عنوان مهمترین اجزاء مورفولوژي شهري یاد می کند . وي همچنین بر تفاوت در پایداري این عناصر تاکید می نماید .</a:t>
            </a:r>
            <a:endParaRPr lang="en-US" altLang="fa-IR" sz="2000" b="1">
              <a:cs typeface="B Mitra" panose="00000400000000000000" pitchFamily="2" charset="-78"/>
            </a:endParaRPr>
          </a:p>
        </p:txBody>
      </p:sp>
      <p:graphicFrame>
        <p:nvGraphicFramePr>
          <p:cNvPr id="15" name="Table 14"/>
          <p:cNvGraphicFramePr>
            <a:graphicFrameLocks noGrp="1"/>
          </p:cNvGraphicFramePr>
          <p:nvPr/>
        </p:nvGraphicFramePr>
        <p:xfrm>
          <a:off x="6781800" y="2743200"/>
          <a:ext cx="5323114" cy="6255680"/>
        </p:xfrm>
        <a:graphic>
          <a:graphicData uri="http://schemas.openxmlformats.org/drawingml/2006/table">
            <a:tbl>
              <a:tblPr firstRow="1" bandRow="1">
                <a:tableStyleId>{16D9F66E-5EB9-4882-86FB-DCBF35E3C3E4}</a:tableStyleId>
              </a:tblPr>
              <a:tblGrid>
                <a:gridCol w="4103722"/>
                <a:gridCol w="1219392"/>
              </a:tblGrid>
              <a:tr h="641456">
                <a:tc>
                  <a:txBody>
                    <a:bodyPr/>
                    <a:lstStyle/>
                    <a:p>
                      <a:pPr algn="ctr" rtl="1"/>
                      <a:r>
                        <a:rPr lang="fa-IR" sz="2000" b="1" baseline="0" dirty="0">
                          <a:effectLst>
                            <a:outerShdw blurRad="38100" dist="38100" dir="2700000" algn="tl">
                              <a:srgbClr val="000000">
                                <a:alpha val="43137"/>
                              </a:srgbClr>
                            </a:outerShdw>
                          </a:effectLst>
                          <a:cs typeface="B Mitra" pitchFamily="2" charset="-78"/>
                        </a:rPr>
                        <a:t>هنجارها </a:t>
                      </a:r>
                      <a:endParaRPr lang="en-US" sz="2000" b="1" dirty="0">
                        <a:effectLst>
                          <a:outerShdw blurRad="38100" dist="38100" dir="2700000" algn="tl">
                            <a:srgbClr val="000000">
                              <a:alpha val="43137"/>
                            </a:srgbClr>
                          </a:outerShdw>
                        </a:effectLst>
                        <a:latin typeface="B Mitra"/>
                        <a:cs typeface="B Mitra" pitchFamily="2" charset="-78"/>
                      </a:endParaRPr>
                    </a:p>
                  </a:txBody>
                  <a:tcPr marL="358296" marR="358296" marT="179148" marB="179148" anchor="ctr"/>
                </a:tc>
                <a:tc>
                  <a:txBody>
                    <a:bodyPr/>
                    <a:lstStyle/>
                    <a:p>
                      <a:pPr marL="0" algn="ctr" defTabSz="1125352" rtl="1" eaLnBrk="1" latinLnBrk="0" hangingPunct="1"/>
                      <a:r>
                        <a:rPr lang="fa-IR" sz="2000" b="1" kern="1200" baseline="0" dirty="0">
                          <a:effectLst>
                            <a:outerShdw blurRad="38100" dist="38100" dir="2700000" algn="tl">
                              <a:srgbClr val="000000">
                                <a:alpha val="43137"/>
                              </a:srgbClr>
                            </a:outerShdw>
                          </a:effectLst>
                          <a:cs typeface="B Mitra" pitchFamily="2" charset="-78"/>
                        </a:rPr>
                        <a:t>نمایانگر</a:t>
                      </a:r>
                      <a:endParaRPr lang="en-US" sz="2000" b="1" kern="1200" baseline="0" dirty="0">
                        <a:solidFill>
                          <a:schemeClr val="lt1"/>
                        </a:solidFill>
                        <a:effectLst>
                          <a:outerShdw blurRad="38100" dist="38100" dir="2700000" algn="tl">
                            <a:srgbClr val="000000">
                              <a:alpha val="43137"/>
                            </a:srgbClr>
                          </a:outerShdw>
                        </a:effectLst>
                        <a:latin typeface="B Mitra"/>
                        <a:ea typeface="+mn-ea"/>
                        <a:cs typeface="B Mitra" pitchFamily="2" charset="-78"/>
                      </a:endParaRPr>
                    </a:p>
                  </a:txBody>
                  <a:tcPr/>
                </a:tc>
              </a:tr>
              <a:tr h="936309">
                <a:tc>
                  <a:txBody>
                    <a:bodyPr/>
                    <a:lstStyle/>
                    <a:p>
                      <a:pPr marL="0" marR="0" indent="0" algn="just" defTabSz="1125352" rtl="1" eaLnBrk="1" fontAlgn="auto" latinLnBrk="0" hangingPunct="1">
                        <a:lnSpc>
                          <a:spcPct val="100000"/>
                        </a:lnSpc>
                        <a:spcBef>
                          <a:spcPts val="0"/>
                        </a:spcBef>
                        <a:spcAft>
                          <a:spcPts val="0"/>
                        </a:spcAft>
                        <a:buClrTx/>
                        <a:buSzTx/>
                        <a:buFontTx/>
                        <a:buNone/>
                        <a:tabLst/>
                        <a:defRPr/>
                      </a:pPr>
                      <a:r>
                        <a:rPr lang="fa-IR" sz="2000" b="1" dirty="0">
                          <a:cs typeface="B Mitra" pitchFamily="2" charset="-78"/>
                        </a:rPr>
                        <a:t>نفوذپذیری شفاف در طرح ها و پلان ها</a:t>
                      </a:r>
                    </a:p>
                    <a:p>
                      <a:pPr algn="ctr" rtl="1"/>
                      <a:endParaRPr lang="en-US" sz="2000" b="1" dirty="0">
                        <a:cs typeface="B Mitra" pitchFamily="2" charset="-78"/>
                      </a:endParaRPr>
                    </a:p>
                  </a:txBody>
                  <a:tcPr marL="358296" marR="358296" marT="179148" marB="179148" anchor="ctr"/>
                </a:tc>
                <a:tc rowSpan="6">
                  <a:txBody>
                    <a:bodyPr/>
                    <a:lstStyle/>
                    <a:p>
                      <a:pPr marL="0" algn="ctr" defTabSz="1125352" rtl="1" eaLnBrk="1" latinLnBrk="0" hangingPunct="1"/>
                      <a:r>
                        <a:rPr lang="fa-IR" sz="2000" b="1" kern="1200" dirty="0">
                          <a:cs typeface="B Mitra" pitchFamily="2" charset="-78"/>
                        </a:rPr>
                        <a:t>نمایانگر</a:t>
                      </a:r>
                      <a:r>
                        <a:rPr lang="fa-IR" sz="2000" b="1" kern="1200" baseline="0" dirty="0">
                          <a:cs typeface="B Mitra" pitchFamily="2" charset="-78"/>
                        </a:rPr>
                        <a:t> ریخت</a:t>
                      </a:r>
                      <a:endParaRPr lang="en-US" sz="2000" b="1" kern="1200" dirty="0">
                        <a:solidFill>
                          <a:schemeClr val="dk1"/>
                        </a:solidFill>
                        <a:latin typeface="+mn-lt"/>
                        <a:ea typeface="+mn-ea"/>
                        <a:cs typeface="B Mitra" pitchFamily="2" charset="-78"/>
                      </a:endParaRPr>
                    </a:p>
                  </a:txBody>
                  <a:tcPr vert="vert270" anchor="ctr"/>
                </a:tc>
              </a:tr>
              <a:tr h="936309">
                <a:tc>
                  <a:txBody>
                    <a:bodyPr/>
                    <a:lstStyle/>
                    <a:p>
                      <a:pPr marL="0" marR="0" indent="0" algn="ctr" defTabSz="1125352" rtl="1" eaLnBrk="1" fontAlgn="auto" latinLnBrk="0" hangingPunct="1">
                        <a:lnSpc>
                          <a:spcPct val="100000"/>
                        </a:lnSpc>
                        <a:spcBef>
                          <a:spcPts val="0"/>
                        </a:spcBef>
                        <a:spcAft>
                          <a:spcPts val="0"/>
                        </a:spcAft>
                        <a:buClrTx/>
                        <a:buSzTx/>
                        <a:buFontTx/>
                        <a:buNone/>
                        <a:tabLst/>
                        <a:defRPr/>
                      </a:pPr>
                      <a:r>
                        <a:rPr lang="fa-IR" sz="2000" b="1" dirty="0">
                          <a:cs typeface="B Mitra" pitchFamily="2" charset="-78"/>
                        </a:rPr>
                        <a:t>تعریف بهینه فضاهای عمومی و خصوصی</a:t>
                      </a:r>
                    </a:p>
                    <a:p>
                      <a:pPr algn="ctr" rtl="1"/>
                      <a:endParaRPr lang="en-US" sz="2000" b="1" dirty="0">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936309">
                <a:tc>
                  <a:txBody>
                    <a:bodyPr/>
                    <a:lstStyle/>
                    <a:p>
                      <a:pPr marL="0" marR="0" indent="0" algn="ctr" defTabSz="1125352" rtl="1" eaLnBrk="1" fontAlgn="auto" latinLnBrk="0" hangingPunct="1">
                        <a:lnSpc>
                          <a:spcPct val="100000"/>
                        </a:lnSpc>
                        <a:spcBef>
                          <a:spcPts val="0"/>
                        </a:spcBef>
                        <a:spcAft>
                          <a:spcPts val="0"/>
                        </a:spcAft>
                        <a:buClrTx/>
                        <a:buSzTx/>
                        <a:buFontTx/>
                        <a:buNone/>
                        <a:tabLst/>
                        <a:defRPr/>
                      </a:pPr>
                      <a:r>
                        <a:rPr lang="fa-IR" sz="2000" b="1" dirty="0">
                          <a:cs typeface="B Mitra" pitchFamily="2" charset="-78"/>
                        </a:rPr>
                        <a:t>وجود سلسه مراتب فضایی</a:t>
                      </a:r>
                    </a:p>
                    <a:p>
                      <a:pPr algn="ctr" rtl="1"/>
                      <a:endParaRPr lang="en-US" sz="2000" b="1" dirty="0">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641456">
                <a:tc>
                  <a:txBody>
                    <a:bodyPr/>
                    <a:lstStyle/>
                    <a:p>
                      <a:pPr marL="0" marR="0" indent="0" algn="ctr" defTabSz="1125352" rtl="1" eaLnBrk="1" fontAlgn="auto" latinLnBrk="0" hangingPunct="1">
                        <a:lnSpc>
                          <a:spcPct val="100000"/>
                        </a:lnSpc>
                        <a:spcBef>
                          <a:spcPts val="0"/>
                        </a:spcBef>
                        <a:spcAft>
                          <a:spcPts val="0"/>
                        </a:spcAft>
                        <a:buClrTx/>
                        <a:buSzTx/>
                        <a:buFontTx/>
                        <a:buNone/>
                        <a:tabLst/>
                        <a:defRPr/>
                      </a:pPr>
                      <a:r>
                        <a:rPr lang="fa-IR" sz="2000" b="1" dirty="0">
                          <a:cs typeface="B Mitra" pitchFamily="2" charset="-78"/>
                        </a:rPr>
                        <a:t>دلپذیری</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641456">
                <a:tc>
                  <a:txBody>
                    <a:bodyPr/>
                    <a:lstStyle/>
                    <a:p>
                      <a:pPr algn="ctr" rtl="1"/>
                      <a:r>
                        <a:rPr lang="fa-IR" sz="2000" b="1" dirty="0">
                          <a:cs typeface="B Mitra" pitchFamily="2" charset="-78"/>
                        </a:rPr>
                        <a:t>جذابیت</a:t>
                      </a:r>
                      <a:endParaRPr lang="en-US" sz="2000" b="1" dirty="0">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1057904">
                <a:tc>
                  <a:txBody>
                    <a:bodyPr/>
                    <a:lstStyle/>
                    <a:p>
                      <a:pPr marL="0" marR="0" indent="0" algn="ctr" defTabSz="1125352" rtl="1" eaLnBrk="1" fontAlgn="auto" latinLnBrk="0" hangingPunct="1">
                        <a:lnSpc>
                          <a:spcPct val="100000"/>
                        </a:lnSpc>
                        <a:spcBef>
                          <a:spcPts val="0"/>
                        </a:spcBef>
                        <a:spcAft>
                          <a:spcPts val="0"/>
                        </a:spcAft>
                        <a:buClrTx/>
                        <a:buSzTx/>
                        <a:buFontTx/>
                        <a:buNone/>
                        <a:tabLst/>
                        <a:defRPr/>
                      </a:pPr>
                      <a:r>
                        <a:rPr lang="fa-IR" sz="2000" b="1" dirty="0">
                          <a:cs typeface="B Mitra" pitchFamily="2" charset="-78"/>
                        </a:rPr>
                        <a:t>منظر شهری یکپارچه</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32776"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
        <p:nvSpPr>
          <p:cNvPr id="14" name="Rectangle 13"/>
          <p:cNvSpPr/>
          <p:nvPr/>
        </p:nvSpPr>
        <p:spPr>
          <a:xfrm>
            <a:off x="1981200" y="1143000"/>
            <a:ext cx="4191000" cy="7772400"/>
          </a:xfrm>
          <a:prstGeom prst="rect">
            <a:avLst/>
          </a:prstGeom>
          <a:solidFill>
            <a:schemeClr val="accent6">
              <a:lumMod val="20000"/>
              <a:lumOff val="80000"/>
              <a:alpha val="57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 name="Rectangle 14"/>
          <p:cNvSpPr/>
          <p:nvPr/>
        </p:nvSpPr>
        <p:spPr>
          <a:xfrm>
            <a:off x="6553200" y="4114800"/>
            <a:ext cx="6248400" cy="4800600"/>
          </a:xfrm>
          <a:prstGeom prst="rect">
            <a:avLst/>
          </a:prstGeom>
          <a:solidFill>
            <a:schemeClr val="accent6">
              <a:lumMod val="20000"/>
              <a:lumOff val="80000"/>
              <a:alpha val="57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32784" name="Group 11"/>
          <p:cNvGrpSpPr>
            <a:grpSpLocks/>
          </p:cNvGrpSpPr>
          <p:nvPr/>
        </p:nvGrpSpPr>
        <p:grpSpPr bwMode="auto">
          <a:xfrm>
            <a:off x="8001000" y="1371600"/>
            <a:ext cx="4603750" cy="2514600"/>
            <a:chOff x="338138" y="1147763"/>
            <a:chExt cx="8467725" cy="4624387"/>
          </a:xfrm>
        </p:grpSpPr>
        <p:pic>
          <p:nvPicPr>
            <p:cNvPr id="32886"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8138" y="1147763"/>
              <a:ext cx="8467725" cy="45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Freeform 19"/>
            <p:cNvSpPr/>
            <p:nvPr/>
          </p:nvSpPr>
          <p:spPr>
            <a:xfrm>
              <a:off x="1190750" y="1171118"/>
              <a:ext cx="5924489" cy="4601032"/>
            </a:xfrm>
            <a:custGeom>
              <a:avLst/>
              <a:gdLst>
                <a:gd name="connsiteX0" fmla="*/ 5924550 w 5924550"/>
                <a:gd name="connsiteY0" fmla="*/ 0 h 4600575"/>
                <a:gd name="connsiteX1" fmla="*/ 5143500 w 5924550"/>
                <a:gd name="connsiteY1" fmla="*/ 714375 h 4600575"/>
                <a:gd name="connsiteX2" fmla="*/ 5048250 w 5924550"/>
                <a:gd name="connsiteY2" fmla="*/ 828675 h 4600575"/>
                <a:gd name="connsiteX3" fmla="*/ 4762500 w 5924550"/>
                <a:gd name="connsiteY3" fmla="*/ 1047750 h 4600575"/>
                <a:gd name="connsiteX4" fmla="*/ 4762500 w 5924550"/>
                <a:gd name="connsiteY4" fmla="*/ 1047750 h 4600575"/>
                <a:gd name="connsiteX5" fmla="*/ 3857625 w 5924550"/>
                <a:gd name="connsiteY5" fmla="*/ 1781175 h 4600575"/>
                <a:gd name="connsiteX6" fmla="*/ 2209800 w 5924550"/>
                <a:gd name="connsiteY6" fmla="*/ 2971800 h 4600575"/>
                <a:gd name="connsiteX7" fmla="*/ 685800 w 5924550"/>
                <a:gd name="connsiteY7" fmla="*/ 4067175 h 4600575"/>
                <a:gd name="connsiteX8" fmla="*/ 0 w 5924550"/>
                <a:gd name="connsiteY8" fmla="*/ 4600575 h 460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24550" h="4600575">
                  <a:moveTo>
                    <a:pt x="5924550" y="0"/>
                  </a:moveTo>
                  <a:lnTo>
                    <a:pt x="5143500" y="714375"/>
                  </a:lnTo>
                  <a:lnTo>
                    <a:pt x="5048250" y="828675"/>
                  </a:lnTo>
                  <a:lnTo>
                    <a:pt x="4762500" y="1047750"/>
                  </a:lnTo>
                  <a:lnTo>
                    <a:pt x="4762500" y="1047750"/>
                  </a:lnTo>
                  <a:lnTo>
                    <a:pt x="3857625" y="1781175"/>
                  </a:lnTo>
                  <a:lnTo>
                    <a:pt x="2209800" y="2971800"/>
                  </a:lnTo>
                  <a:lnTo>
                    <a:pt x="685800" y="4067175"/>
                  </a:lnTo>
                  <a:lnTo>
                    <a:pt x="0" y="4600575"/>
                  </a:lnTo>
                </a:path>
              </a:pathLst>
            </a:custGeom>
            <a:noFill/>
            <a:ln w="38100">
              <a:solidFill>
                <a:srgbClr val="FF0000"/>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cxnSp>
          <p:nvCxnSpPr>
            <p:cNvPr id="21" name="Straight Arrow Connector 20"/>
            <p:cNvCxnSpPr/>
            <p:nvPr/>
          </p:nvCxnSpPr>
          <p:spPr>
            <a:xfrm>
              <a:off x="466614" y="2995767"/>
              <a:ext cx="6648625" cy="2665444"/>
            </a:xfrm>
            <a:prstGeom prst="straightConnector1">
              <a:avLst/>
            </a:prstGeom>
            <a:noFill/>
            <a:ln w="38100">
              <a:solidFill>
                <a:srgbClr val="FF0000"/>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3733989" y="1503934"/>
              <a:ext cx="2952023" cy="2925275"/>
            </a:xfrm>
            <a:custGeom>
              <a:avLst/>
              <a:gdLst>
                <a:gd name="connsiteX0" fmla="*/ 0 w 2952750"/>
                <a:gd name="connsiteY0" fmla="*/ 0 h 2924175"/>
                <a:gd name="connsiteX1" fmla="*/ 200025 w 2952750"/>
                <a:gd name="connsiteY1" fmla="*/ 209550 h 2924175"/>
                <a:gd name="connsiteX2" fmla="*/ 695325 w 2952750"/>
                <a:gd name="connsiteY2" fmla="*/ 685800 h 2924175"/>
                <a:gd name="connsiteX3" fmla="*/ 1333500 w 2952750"/>
                <a:gd name="connsiteY3" fmla="*/ 1409700 h 2924175"/>
                <a:gd name="connsiteX4" fmla="*/ 1390650 w 2952750"/>
                <a:gd name="connsiteY4" fmla="*/ 1485900 h 2924175"/>
                <a:gd name="connsiteX5" fmla="*/ 2495550 w 2952750"/>
                <a:gd name="connsiteY5" fmla="*/ 2457450 h 2924175"/>
                <a:gd name="connsiteX6" fmla="*/ 2952750 w 2952750"/>
                <a:gd name="connsiteY6" fmla="*/ 2924175 h 292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0" h="2924175">
                  <a:moveTo>
                    <a:pt x="0" y="0"/>
                  </a:moveTo>
                  <a:lnTo>
                    <a:pt x="200025" y="209550"/>
                  </a:lnTo>
                  <a:lnTo>
                    <a:pt x="695325" y="685800"/>
                  </a:lnTo>
                  <a:lnTo>
                    <a:pt x="1333500" y="1409700"/>
                  </a:lnTo>
                  <a:lnTo>
                    <a:pt x="1390650" y="1485900"/>
                  </a:lnTo>
                  <a:lnTo>
                    <a:pt x="2495550" y="2457450"/>
                  </a:lnTo>
                  <a:lnTo>
                    <a:pt x="2952750" y="2924175"/>
                  </a:lnTo>
                </a:path>
              </a:pathLst>
            </a:custGeom>
            <a:noFill/>
            <a:ln w="38100">
              <a:solidFill>
                <a:srgbClr val="FF0000"/>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23" name="Freeform 22"/>
            <p:cNvSpPr/>
            <p:nvPr/>
          </p:nvSpPr>
          <p:spPr>
            <a:xfrm>
              <a:off x="5418773" y="1915576"/>
              <a:ext cx="2487759" cy="2160383"/>
            </a:xfrm>
            <a:custGeom>
              <a:avLst/>
              <a:gdLst>
                <a:gd name="connsiteX0" fmla="*/ 0 w 2486025"/>
                <a:gd name="connsiteY0" fmla="*/ 0 h 2162175"/>
                <a:gd name="connsiteX1" fmla="*/ 190500 w 2486025"/>
                <a:gd name="connsiteY1" fmla="*/ 485775 h 2162175"/>
                <a:gd name="connsiteX2" fmla="*/ 295275 w 2486025"/>
                <a:gd name="connsiteY2" fmla="*/ 590550 h 2162175"/>
                <a:gd name="connsiteX3" fmla="*/ 876300 w 2486025"/>
                <a:gd name="connsiteY3" fmla="*/ 1181100 h 2162175"/>
                <a:gd name="connsiteX4" fmla="*/ 962025 w 2486025"/>
                <a:gd name="connsiteY4" fmla="*/ 1228725 h 2162175"/>
                <a:gd name="connsiteX5" fmla="*/ 1333500 w 2486025"/>
                <a:gd name="connsiteY5" fmla="*/ 1190625 h 2162175"/>
                <a:gd name="connsiteX6" fmla="*/ 1905000 w 2486025"/>
                <a:gd name="connsiteY6" fmla="*/ 1743075 h 2162175"/>
                <a:gd name="connsiteX7" fmla="*/ 2486025 w 2486025"/>
                <a:gd name="connsiteY7" fmla="*/ 2162175 h 21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6025" h="2162175">
                  <a:moveTo>
                    <a:pt x="0" y="0"/>
                  </a:moveTo>
                  <a:lnTo>
                    <a:pt x="190500" y="485775"/>
                  </a:lnTo>
                  <a:lnTo>
                    <a:pt x="295275" y="590550"/>
                  </a:lnTo>
                  <a:lnTo>
                    <a:pt x="876300" y="1181100"/>
                  </a:lnTo>
                  <a:lnTo>
                    <a:pt x="962025" y="1228725"/>
                  </a:lnTo>
                  <a:lnTo>
                    <a:pt x="1333500" y="1190625"/>
                  </a:lnTo>
                  <a:lnTo>
                    <a:pt x="1905000" y="1743075"/>
                  </a:lnTo>
                  <a:lnTo>
                    <a:pt x="2486025" y="2162175"/>
                  </a:lnTo>
                </a:path>
              </a:pathLst>
            </a:custGeom>
            <a:noFill/>
            <a:ln w="38100">
              <a:solidFill>
                <a:srgbClr val="FF0000"/>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26" name="Freeform 25"/>
            <p:cNvSpPr/>
            <p:nvPr/>
          </p:nvSpPr>
          <p:spPr>
            <a:xfrm>
              <a:off x="580491" y="3389890"/>
              <a:ext cx="1559229" cy="1459718"/>
            </a:xfrm>
            <a:custGeom>
              <a:avLst/>
              <a:gdLst>
                <a:gd name="connsiteX0" fmla="*/ 535259 w 1561171"/>
                <a:gd name="connsiteY0" fmla="*/ 0 h 1460809"/>
                <a:gd name="connsiteX1" fmla="*/ 0 w 1561171"/>
                <a:gd name="connsiteY1" fmla="*/ 903249 h 1460809"/>
                <a:gd name="connsiteX2" fmla="*/ 981308 w 1561171"/>
                <a:gd name="connsiteY2" fmla="*/ 1460809 h 1460809"/>
                <a:gd name="connsiteX3" fmla="*/ 1561171 w 1561171"/>
                <a:gd name="connsiteY3" fmla="*/ 390292 h 1460809"/>
                <a:gd name="connsiteX4" fmla="*/ 535259 w 1561171"/>
                <a:gd name="connsiteY4" fmla="*/ 0 h 1460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1171" h="1460809">
                  <a:moveTo>
                    <a:pt x="535259" y="0"/>
                  </a:moveTo>
                  <a:lnTo>
                    <a:pt x="0" y="903249"/>
                  </a:lnTo>
                  <a:lnTo>
                    <a:pt x="981308" y="1460809"/>
                  </a:lnTo>
                  <a:lnTo>
                    <a:pt x="1561171" y="390292"/>
                  </a:lnTo>
                  <a:lnTo>
                    <a:pt x="535259" y="0"/>
                  </a:lnTo>
                  <a:close/>
                </a:path>
              </a:pathLst>
            </a:custGeom>
            <a:solidFill>
              <a:schemeClr val="accent6">
                <a:lumMod val="75000"/>
                <a:alpha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7" name="Freeform 26"/>
            <p:cNvSpPr/>
            <p:nvPr/>
          </p:nvSpPr>
          <p:spPr>
            <a:xfrm>
              <a:off x="2811299" y="4639409"/>
              <a:ext cx="735816" cy="645196"/>
            </a:xfrm>
            <a:custGeom>
              <a:avLst/>
              <a:gdLst>
                <a:gd name="connsiteX0" fmla="*/ 535259 w 735981"/>
                <a:gd name="connsiteY0" fmla="*/ 0 h 646771"/>
                <a:gd name="connsiteX1" fmla="*/ 0 w 735981"/>
                <a:gd name="connsiteY1" fmla="*/ 301083 h 646771"/>
                <a:gd name="connsiteX2" fmla="*/ 278781 w 735981"/>
                <a:gd name="connsiteY2" fmla="*/ 646771 h 646771"/>
                <a:gd name="connsiteX3" fmla="*/ 735981 w 735981"/>
                <a:gd name="connsiteY3" fmla="*/ 390293 h 646771"/>
                <a:gd name="connsiteX4" fmla="*/ 691376 w 735981"/>
                <a:gd name="connsiteY4" fmla="*/ 122664 h 646771"/>
                <a:gd name="connsiteX5" fmla="*/ 535259 w 735981"/>
                <a:gd name="connsiteY5" fmla="*/ 0 h 646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5981" h="646771">
                  <a:moveTo>
                    <a:pt x="535259" y="0"/>
                  </a:moveTo>
                  <a:lnTo>
                    <a:pt x="0" y="301083"/>
                  </a:lnTo>
                  <a:lnTo>
                    <a:pt x="278781" y="646771"/>
                  </a:lnTo>
                  <a:lnTo>
                    <a:pt x="735981" y="390293"/>
                  </a:lnTo>
                  <a:lnTo>
                    <a:pt x="691376" y="122664"/>
                  </a:lnTo>
                  <a:lnTo>
                    <a:pt x="535259" y="0"/>
                  </a:lnTo>
                  <a:close/>
                </a:path>
              </a:pathLst>
            </a:custGeom>
            <a:solidFill>
              <a:schemeClr val="accent6">
                <a:lumMod val="75000"/>
                <a:alpha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8" name="Freeform 27"/>
            <p:cNvSpPr/>
            <p:nvPr/>
          </p:nvSpPr>
          <p:spPr>
            <a:xfrm>
              <a:off x="846201" y="4782462"/>
              <a:ext cx="814654" cy="458351"/>
            </a:xfrm>
            <a:custGeom>
              <a:avLst/>
              <a:gdLst>
                <a:gd name="connsiteX0" fmla="*/ 0 w 814039"/>
                <a:gd name="connsiteY0" fmla="*/ 11151 h 457200"/>
                <a:gd name="connsiteX1" fmla="*/ 512956 w 814039"/>
                <a:gd name="connsiteY1" fmla="*/ 0 h 457200"/>
                <a:gd name="connsiteX2" fmla="*/ 747131 w 814039"/>
                <a:gd name="connsiteY2" fmla="*/ 178420 h 457200"/>
                <a:gd name="connsiteX3" fmla="*/ 814039 w 814039"/>
                <a:gd name="connsiteY3" fmla="*/ 312234 h 457200"/>
                <a:gd name="connsiteX4" fmla="*/ 613317 w 814039"/>
                <a:gd name="connsiteY4" fmla="*/ 423747 h 457200"/>
                <a:gd name="connsiteX5" fmla="*/ 33453 w 814039"/>
                <a:gd name="connsiteY5" fmla="*/ 457200 h 457200"/>
                <a:gd name="connsiteX6" fmla="*/ 0 w 814039"/>
                <a:gd name="connsiteY6" fmla="*/ 1115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039" h="457200">
                  <a:moveTo>
                    <a:pt x="0" y="11151"/>
                  </a:moveTo>
                  <a:lnTo>
                    <a:pt x="512956" y="0"/>
                  </a:lnTo>
                  <a:lnTo>
                    <a:pt x="747131" y="178420"/>
                  </a:lnTo>
                  <a:lnTo>
                    <a:pt x="814039" y="312234"/>
                  </a:lnTo>
                  <a:lnTo>
                    <a:pt x="613317" y="423747"/>
                  </a:lnTo>
                  <a:lnTo>
                    <a:pt x="33453" y="457200"/>
                  </a:lnTo>
                  <a:lnTo>
                    <a:pt x="0" y="11151"/>
                  </a:lnTo>
                  <a:close/>
                </a:path>
              </a:pathLst>
            </a:custGeom>
            <a:solidFill>
              <a:schemeClr val="accent6">
                <a:lumMod val="75000"/>
                <a:alpha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9" name="Freeform 28"/>
            <p:cNvSpPr/>
            <p:nvPr/>
          </p:nvSpPr>
          <p:spPr>
            <a:xfrm>
              <a:off x="5491772" y="1448466"/>
              <a:ext cx="1930056" cy="1666997"/>
            </a:xfrm>
            <a:custGeom>
              <a:avLst/>
              <a:gdLst>
                <a:gd name="connsiteX0" fmla="*/ 1320345 w 1931312"/>
                <a:gd name="connsiteY0" fmla="*/ 32804 h 1668883"/>
                <a:gd name="connsiteX1" fmla="*/ 1426957 w 1931312"/>
                <a:gd name="connsiteY1" fmla="*/ 205023 h 1668883"/>
                <a:gd name="connsiteX2" fmla="*/ 1554070 w 1931312"/>
                <a:gd name="connsiteY2" fmla="*/ 323936 h 1668883"/>
                <a:gd name="connsiteX3" fmla="*/ 1590974 w 1931312"/>
                <a:gd name="connsiteY3" fmla="*/ 389543 h 1668883"/>
                <a:gd name="connsiteX4" fmla="*/ 1672983 w 1931312"/>
                <a:gd name="connsiteY4" fmla="*/ 471552 h 1668883"/>
                <a:gd name="connsiteX5" fmla="*/ 1837001 w 1931312"/>
                <a:gd name="connsiteY5" fmla="*/ 569963 h 1668883"/>
                <a:gd name="connsiteX6" fmla="*/ 1923111 w 1931312"/>
                <a:gd name="connsiteY6" fmla="*/ 647871 h 1668883"/>
                <a:gd name="connsiteX7" fmla="*/ 1931312 w 1931312"/>
                <a:gd name="connsiteY7" fmla="*/ 766784 h 1668883"/>
                <a:gd name="connsiteX8" fmla="*/ 1869805 w 1931312"/>
                <a:gd name="connsiteY8" fmla="*/ 910300 h 1668883"/>
                <a:gd name="connsiteX9" fmla="*/ 1824700 w 1931312"/>
                <a:gd name="connsiteY9" fmla="*/ 1078418 h 1668883"/>
                <a:gd name="connsiteX10" fmla="*/ 1640180 w 1931312"/>
                <a:gd name="connsiteY10" fmla="*/ 1353148 h 1668883"/>
                <a:gd name="connsiteX11" fmla="*/ 1414655 w 1931312"/>
                <a:gd name="connsiteY11" fmla="*/ 1537668 h 1668883"/>
                <a:gd name="connsiteX12" fmla="*/ 1291642 w 1931312"/>
                <a:gd name="connsiteY12" fmla="*/ 1664782 h 1668883"/>
                <a:gd name="connsiteX13" fmla="*/ 1066117 w 1931312"/>
                <a:gd name="connsiteY13" fmla="*/ 1652481 h 1668883"/>
                <a:gd name="connsiteX14" fmla="*/ 881597 w 1931312"/>
                <a:gd name="connsiteY14" fmla="*/ 1668883 h 1668883"/>
                <a:gd name="connsiteX15" fmla="*/ 467452 w 1931312"/>
                <a:gd name="connsiteY15" fmla="*/ 1308043 h 1668883"/>
                <a:gd name="connsiteX16" fmla="*/ 241927 w 1931312"/>
                <a:gd name="connsiteY16" fmla="*/ 1066117 h 1668883"/>
                <a:gd name="connsiteX17" fmla="*/ 127114 w 1931312"/>
                <a:gd name="connsiteY17" fmla="*/ 943103 h 1668883"/>
                <a:gd name="connsiteX18" fmla="*/ 0 w 1931312"/>
                <a:gd name="connsiteY18" fmla="*/ 561762 h 1668883"/>
                <a:gd name="connsiteX19" fmla="*/ 127114 w 1931312"/>
                <a:gd name="connsiteY19" fmla="*/ 467451 h 1668883"/>
                <a:gd name="connsiteX20" fmla="*/ 340338 w 1931312"/>
                <a:gd name="connsiteY20" fmla="*/ 360840 h 1668883"/>
                <a:gd name="connsiteX21" fmla="*/ 610967 w 1931312"/>
                <a:gd name="connsiteY21" fmla="*/ 217324 h 1668883"/>
                <a:gd name="connsiteX22" fmla="*/ 746282 w 1931312"/>
                <a:gd name="connsiteY22" fmla="*/ 102512 h 1668883"/>
                <a:gd name="connsiteX23" fmla="*/ 815990 w 1931312"/>
                <a:gd name="connsiteY23" fmla="*/ 28703 h 1668883"/>
                <a:gd name="connsiteX24" fmla="*/ 930802 w 1931312"/>
                <a:gd name="connsiteY24" fmla="*/ 20503 h 1668883"/>
                <a:gd name="connsiteX25" fmla="*/ 1057916 w 1931312"/>
                <a:gd name="connsiteY25" fmla="*/ 0 h 1668883"/>
                <a:gd name="connsiteX26" fmla="*/ 1119423 w 1931312"/>
                <a:gd name="connsiteY26" fmla="*/ 24603 h 1668883"/>
                <a:gd name="connsiteX27" fmla="*/ 1172729 w 1931312"/>
                <a:gd name="connsiteY27" fmla="*/ 36904 h 1668883"/>
                <a:gd name="connsiteX28" fmla="*/ 1234235 w 1931312"/>
                <a:gd name="connsiteY28" fmla="*/ 32804 h 1668883"/>
                <a:gd name="connsiteX29" fmla="*/ 1320345 w 1931312"/>
                <a:gd name="connsiteY29" fmla="*/ 32804 h 166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31312" h="1668883">
                  <a:moveTo>
                    <a:pt x="1320345" y="32804"/>
                  </a:moveTo>
                  <a:lnTo>
                    <a:pt x="1426957" y="205023"/>
                  </a:lnTo>
                  <a:lnTo>
                    <a:pt x="1554070" y="323936"/>
                  </a:lnTo>
                  <a:lnTo>
                    <a:pt x="1590974" y="389543"/>
                  </a:lnTo>
                  <a:lnTo>
                    <a:pt x="1672983" y="471552"/>
                  </a:lnTo>
                  <a:lnTo>
                    <a:pt x="1837001" y="569963"/>
                  </a:lnTo>
                  <a:lnTo>
                    <a:pt x="1923111" y="647871"/>
                  </a:lnTo>
                  <a:lnTo>
                    <a:pt x="1931312" y="766784"/>
                  </a:lnTo>
                  <a:lnTo>
                    <a:pt x="1869805" y="910300"/>
                  </a:lnTo>
                  <a:lnTo>
                    <a:pt x="1824700" y="1078418"/>
                  </a:lnTo>
                  <a:lnTo>
                    <a:pt x="1640180" y="1353148"/>
                  </a:lnTo>
                  <a:lnTo>
                    <a:pt x="1414655" y="1537668"/>
                  </a:lnTo>
                  <a:lnTo>
                    <a:pt x="1291642" y="1664782"/>
                  </a:lnTo>
                  <a:lnTo>
                    <a:pt x="1066117" y="1652481"/>
                  </a:lnTo>
                  <a:lnTo>
                    <a:pt x="881597" y="1668883"/>
                  </a:lnTo>
                  <a:lnTo>
                    <a:pt x="467452" y="1308043"/>
                  </a:lnTo>
                  <a:lnTo>
                    <a:pt x="241927" y="1066117"/>
                  </a:lnTo>
                  <a:lnTo>
                    <a:pt x="127114" y="943103"/>
                  </a:lnTo>
                  <a:lnTo>
                    <a:pt x="0" y="561762"/>
                  </a:lnTo>
                  <a:lnTo>
                    <a:pt x="127114" y="467451"/>
                  </a:lnTo>
                  <a:lnTo>
                    <a:pt x="340338" y="360840"/>
                  </a:lnTo>
                  <a:lnTo>
                    <a:pt x="610967" y="217324"/>
                  </a:lnTo>
                  <a:lnTo>
                    <a:pt x="746282" y="102512"/>
                  </a:lnTo>
                  <a:lnTo>
                    <a:pt x="815990" y="28703"/>
                  </a:lnTo>
                  <a:lnTo>
                    <a:pt x="930802" y="20503"/>
                  </a:lnTo>
                  <a:lnTo>
                    <a:pt x="1057916" y="0"/>
                  </a:lnTo>
                  <a:cubicBezTo>
                    <a:pt x="1101644" y="29152"/>
                    <a:pt x="1080036" y="24603"/>
                    <a:pt x="1119423" y="24603"/>
                  </a:cubicBezTo>
                  <a:lnTo>
                    <a:pt x="1172729" y="36904"/>
                  </a:lnTo>
                  <a:lnTo>
                    <a:pt x="1234235" y="32804"/>
                  </a:lnTo>
                  <a:lnTo>
                    <a:pt x="1320345" y="32804"/>
                  </a:lnTo>
                  <a:close/>
                </a:path>
              </a:pathLst>
            </a:custGeom>
            <a:solidFill>
              <a:schemeClr val="accent6">
                <a:lumMod val="50000"/>
                <a:alpha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0" name="Freeform 29"/>
            <p:cNvSpPr/>
            <p:nvPr/>
          </p:nvSpPr>
          <p:spPr>
            <a:xfrm>
              <a:off x="4139855" y="1244105"/>
              <a:ext cx="4590091" cy="2823094"/>
            </a:xfrm>
            <a:custGeom>
              <a:avLst/>
              <a:gdLst>
                <a:gd name="connsiteX0" fmla="*/ 2689058 w 4590048"/>
                <a:gd name="connsiteY0" fmla="*/ 234616 h 2821406"/>
                <a:gd name="connsiteX1" fmla="*/ 2881563 w 4590048"/>
                <a:gd name="connsiteY1" fmla="*/ 84221 h 2821406"/>
                <a:gd name="connsiteX2" fmla="*/ 3062037 w 4590048"/>
                <a:gd name="connsiteY2" fmla="*/ 210553 h 2821406"/>
                <a:gd name="connsiteX3" fmla="*/ 3230479 w 4590048"/>
                <a:gd name="connsiteY3" fmla="*/ 156411 h 2821406"/>
                <a:gd name="connsiteX4" fmla="*/ 3681663 w 4590048"/>
                <a:gd name="connsiteY4" fmla="*/ 378995 h 2821406"/>
                <a:gd name="connsiteX5" fmla="*/ 3958390 w 4590048"/>
                <a:gd name="connsiteY5" fmla="*/ 595564 h 2821406"/>
                <a:gd name="connsiteX6" fmla="*/ 3994484 w 4590048"/>
                <a:gd name="connsiteY6" fmla="*/ 709864 h 2821406"/>
                <a:gd name="connsiteX7" fmla="*/ 4048626 w 4590048"/>
                <a:gd name="connsiteY7" fmla="*/ 697832 h 2821406"/>
                <a:gd name="connsiteX8" fmla="*/ 4090737 w 4590048"/>
                <a:gd name="connsiteY8" fmla="*/ 715879 h 2821406"/>
                <a:gd name="connsiteX9" fmla="*/ 4590048 w 4590048"/>
                <a:gd name="connsiteY9" fmla="*/ 1227221 h 2821406"/>
                <a:gd name="connsiteX10" fmla="*/ 4409574 w 4590048"/>
                <a:gd name="connsiteY10" fmla="*/ 1359569 h 2821406"/>
                <a:gd name="connsiteX11" fmla="*/ 3928311 w 4590048"/>
                <a:gd name="connsiteY11" fmla="*/ 896353 h 2821406"/>
                <a:gd name="connsiteX12" fmla="*/ 3657600 w 4590048"/>
                <a:gd name="connsiteY12" fmla="*/ 968543 h 2821406"/>
                <a:gd name="connsiteX13" fmla="*/ 3856121 w 4590048"/>
                <a:gd name="connsiteY13" fmla="*/ 1161048 h 2821406"/>
                <a:gd name="connsiteX14" fmla="*/ 3741821 w 4590048"/>
                <a:gd name="connsiteY14" fmla="*/ 1227221 h 2821406"/>
                <a:gd name="connsiteX15" fmla="*/ 3633537 w 4590048"/>
                <a:gd name="connsiteY15" fmla="*/ 1136985 h 2821406"/>
                <a:gd name="connsiteX16" fmla="*/ 3579395 w 4590048"/>
                <a:gd name="connsiteY16" fmla="*/ 1215190 h 2821406"/>
                <a:gd name="connsiteX17" fmla="*/ 3441032 w 4590048"/>
                <a:gd name="connsiteY17" fmla="*/ 1088858 h 2821406"/>
                <a:gd name="connsiteX18" fmla="*/ 3320716 w 4590048"/>
                <a:gd name="connsiteY18" fmla="*/ 1209174 h 2821406"/>
                <a:gd name="connsiteX19" fmla="*/ 3338763 w 4590048"/>
                <a:gd name="connsiteY19" fmla="*/ 1257300 h 2821406"/>
                <a:gd name="connsiteX20" fmla="*/ 3356811 w 4590048"/>
                <a:gd name="connsiteY20" fmla="*/ 1281364 h 2821406"/>
                <a:gd name="connsiteX21" fmla="*/ 3783932 w 4590048"/>
                <a:gd name="connsiteY21" fmla="*/ 1528011 h 2821406"/>
                <a:gd name="connsiteX22" fmla="*/ 3627521 w 4590048"/>
                <a:gd name="connsiteY22" fmla="*/ 1696453 h 2821406"/>
                <a:gd name="connsiteX23" fmla="*/ 3579395 w 4590048"/>
                <a:gd name="connsiteY23" fmla="*/ 1630279 h 2821406"/>
                <a:gd name="connsiteX24" fmla="*/ 3453063 w 4590048"/>
                <a:gd name="connsiteY24" fmla="*/ 1774658 h 2821406"/>
                <a:gd name="connsiteX25" fmla="*/ 3699711 w 4590048"/>
                <a:gd name="connsiteY25" fmla="*/ 2039353 h 2821406"/>
                <a:gd name="connsiteX26" fmla="*/ 3591426 w 4590048"/>
                <a:gd name="connsiteY26" fmla="*/ 2081464 h 2821406"/>
                <a:gd name="connsiteX27" fmla="*/ 3392905 w 4590048"/>
                <a:gd name="connsiteY27" fmla="*/ 1907006 h 2821406"/>
                <a:gd name="connsiteX28" fmla="*/ 3272590 w 4590048"/>
                <a:gd name="connsiteY28" fmla="*/ 1967164 h 2821406"/>
                <a:gd name="connsiteX29" fmla="*/ 3206416 w 4590048"/>
                <a:gd name="connsiteY29" fmla="*/ 1919037 h 2821406"/>
                <a:gd name="connsiteX30" fmla="*/ 3043990 w 4590048"/>
                <a:gd name="connsiteY30" fmla="*/ 2159669 h 2821406"/>
                <a:gd name="connsiteX31" fmla="*/ 3104148 w 4590048"/>
                <a:gd name="connsiteY31" fmla="*/ 2316079 h 2821406"/>
                <a:gd name="connsiteX32" fmla="*/ 1714500 w 4590048"/>
                <a:gd name="connsiteY32" fmla="*/ 2821406 h 2821406"/>
                <a:gd name="connsiteX33" fmla="*/ 1678405 w 4590048"/>
                <a:gd name="connsiteY33" fmla="*/ 2779295 h 2821406"/>
                <a:gd name="connsiteX34" fmla="*/ 1702469 w 4590048"/>
                <a:gd name="connsiteY34" fmla="*/ 2544679 h 2821406"/>
                <a:gd name="connsiteX35" fmla="*/ 1401679 w 4590048"/>
                <a:gd name="connsiteY35" fmla="*/ 2514600 h 2821406"/>
                <a:gd name="connsiteX36" fmla="*/ 1377616 w 4590048"/>
                <a:gd name="connsiteY36" fmla="*/ 2671011 h 2821406"/>
                <a:gd name="connsiteX37" fmla="*/ 908384 w 4590048"/>
                <a:gd name="connsiteY37" fmla="*/ 2604837 h 2821406"/>
                <a:gd name="connsiteX38" fmla="*/ 745958 w 4590048"/>
                <a:gd name="connsiteY38" fmla="*/ 2707106 h 2821406"/>
                <a:gd name="connsiteX39" fmla="*/ 625642 w 4590048"/>
                <a:gd name="connsiteY39" fmla="*/ 2683043 h 2821406"/>
                <a:gd name="connsiteX40" fmla="*/ 709863 w 4590048"/>
                <a:gd name="connsiteY40" fmla="*/ 2490537 h 2821406"/>
                <a:gd name="connsiteX41" fmla="*/ 535405 w 4590048"/>
                <a:gd name="connsiteY41" fmla="*/ 2490537 h 2821406"/>
                <a:gd name="connsiteX42" fmla="*/ 547437 w 4590048"/>
                <a:gd name="connsiteY42" fmla="*/ 2364206 h 2821406"/>
                <a:gd name="connsiteX43" fmla="*/ 806116 w 4590048"/>
                <a:gd name="connsiteY43" fmla="*/ 2358190 h 2821406"/>
                <a:gd name="connsiteX44" fmla="*/ 782053 w 4590048"/>
                <a:gd name="connsiteY44" fmla="*/ 2310064 h 2821406"/>
                <a:gd name="connsiteX45" fmla="*/ 499311 w 4590048"/>
                <a:gd name="connsiteY45" fmla="*/ 2099511 h 2821406"/>
                <a:gd name="connsiteX46" fmla="*/ 457200 w 4590048"/>
                <a:gd name="connsiteY46" fmla="*/ 2033337 h 2821406"/>
                <a:gd name="connsiteX47" fmla="*/ 529390 w 4590048"/>
                <a:gd name="connsiteY47" fmla="*/ 1925053 h 2821406"/>
                <a:gd name="connsiteX48" fmla="*/ 469232 w 4590048"/>
                <a:gd name="connsiteY48" fmla="*/ 1870911 h 2821406"/>
                <a:gd name="connsiteX49" fmla="*/ 619626 w 4590048"/>
                <a:gd name="connsiteY49" fmla="*/ 1786690 h 2821406"/>
                <a:gd name="connsiteX50" fmla="*/ 703848 w 4590048"/>
                <a:gd name="connsiteY50" fmla="*/ 1780674 h 2821406"/>
                <a:gd name="connsiteX51" fmla="*/ 770021 w 4590048"/>
                <a:gd name="connsiteY51" fmla="*/ 1798721 h 2821406"/>
                <a:gd name="connsiteX52" fmla="*/ 902369 w 4590048"/>
                <a:gd name="connsiteY52" fmla="*/ 1636295 h 2821406"/>
                <a:gd name="connsiteX53" fmla="*/ 607595 w 4590048"/>
                <a:gd name="connsiteY53" fmla="*/ 1509964 h 2821406"/>
                <a:gd name="connsiteX54" fmla="*/ 499311 w 4590048"/>
                <a:gd name="connsiteY54" fmla="*/ 1365585 h 2821406"/>
                <a:gd name="connsiteX55" fmla="*/ 228600 w 4590048"/>
                <a:gd name="connsiteY55" fmla="*/ 1461837 h 2821406"/>
                <a:gd name="connsiteX56" fmla="*/ 108284 w 4590048"/>
                <a:gd name="connsiteY56" fmla="*/ 1287379 h 2821406"/>
                <a:gd name="connsiteX57" fmla="*/ 318837 w 4590048"/>
                <a:gd name="connsiteY57" fmla="*/ 1136985 h 2821406"/>
                <a:gd name="connsiteX58" fmla="*/ 0 w 4590048"/>
                <a:gd name="connsiteY58" fmla="*/ 637674 h 2821406"/>
                <a:gd name="connsiteX59" fmla="*/ 246648 w 4590048"/>
                <a:gd name="connsiteY59" fmla="*/ 403058 h 2821406"/>
                <a:gd name="connsiteX60" fmla="*/ 818148 w 4590048"/>
                <a:gd name="connsiteY60" fmla="*/ 403058 h 2821406"/>
                <a:gd name="connsiteX61" fmla="*/ 914400 w 4590048"/>
                <a:gd name="connsiteY61" fmla="*/ 529390 h 2821406"/>
                <a:gd name="connsiteX62" fmla="*/ 673769 w 4590048"/>
                <a:gd name="connsiteY62" fmla="*/ 709864 h 2821406"/>
                <a:gd name="connsiteX63" fmla="*/ 788069 w 4590048"/>
                <a:gd name="connsiteY63" fmla="*/ 920416 h 2821406"/>
                <a:gd name="connsiteX64" fmla="*/ 884321 w 4590048"/>
                <a:gd name="connsiteY64" fmla="*/ 878306 h 2821406"/>
                <a:gd name="connsiteX65" fmla="*/ 1064795 w 4590048"/>
                <a:gd name="connsiteY65" fmla="*/ 1088858 h 2821406"/>
                <a:gd name="connsiteX66" fmla="*/ 1143000 w 4590048"/>
                <a:gd name="connsiteY66" fmla="*/ 980574 h 2821406"/>
                <a:gd name="connsiteX67" fmla="*/ 1143000 w 4590048"/>
                <a:gd name="connsiteY67" fmla="*/ 860258 h 2821406"/>
                <a:gd name="connsiteX68" fmla="*/ 1257300 w 4590048"/>
                <a:gd name="connsiteY68" fmla="*/ 764006 h 2821406"/>
                <a:gd name="connsiteX69" fmla="*/ 1185111 w 4590048"/>
                <a:gd name="connsiteY69" fmla="*/ 60158 h 2821406"/>
                <a:gd name="connsiteX70" fmla="*/ 1371600 w 4590048"/>
                <a:gd name="connsiteY70" fmla="*/ 0 h 2821406"/>
                <a:gd name="connsiteX71" fmla="*/ 1449805 w 4590048"/>
                <a:gd name="connsiteY71" fmla="*/ 571500 h 2821406"/>
                <a:gd name="connsiteX72" fmla="*/ 1552074 w 4590048"/>
                <a:gd name="connsiteY72" fmla="*/ 541421 h 2821406"/>
                <a:gd name="connsiteX73" fmla="*/ 1570121 w 4590048"/>
                <a:gd name="connsiteY73" fmla="*/ 282743 h 2821406"/>
                <a:gd name="connsiteX74" fmla="*/ 1726532 w 4590048"/>
                <a:gd name="connsiteY74" fmla="*/ 234616 h 2821406"/>
                <a:gd name="connsiteX75" fmla="*/ 1774658 w 4590048"/>
                <a:gd name="connsiteY75" fmla="*/ 457200 h 2821406"/>
                <a:gd name="connsiteX76" fmla="*/ 1732548 w 4590048"/>
                <a:gd name="connsiteY76" fmla="*/ 529390 h 2821406"/>
                <a:gd name="connsiteX77" fmla="*/ 1287379 w 4590048"/>
                <a:gd name="connsiteY77" fmla="*/ 770021 h 2821406"/>
                <a:gd name="connsiteX78" fmla="*/ 1449805 w 4590048"/>
                <a:gd name="connsiteY78" fmla="*/ 1185111 h 2821406"/>
                <a:gd name="connsiteX79" fmla="*/ 2225842 w 4590048"/>
                <a:gd name="connsiteY79" fmla="*/ 1931069 h 2821406"/>
                <a:gd name="connsiteX80" fmla="*/ 2652963 w 4590048"/>
                <a:gd name="connsiteY80" fmla="*/ 1907006 h 2821406"/>
                <a:gd name="connsiteX81" fmla="*/ 3182353 w 4590048"/>
                <a:gd name="connsiteY81" fmla="*/ 1359569 h 2821406"/>
                <a:gd name="connsiteX82" fmla="*/ 3320716 w 4590048"/>
                <a:gd name="connsiteY82" fmla="*/ 1010653 h 2821406"/>
                <a:gd name="connsiteX83" fmla="*/ 3290637 w 4590048"/>
                <a:gd name="connsiteY83" fmla="*/ 757990 h 2821406"/>
                <a:gd name="connsiteX84" fmla="*/ 3170321 w 4590048"/>
                <a:gd name="connsiteY84" fmla="*/ 715879 h 2821406"/>
                <a:gd name="connsiteX85" fmla="*/ 2971800 w 4590048"/>
                <a:gd name="connsiteY85" fmla="*/ 541421 h 2821406"/>
                <a:gd name="connsiteX86" fmla="*/ 2767263 w 4590048"/>
                <a:gd name="connsiteY86" fmla="*/ 360948 h 2821406"/>
                <a:gd name="connsiteX87" fmla="*/ 2689058 w 4590048"/>
                <a:gd name="connsiteY87" fmla="*/ 234616 h 282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590048" h="2821406">
                  <a:moveTo>
                    <a:pt x="2689058" y="234616"/>
                  </a:moveTo>
                  <a:lnTo>
                    <a:pt x="2881563" y="84221"/>
                  </a:lnTo>
                  <a:lnTo>
                    <a:pt x="3062037" y="210553"/>
                  </a:lnTo>
                  <a:lnTo>
                    <a:pt x="3230479" y="156411"/>
                  </a:lnTo>
                  <a:lnTo>
                    <a:pt x="3681663" y="378995"/>
                  </a:lnTo>
                  <a:lnTo>
                    <a:pt x="3958390" y="595564"/>
                  </a:lnTo>
                  <a:lnTo>
                    <a:pt x="3994484" y="709864"/>
                  </a:lnTo>
                  <a:cubicBezTo>
                    <a:pt x="4012531" y="705853"/>
                    <a:pt x="4030174" y="696679"/>
                    <a:pt x="4048626" y="697832"/>
                  </a:cubicBezTo>
                  <a:cubicBezTo>
                    <a:pt x="4063868" y="698784"/>
                    <a:pt x="4090737" y="715879"/>
                    <a:pt x="4090737" y="715879"/>
                  </a:cubicBezTo>
                  <a:lnTo>
                    <a:pt x="4590048" y="1227221"/>
                  </a:lnTo>
                  <a:lnTo>
                    <a:pt x="4409574" y="1359569"/>
                  </a:lnTo>
                  <a:lnTo>
                    <a:pt x="3928311" y="896353"/>
                  </a:lnTo>
                  <a:lnTo>
                    <a:pt x="3657600" y="968543"/>
                  </a:lnTo>
                  <a:lnTo>
                    <a:pt x="3856121" y="1161048"/>
                  </a:lnTo>
                  <a:lnTo>
                    <a:pt x="3741821" y="1227221"/>
                  </a:lnTo>
                  <a:lnTo>
                    <a:pt x="3633537" y="1136985"/>
                  </a:lnTo>
                  <a:lnTo>
                    <a:pt x="3579395" y="1215190"/>
                  </a:lnTo>
                  <a:lnTo>
                    <a:pt x="3441032" y="1088858"/>
                  </a:lnTo>
                  <a:lnTo>
                    <a:pt x="3320716" y="1209174"/>
                  </a:lnTo>
                  <a:cubicBezTo>
                    <a:pt x="3326732" y="1225216"/>
                    <a:pt x="3329948" y="1242609"/>
                    <a:pt x="3338763" y="1257300"/>
                  </a:cubicBezTo>
                  <a:cubicBezTo>
                    <a:pt x="3360148" y="1292942"/>
                    <a:pt x="3356811" y="1250239"/>
                    <a:pt x="3356811" y="1281364"/>
                  </a:cubicBezTo>
                  <a:lnTo>
                    <a:pt x="3783932" y="1528011"/>
                  </a:lnTo>
                  <a:lnTo>
                    <a:pt x="3627521" y="1696453"/>
                  </a:lnTo>
                  <a:lnTo>
                    <a:pt x="3579395" y="1630279"/>
                  </a:lnTo>
                  <a:lnTo>
                    <a:pt x="3453063" y="1774658"/>
                  </a:lnTo>
                  <a:lnTo>
                    <a:pt x="3699711" y="2039353"/>
                  </a:lnTo>
                  <a:lnTo>
                    <a:pt x="3591426" y="2081464"/>
                  </a:lnTo>
                  <a:lnTo>
                    <a:pt x="3392905" y="1907006"/>
                  </a:lnTo>
                  <a:lnTo>
                    <a:pt x="3272590" y="1967164"/>
                  </a:lnTo>
                  <a:lnTo>
                    <a:pt x="3206416" y="1919037"/>
                  </a:lnTo>
                  <a:lnTo>
                    <a:pt x="3043990" y="2159669"/>
                  </a:lnTo>
                  <a:lnTo>
                    <a:pt x="3104148" y="2316079"/>
                  </a:lnTo>
                  <a:lnTo>
                    <a:pt x="1714500" y="2821406"/>
                  </a:lnTo>
                  <a:lnTo>
                    <a:pt x="1678405" y="2779295"/>
                  </a:lnTo>
                  <a:lnTo>
                    <a:pt x="1702469" y="2544679"/>
                  </a:lnTo>
                  <a:lnTo>
                    <a:pt x="1401679" y="2514600"/>
                  </a:lnTo>
                  <a:lnTo>
                    <a:pt x="1377616" y="2671011"/>
                  </a:lnTo>
                  <a:lnTo>
                    <a:pt x="908384" y="2604837"/>
                  </a:lnTo>
                  <a:lnTo>
                    <a:pt x="745958" y="2707106"/>
                  </a:lnTo>
                  <a:lnTo>
                    <a:pt x="625642" y="2683043"/>
                  </a:lnTo>
                  <a:lnTo>
                    <a:pt x="709863" y="2490537"/>
                  </a:lnTo>
                  <a:lnTo>
                    <a:pt x="535405" y="2490537"/>
                  </a:lnTo>
                  <a:lnTo>
                    <a:pt x="547437" y="2364206"/>
                  </a:lnTo>
                  <a:lnTo>
                    <a:pt x="806116" y="2358190"/>
                  </a:lnTo>
                  <a:lnTo>
                    <a:pt x="782053" y="2310064"/>
                  </a:lnTo>
                  <a:lnTo>
                    <a:pt x="499311" y="2099511"/>
                  </a:lnTo>
                  <a:lnTo>
                    <a:pt x="457200" y="2033337"/>
                  </a:lnTo>
                  <a:lnTo>
                    <a:pt x="529390" y="1925053"/>
                  </a:lnTo>
                  <a:lnTo>
                    <a:pt x="469232" y="1870911"/>
                  </a:lnTo>
                  <a:lnTo>
                    <a:pt x="619626" y="1786690"/>
                  </a:lnTo>
                  <a:lnTo>
                    <a:pt x="703848" y="1780674"/>
                  </a:lnTo>
                  <a:lnTo>
                    <a:pt x="770021" y="1798721"/>
                  </a:lnTo>
                  <a:lnTo>
                    <a:pt x="902369" y="1636295"/>
                  </a:lnTo>
                  <a:lnTo>
                    <a:pt x="607595" y="1509964"/>
                  </a:lnTo>
                  <a:lnTo>
                    <a:pt x="499311" y="1365585"/>
                  </a:lnTo>
                  <a:lnTo>
                    <a:pt x="228600" y="1461837"/>
                  </a:lnTo>
                  <a:lnTo>
                    <a:pt x="108284" y="1287379"/>
                  </a:lnTo>
                  <a:lnTo>
                    <a:pt x="318837" y="1136985"/>
                  </a:lnTo>
                  <a:lnTo>
                    <a:pt x="0" y="637674"/>
                  </a:lnTo>
                  <a:lnTo>
                    <a:pt x="246648" y="403058"/>
                  </a:lnTo>
                  <a:lnTo>
                    <a:pt x="818148" y="403058"/>
                  </a:lnTo>
                  <a:lnTo>
                    <a:pt x="914400" y="529390"/>
                  </a:lnTo>
                  <a:lnTo>
                    <a:pt x="673769" y="709864"/>
                  </a:lnTo>
                  <a:lnTo>
                    <a:pt x="788069" y="920416"/>
                  </a:lnTo>
                  <a:lnTo>
                    <a:pt x="884321" y="878306"/>
                  </a:lnTo>
                  <a:lnTo>
                    <a:pt x="1064795" y="1088858"/>
                  </a:lnTo>
                  <a:lnTo>
                    <a:pt x="1143000" y="980574"/>
                  </a:lnTo>
                  <a:lnTo>
                    <a:pt x="1143000" y="860258"/>
                  </a:lnTo>
                  <a:lnTo>
                    <a:pt x="1257300" y="764006"/>
                  </a:lnTo>
                  <a:lnTo>
                    <a:pt x="1185111" y="60158"/>
                  </a:lnTo>
                  <a:lnTo>
                    <a:pt x="1371600" y="0"/>
                  </a:lnTo>
                  <a:lnTo>
                    <a:pt x="1449805" y="571500"/>
                  </a:lnTo>
                  <a:lnTo>
                    <a:pt x="1552074" y="541421"/>
                  </a:lnTo>
                  <a:lnTo>
                    <a:pt x="1570121" y="282743"/>
                  </a:lnTo>
                  <a:lnTo>
                    <a:pt x="1726532" y="234616"/>
                  </a:lnTo>
                  <a:lnTo>
                    <a:pt x="1774658" y="457200"/>
                  </a:lnTo>
                  <a:lnTo>
                    <a:pt x="1732548" y="529390"/>
                  </a:lnTo>
                  <a:lnTo>
                    <a:pt x="1287379" y="770021"/>
                  </a:lnTo>
                  <a:lnTo>
                    <a:pt x="1449805" y="1185111"/>
                  </a:lnTo>
                  <a:lnTo>
                    <a:pt x="2225842" y="1931069"/>
                  </a:lnTo>
                  <a:lnTo>
                    <a:pt x="2652963" y="1907006"/>
                  </a:lnTo>
                  <a:lnTo>
                    <a:pt x="3182353" y="1359569"/>
                  </a:lnTo>
                  <a:lnTo>
                    <a:pt x="3320716" y="1010653"/>
                  </a:lnTo>
                  <a:lnTo>
                    <a:pt x="3290637" y="757990"/>
                  </a:lnTo>
                  <a:lnTo>
                    <a:pt x="3170321" y="715879"/>
                  </a:lnTo>
                  <a:lnTo>
                    <a:pt x="2971800" y="541421"/>
                  </a:lnTo>
                  <a:lnTo>
                    <a:pt x="2767263" y="360948"/>
                  </a:lnTo>
                  <a:lnTo>
                    <a:pt x="2689058" y="234616"/>
                  </a:lnTo>
                  <a:close/>
                </a:path>
              </a:pathLst>
            </a:custGeom>
            <a:solidFill>
              <a:schemeClr val="accent6">
                <a:lumMod val="75000"/>
                <a:alpha val="5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1" name="Freeform 30"/>
            <p:cNvSpPr/>
            <p:nvPr/>
          </p:nvSpPr>
          <p:spPr>
            <a:xfrm>
              <a:off x="1684215" y="3296468"/>
              <a:ext cx="2881945" cy="1672838"/>
            </a:xfrm>
            <a:custGeom>
              <a:avLst/>
              <a:gdLst>
                <a:gd name="connsiteX0" fmla="*/ 2725153 w 2881563"/>
                <a:gd name="connsiteY0" fmla="*/ 0 h 1672389"/>
                <a:gd name="connsiteX1" fmla="*/ 1943100 w 2881563"/>
                <a:gd name="connsiteY1" fmla="*/ 559468 h 1672389"/>
                <a:gd name="connsiteX2" fmla="*/ 1425742 w 2881563"/>
                <a:gd name="connsiteY2" fmla="*/ 36094 h 1672389"/>
                <a:gd name="connsiteX3" fmla="*/ 1064795 w 2881563"/>
                <a:gd name="connsiteY3" fmla="*/ 409073 h 1672389"/>
                <a:gd name="connsiteX4" fmla="*/ 992605 w 2881563"/>
                <a:gd name="connsiteY4" fmla="*/ 403058 h 1672389"/>
                <a:gd name="connsiteX5" fmla="*/ 956511 w 2881563"/>
                <a:gd name="connsiteY5" fmla="*/ 391026 h 1672389"/>
                <a:gd name="connsiteX6" fmla="*/ 739942 w 2881563"/>
                <a:gd name="connsiteY6" fmla="*/ 264694 h 1672389"/>
                <a:gd name="connsiteX7" fmla="*/ 0 w 2881563"/>
                <a:gd name="connsiteY7" fmla="*/ 1395663 h 1672389"/>
                <a:gd name="connsiteX8" fmla="*/ 547437 w 2881563"/>
                <a:gd name="connsiteY8" fmla="*/ 1672389 h 1672389"/>
                <a:gd name="connsiteX9" fmla="*/ 595563 w 2881563"/>
                <a:gd name="connsiteY9" fmla="*/ 1654342 h 1672389"/>
                <a:gd name="connsiteX10" fmla="*/ 1149016 w 2881563"/>
                <a:gd name="connsiteY10" fmla="*/ 1269331 h 1672389"/>
                <a:gd name="connsiteX11" fmla="*/ 1323474 w 2881563"/>
                <a:gd name="connsiteY11" fmla="*/ 1497931 h 1672389"/>
                <a:gd name="connsiteX12" fmla="*/ 1473868 w 2881563"/>
                <a:gd name="connsiteY12" fmla="*/ 1383631 h 1672389"/>
                <a:gd name="connsiteX13" fmla="*/ 1413711 w 2881563"/>
                <a:gd name="connsiteY13" fmla="*/ 1197142 h 1672389"/>
                <a:gd name="connsiteX14" fmla="*/ 1594184 w 2881563"/>
                <a:gd name="connsiteY14" fmla="*/ 1046747 h 1672389"/>
                <a:gd name="connsiteX15" fmla="*/ 1678405 w 2881563"/>
                <a:gd name="connsiteY15" fmla="*/ 1227221 h 1672389"/>
                <a:gd name="connsiteX16" fmla="*/ 1732547 w 2881563"/>
                <a:gd name="connsiteY16" fmla="*/ 1191126 h 1672389"/>
                <a:gd name="connsiteX17" fmla="*/ 1660358 w 2881563"/>
                <a:gd name="connsiteY17" fmla="*/ 974558 h 1672389"/>
                <a:gd name="connsiteX18" fmla="*/ 2881563 w 2881563"/>
                <a:gd name="connsiteY18" fmla="*/ 120315 h 1672389"/>
                <a:gd name="connsiteX19" fmla="*/ 2725153 w 2881563"/>
                <a:gd name="connsiteY19" fmla="*/ 0 h 16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81563" h="1672389">
                  <a:moveTo>
                    <a:pt x="2725153" y="0"/>
                  </a:moveTo>
                  <a:lnTo>
                    <a:pt x="1943100" y="559468"/>
                  </a:lnTo>
                  <a:lnTo>
                    <a:pt x="1425742" y="36094"/>
                  </a:lnTo>
                  <a:lnTo>
                    <a:pt x="1064795" y="409073"/>
                  </a:lnTo>
                  <a:cubicBezTo>
                    <a:pt x="1040732" y="407068"/>
                    <a:pt x="1016423" y="407028"/>
                    <a:pt x="992605" y="403058"/>
                  </a:cubicBezTo>
                  <a:cubicBezTo>
                    <a:pt x="980095" y="400973"/>
                    <a:pt x="956511" y="391026"/>
                    <a:pt x="956511" y="391026"/>
                  </a:cubicBezTo>
                  <a:lnTo>
                    <a:pt x="739942" y="264694"/>
                  </a:lnTo>
                  <a:lnTo>
                    <a:pt x="0" y="1395663"/>
                  </a:lnTo>
                  <a:lnTo>
                    <a:pt x="547437" y="1672389"/>
                  </a:lnTo>
                  <a:lnTo>
                    <a:pt x="595563" y="1654342"/>
                  </a:lnTo>
                  <a:lnTo>
                    <a:pt x="1149016" y="1269331"/>
                  </a:lnTo>
                  <a:lnTo>
                    <a:pt x="1323474" y="1497931"/>
                  </a:lnTo>
                  <a:lnTo>
                    <a:pt x="1473868" y="1383631"/>
                  </a:lnTo>
                  <a:lnTo>
                    <a:pt x="1413711" y="1197142"/>
                  </a:lnTo>
                  <a:lnTo>
                    <a:pt x="1594184" y="1046747"/>
                  </a:lnTo>
                  <a:lnTo>
                    <a:pt x="1678405" y="1227221"/>
                  </a:lnTo>
                  <a:lnTo>
                    <a:pt x="1732547" y="1191126"/>
                  </a:lnTo>
                  <a:lnTo>
                    <a:pt x="1660358" y="974558"/>
                  </a:lnTo>
                  <a:lnTo>
                    <a:pt x="2881563" y="120315"/>
                  </a:lnTo>
                  <a:lnTo>
                    <a:pt x="2725153" y="0"/>
                  </a:lnTo>
                  <a:close/>
                </a:path>
              </a:pathLst>
            </a:custGeom>
            <a:solidFill>
              <a:schemeClr val="accent6">
                <a:alpha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sp>
        <p:nvSpPr>
          <p:cNvPr id="32785" name="Rectangle 31"/>
          <p:cNvSpPr>
            <a:spLocks noChangeArrowheads="1"/>
          </p:cNvSpPr>
          <p:nvPr/>
        </p:nvSpPr>
        <p:spPr bwMode="auto">
          <a:xfrm>
            <a:off x="8839200" y="838200"/>
            <a:ext cx="3065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sz="2800">
                <a:cs typeface="B Davat" panose="00000400000000000000" pitchFamily="2" charset="-78"/>
              </a:rPr>
              <a:t>پهنه بندی شهر از منظر بافت</a:t>
            </a:r>
            <a:endParaRPr lang="en-US" altLang="fa-IR" sz="2800">
              <a:cs typeface="B Davat" panose="00000400000000000000" pitchFamily="2" charset="-78"/>
            </a:endParaRPr>
          </a:p>
        </p:txBody>
      </p:sp>
      <p:grpSp>
        <p:nvGrpSpPr>
          <p:cNvPr id="32786" name="Group 49"/>
          <p:cNvGrpSpPr>
            <a:grpSpLocks/>
          </p:cNvGrpSpPr>
          <p:nvPr/>
        </p:nvGrpSpPr>
        <p:grpSpPr bwMode="auto">
          <a:xfrm>
            <a:off x="8229600" y="4343400"/>
            <a:ext cx="3614738" cy="2593975"/>
            <a:chOff x="1045568" y="836712"/>
            <a:chExt cx="7488832" cy="5373588"/>
          </a:xfrm>
        </p:grpSpPr>
        <p:pic>
          <p:nvPicPr>
            <p:cNvPr id="32870" name="Content Placeholder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45568" y="836712"/>
              <a:ext cx="7488832" cy="52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Freeform 34"/>
            <p:cNvSpPr/>
            <p:nvPr/>
          </p:nvSpPr>
          <p:spPr>
            <a:xfrm>
              <a:off x="2739354" y="3780019"/>
              <a:ext cx="2134497" cy="2249409"/>
            </a:xfrm>
            <a:custGeom>
              <a:avLst/>
              <a:gdLst>
                <a:gd name="connsiteX0" fmla="*/ 0 w 2133600"/>
                <a:gd name="connsiteY0" fmla="*/ 0 h 2247900"/>
                <a:gd name="connsiteX1" fmla="*/ 323850 w 2133600"/>
                <a:gd name="connsiteY1" fmla="*/ 409575 h 2247900"/>
                <a:gd name="connsiteX2" fmla="*/ 561975 w 2133600"/>
                <a:gd name="connsiteY2" fmla="*/ 685800 h 2247900"/>
                <a:gd name="connsiteX3" fmla="*/ 1028700 w 2133600"/>
                <a:gd name="connsiteY3" fmla="*/ 1123950 h 2247900"/>
                <a:gd name="connsiteX4" fmla="*/ 1019175 w 2133600"/>
                <a:gd name="connsiteY4" fmla="*/ 1171575 h 2247900"/>
                <a:gd name="connsiteX5" fmla="*/ 2133600 w 2133600"/>
                <a:gd name="connsiteY5" fmla="*/ 2247900 h 224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3600" h="2247900">
                  <a:moveTo>
                    <a:pt x="0" y="0"/>
                  </a:moveTo>
                  <a:lnTo>
                    <a:pt x="323850" y="409575"/>
                  </a:lnTo>
                  <a:lnTo>
                    <a:pt x="561975" y="685800"/>
                  </a:lnTo>
                  <a:lnTo>
                    <a:pt x="1028700" y="1123950"/>
                  </a:lnTo>
                  <a:lnTo>
                    <a:pt x="1019175" y="1171575"/>
                  </a:lnTo>
                  <a:lnTo>
                    <a:pt x="2133600" y="2247900"/>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6" name="Freeform 35"/>
            <p:cNvSpPr/>
            <p:nvPr/>
          </p:nvSpPr>
          <p:spPr>
            <a:xfrm>
              <a:off x="3472778" y="3247264"/>
              <a:ext cx="2104898" cy="2877532"/>
            </a:xfrm>
            <a:custGeom>
              <a:avLst/>
              <a:gdLst>
                <a:gd name="connsiteX0" fmla="*/ 0 w 2105025"/>
                <a:gd name="connsiteY0" fmla="*/ 0 h 2876550"/>
                <a:gd name="connsiteX1" fmla="*/ 609600 w 2105025"/>
                <a:gd name="connsiteY1" fmla="*/ 676275 h 2876550"/>
                <a:gd name="connsiteX2" fmla="*/ 933450 w 2105025"/>
                <a:gd name="connsiteY2" fmla="*/ 971550 h 2876550"/>
                <a:gd name="connsiteX3" fmla="*/ 1809750 w 2105025"/>
                <a:gd name="connsiteY3" fmla="*/ 1714500 h 2876550"/>
                <a:gd name="connsiteX4" fmla="*/ 2105025 w 2105025"/>
                <a:gd name="connsiteY4" fmla="*/ 1990725 h 2876550"/>
                <a:gd name="connsiteX5" fmla="*/ 1285875 w 2105025"/>
                <a:gd name="connsiteY5" fmla="*/ 287655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5025" h="2876550">
                  <a:moveTo>
                    <a:pt x="0" y="0"/>
                  </a:moveTo>
                  <a:lnTo>
                    <a:pt x="609600" y="676275"/>
                  </a:lnTo>
                  <a:lnTo>
                    <a:pt x="933450" y="971550"/>
                  </a:lnTo>
                  <a:lnTo>
                    <a:pt x="1809750" y="1714500"/>
                  </a:lnTo>
                  <a:lnTo>
                    <a:pt x="2105025" y="1990725"/>
                  </a:lnTo>
                  <a:lnTo>
                    <a:pt x="1285875" y="2876550"/>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7" name="Freeform 36"/>
            <p:cNvSpPr/>
            <p:nvPr/>
          </p:nvSpPr>
          <p:spPr>
            <a:xfrm>
              <a:off x="4321315" y="2362627"/>
              <a:ext cx="1095206" cy="1647594"/>
            </a:xfrm>
            <a:custGeom>
              <a:avLst/>
              <a:gdLst>
                <a:gd name="connsiteX0" fmla="*/ 0 w 1095375"/>
                <a:gd name="connsiteY0" fmla="*/ 0 h 1647825"/>
                <a:gd name="connsiteX1" fmla="*/ 381000 w 1095375"/>
                <a:gd name="connsiteY1" fmla="*/ 523875 h 1647825"/>
                <a:gd name="connsiteX2" fmla="*/ 676275 w 1095375"/>
                <a:gd name="connsiteY2" fmla="*/ 1085850 h 1647825"/>
                <a:gd name="connsiteX3" fmla="*/ 904875 w 1095375"/>
                <a:gd name="connsiteY3" fmla="*/ 1257300 h 1647825"/>
                <a:gd name="connsiteX4" fmla="*/ 857250 w 1095375"/>
                <a:gd name="connsiteY4" fmla="*/ 1323975 h 1647825"/>
                <a:gd name="connsiteX5" fmla="*/ 1095375 w 1095375"/>
                <a:gd name="connsiteY5" fmla="*/ 1647825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5375" h="1647825">
                  <a:moveTo>
                    <a:pt x="0" y="0"/>
                  </a:moveTo>
                  <a:lnTo>
                    <a:pt x="381000" y="523875"/>
                  </a:lnTo>
                  <a:lnTo>
                    <a:pt x="676275" y="1085850"/>
                  </a:lnTo>
                  <a:lnTo>
                    <a:pt x="904875" y="1257300"/>
                  </a:lnTo>
                  <a:lnTo>
                    <a:pt x="857250" y="1323975"/>
                  </a:lnTo>
                  <a:lnTo>
                    <a:pt x="1095375" y="1647825"/>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8" name="Freeform 37"/>
            <p:cNvSpPr/>
            <p:nvPr/>
          </p:nvSpPr>
          <p:spPr>
            <a:xfrm>
              <a:off x="4910029" y="1724637"/>
              <a:ext cx="1828630" cy="4485663"/>
            </a:xfrm>
            <a:custGeom>
              <a:avLst/>
              <a:gdLst>
                <a:gd name="connsiteX0" fmla="*/ 133350 w 1828800"/>
                <a:gd name="connsiteY0" fmla="*/ 0 h 4486275"/>
                <a:gd name="connsiteX1" fmla="*/ 590550 w 1828800"/>
                <a:gd name="connsiteY1" fmla="*/ 523875 h 4486275"/>
                <a:gd name="connsiteX2" fmla="*/ 942975 w 1828800"/>
                <a:gd name="connsiteY2" fmla="*/ 962025 h 4486275"/>
                <a:gd name="connsiteX3" fmla="*/ 1114425 w 1828800"/>
                <a:gd name="connsiteY3" fmla="*/ 1171575 h 4486275"/>
                <a:gd name="connsiteX4" fmla="*/ 1533525 w 1828800"/>
                <a:gd name="connsiteY4" fmla="*/ 1314450 h 4486275"/>
                <a:gd name="connsiteX5" fmla="*/ 1828800 w 1828800"/>
                <a:gd name="connsiteY5" fmla="*/ 1600200 h 4486275"/>
                <a:gd name="connsiteX6" fmla="*/ 1819275 w 1828800"/>
                <a:gd name="connsiteY6" fmla="*/ 2038350 h 4486275"/>
                <a:gd name="connsiteX7" fmla="*/ 1590675 w 1828800"/>
                <a:gd name="connsiteY7" fmla="*/ 2438400 h 4486275"/>
                <a:gd name="connsiteX8" fmla="*/ 1533525 w 1828800"/>
                <a:gd name="connsiteY8" fmla="*/ 2609850 h 4486275"/>
                <a:gd name="connsiteX9" fmla="*/ 1543050 w 1828800"/>
                <a:gd name="connsiteY9" fmla="*/ 2809875 h 4486275"/>
                <a:gd name="connsiteX10" fmla="*/ 1266825 w 1828800"/>
                <a:gd name="connsiteY10" fmla="*/ 3162300 h 4486275"/>
                <a:gd name="connsiteX11" fmla="*/ 914400 w 1828800"/>
                <a:gd name="connsiteY11" fmla="*/ 3638550 h 4486275"/>
                <a:gd name="connsiteX12" fmla="*/ 762000 w 1828800"/>
                <a:gd name="connsiteY12" fmla="*/ 3752850 h 4486275"/>
                <a:gd name="connsiteX13" fmla="*/ 0 w 1828800"/>
                <a:gd name="connsiteY13" fmla="*/ 4486275 h 448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8800" h="4486275">
                  <a:moveTo>
                    <a:pt x="133350" y="0"/>
                  </a:moveTo>
                  <a:lnTo>
                    <a:pt x="590550" y="523875"/>
                  </a:lnTo>
                  <a:lnTo>
                    <a:pt x="942975" y="962025"/>
                  </a:lnTo>
                  <a:lnTo>
                    <a:pt x="1114425" y="1171575"/>
                  </a:lnTo>
                  <a:lnTo>
                    <a:pt x="1533525" y="1314450"/>
                  </a:lnTo>
                  <a:lnTo>
                    <a:pt x="1828800" y="1600200"/>
                  </a:lnTo>
                  <a:lnTo>
                    <a:pt x="1819275" y="2038350"/>
                  </a:lnTo>
                  <a:lnTo>
                    <a:pt x="1590675" y="2438400"/>
                  </a:lnTo>
                  <a:lnTo>
                    <a:pt x="1533525" y="2609850"/>
                  </a:lnTo>
                  <a:lnTo>
                    <a:pt x="1543050" y="2809875"/>
                  </a:lnTo>
                  <a:lnTo>
                    <a:pt x="1266825" y="3162300"/>
                  </a:lnTo>
                  <a:lnTo>
                    <a:pt x="914400" y="3638550"/>
                  </a:lnTo>
                  <a:lnTo>
                    <a:pt x="762000" y="3752850"/>
                  </a:lnTo>
                  <a:lnTo>
                    <a:pt x="0" y="4486275"/>
                  </a:lnTo>
                </a:path>
              </a:pathLst>
            </a:custGeom>
            <a:ln w="7620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9" name="Freeform 38"/>
            <p:cNvSpPr/>
            <p:nvPr/>
          </p:nvSpPr>
          <p:spPr>
            <a:xfrm>
              <a:off x="3795090" y="1448393"/>
              <a:ext cx="1752986" cy="2075114"/>
            </a:xfrm>
            <a:custGeom>
              <a:avLst/>
              <a:gdLst>
                <a:gd name="connsiteX0" fmla="*/ 0 w 1666875"/>
                <a:gd name="connsiteY0" fmla="*/ 1962150 h 1962150"/>
                <a:gd name="connsiteX1" fmla="*/ 0 w 1666875"/>
                <a:gd name="connsiteY1" fmla="*/ 1962150 h 1962150"/>
                <a:gd name="connsiteX2" fmla="*/ 76200 w 1666875"/>
                <a:gd name="connsiteY2" fmla="*/ 1933575 h 1962150"/>
                <a:gd name="connsiteX3" fmla="*/ 1666875 w 1666875"/>
                <a:gd name="connsiteY3" fmla="*/ 752475 h 1962150"/>
                <a:gd name="connsiteX4" fmla="*/ 1628775 w 1666875"/>
                <a:gd name="connsiteY4" fmla="*/ 285750 h 1962150"/>
                <a:gd name="connsiteX5" fmla="*/ 1371600 w 1666875"/>
                <a:gd name="connsiteY5" fmla="*/ 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6875" h="1962150">
                  <a:moveTo>
                    <a:pt x="0" y="1962150"/>
                  </a:moveTo>
                  <a:lnTo>
                    <a:pt x="0" y="1962150"/>
                  </a:lnTo>
                  <a:lnTo>
                    <a:pt x="76200" y="1933575"/>
                  </a:lnTo>
                  <a:lnTo>
                    <a:pt x="1666875" y="752475"/>
                  </a:lnTo>
                  <a:lnTo>
                    <a:pt x="1628775" y="285750"/>
                  </a:lnTo>
                  <a:lnTo>
                    <a:pt x="1371600" y="0"/>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0" name="Freeform 39"/>
            <p:cNvSpPr/>
            <p:nvPr/>
          </p:nvSpPr>
          <p:spPr>
            <a:xfrm>
              <a:off x="2643975" y="4029953"/>
              <a:ext cx="799204" cy="999737"/>
            </a:xfrm>
            <a:custGeom>
              <a:avLst/>
              <a:gdLst>
                <a:gd name="connsiteX0" fmla="*/ 0 w 800100"/>
                <a:gd name="connsiteY0" fmla="*/ 1000125 h 1000125"/>
                <a:gd name="connsiteX1" fmla="*/ 600075 w 800100"/>
                <a:gd name="connsiteY1" fmla="*/ 352425 h 1000125"/>
                <a:gd name="connsiteX2" fmla="*/ 514350 w 800100"/>
                <a:gd name="connsiteY2" fmla="*/ 209550 h 1000125"/>
                <a:gd name="connsiteX3" fmla="*/ 752475 w 800100"/>
                <a:gd name="connsiteY3" fmla="*/ 0 h 1000125"/>
                <a:gd name="connsiteX4" fmla="*/ 800100 w 800100"/>
                <a:gd name="connsiteY4" fmla="*/ 28575 h 1000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1000125">
                  <a:moveTo>
                    <a:pt x="0" y="1000125"/>
                  </a:moveTo>
                  <a:lnTo>
                    <a:pt x="600075" y="352425"/>
                  </a:lnTo>
                  <a:lnTo>
                    <a:pt x="514350" y="209550"/>
                  </a:lnTo>
                  <a:lnTo>
                    <a:pt x="752475" y="0"/>
                  </a:lnTo>
                  <a:lnTo>
                    <a:pt x="800100" y="28575"/>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1" name="Freeform 40"/>
            <p:cNvSpPr/>
            <p:nvPr/>
          </p:nvSpPr>
          <p:spPr>
            <a:xfrm>
              <a:off x="3719447" y="2905248"/>
              <a:ext cx="2325253" cy="2038938"/>
            </a:xfrm>
            <a:custGeom>
              <a:avLst/>
              <a:gdLst>
                <a:gd name="connsiteX0" fmla="*/ 2324100 w 2324100"/>
                <a:gd name="connsiteY0" fmla="*/ 0 h 2038350"/>
                <a:gd name="connsiteX1" fmla="*/ 1838325 w 2324100"/>
                <a:gd name="connsiteY1" fmla="*/ 466725 h 2038350"/>
                <a:gd name="connsiteX2" fmla="*/ 1695450 w 2324100"/>
                <a:gd name="connsiteY2" fmla="*/ 523875 h 2038350"/>
                <a:gd name="connsiteX3" fmla="*/ 1295400 w 2324100"/>
                <a:gd name="connsiteY3" fmla="*/ 828675 h 2038350"/>
                <a:gd name="connsiteX4" fmla="*/ 1285875 w 2324100"/>
                <a:gd name="connsiteY4" fmla="*/ 942975 h 2038350"/>
                <a:gd name="connsiteX5" fmla="*/ 800100 w 2324100"/>
                <a:gd name="connsiteY5" fmla="*/ 1352550 h 2038350"/>
                <a:gd name="connsiteX6" fmla="*/ 666750 w 2324100"/>
                <a:gd name="connsiteY6" fmla="*/ 1304925 h 2038350"/>
                <a:gd name="connsiteX7" fmla="*/ 0 w 2324100"/>
                <a:gd name="connsiteY7" fmla="*/ 203835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4100" h="2038350">
                  <a:moveTo>
                    <a:pt x="2324100" y="0"/>
                  </a:moveTo>
                  <a:lnTo>
                    <a:pt x="1838325" y="466725"/>
                  </a:lnTo>
                  <a:lnTo>
                    <a:pt x="1695450" y="523875"/>
                  </a:lnTo>
                  <a:lnTo>
                    <a:pt x="1295400" y="828675"/>
                  </a:lnTo>
                  <a:lnTo>
                    <a:pt x="1285875" y="942975"/>
                  </a:lnTo>
                  <a:lnTo>
                    <a:pt x="800100" y="1352550"/>
                  </a:lnTo>
                  <a:lnTo>
                    <a:pt x="666750" y="1304925"/>
                  </a:lnTo>
                  <a:lnTo>
                    <a:pt x="0" y="2038350"/>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2" name="Freeform 41"/>
            <p:cNvSpPr/>
            <p:nvPr/>
          </p:nvSpPr>
          <p:spPr>
            <a:xfrm>
              <a:off x="5406653" y="3438003"/>
              <a:ext cx="713693" cy="1525915"/>
            </a:xfrm>
            <a:custGeom>
              <a:avLst/>
              <a:gdLst>
                <a:gd name="connsiteX0" fmla="*/ 0 w 714375"/>
                <a:gd name="connsiteY0" fmla="*/ 1524000 h 1524000"/>
                <a:gd name="connsiteX1" fmla="*/ 609600 w 714375"/>
                <a:gd name="connsiteY1" fmla="*/ 742950 h 1524000"/>
                <a:gd name="connsiteX2" fmla="*/ 714375 w 714375"/>
                <a:gd name="connsiteY2" fmla="*/ 590550 h 1524000"/>
                <a:gd name="connsiteX3" fmla="*/ 47625 w 714375"/>
                <a:gd name="connsiteY3" fmla="*/ 0 h 1524000"/>
              </a:gdLst>
              <a:ahLst/>
              <a:cxnLst>
                <a:cxn ang="0">
                  <a:pos x="connsiteX0" y="connsiteY0"/>
                </a:cxn>
                <a:cxn ang="0">
                  <a:pos x="connsiteX1" y="connsiteY1"/>
                </a:cxn>
                <a:cxn ang="0">
                  <a:pos x="connsiteX2" y="connsiteY2"/>
                </a:cxn>
                <a:cxn ang="0">
                  <a:pos x="connsiteX3" y="connsiteY3"/>
                </a:cxn>
              </a:cxnLst>
              <a:rect l="l" t="t" r="r" b="b"/>
              <a:pathLst>
                <a:path w="714375" h="1524000">
                  <a:moveTo>
                    <a:pt x="0" y="1524000"/>
                  </a:moveTo>
                  <a:lnTo>
                    <a:pt x="609600" y="742950"/>
                  </a:lnTo>
                  <a:lnTo>
                    <a:pt x="714375" y="590550"/>
                  </a:lnTo>
                  <a:lnTo>
                    <a:pt x="47625" y="0"/>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3" name="Freeform 42"/>
            <p:cNvSpPr/>
            <p:nvPr/>
          </p:nvSpPr>
          <p:spPr>
            <a:xfrm>
              <a:off x="3880602" y="1829872"/>
              <a:ext cx="361779" cy="427519"/>
            </a:xfrm>
            <a:custGeom>
              <a:avLst/>
              <a:gdLst>
                <a:gd name="connsiteX0" fmla="*/ 0 w 361950"/>
                <a:gd name="connsiteY0" fmla="*/ 0 h 428625"/>
                <a:gd name="connsiteX1" fmla="*/ 361950 w 361950"/>
                <a:gd name="connsiteY1" fmla="*/ 428625 h 428625"/>
              </a:gdLst>
              <a:ahLst/>
              <a:cxnLst>
                <a:cxn ang="0">
                  <a:pos x="connsiteX0" y="connsiteY0"/>
                </a:cxn>
                <a:cxn ang="0">
                  <a:pos x="connsiteX1" y="connsiteY1"/>
                </a:cxn>
              </a:cxnLst>
              <a:rect l="l" t="t" r="r" b="b"/>
              <a:pathLst>
                <a:path w="361950" h="428625">
                  <a:moveTo>
                    <a:pt x="0" y="0"/>
                  </a:moveTo>
                  <a:lnTo>
                    <a:pt x="361950" y="428625"/>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4" name="Freeform 43"/>
            <p:cNvSpPr/>
            <p:nvPr/>
          </p:nvSpPr>
          <p:spPr>
            <a:xfrm>
              <a:off x="3176777" y="1941685"/>
              <a:ext cx="1276094" cy="868193"/>
            </a:xfrm>
            <a:custGeom>
              <a:avLst/>
              <a:gdLst>
                <a:gd name="connsiteX0" fmla="*/ 1276350 w 1276350"/>
                <a:gd name="connsiteY0" fmla="*/ 0 h 866775"/>
                <a:gd name="connsiteX1" fmla="*/ 800100 w 1276350"/>
                <a:gd name="connsiteY1" fmla="*/ 342900 h 866775"/>
                <a:gd name="connsiteX2" fmla="*/ 666750 w 1276350"/>
                <a:gd name="connsiteY2" fmla="*/ 514350 h 866775"/>
                <a:gd name="connsiteX3" fmla="*/ 323850 w 1276350"/>
                <a:gd name="connsiteY3" fmla="*/ 866775 h 866775"/>
                <a:gd name="connsiteX4" fmla="*/ 0 w 1276350"/>
                <a:gd name="connsiteY4" fmla="*/ 428625 h 866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350" h="866775">
                  <a:moveTo>
                    <a:pt x="1276350" y="0"/>
                  </a:moveTo>
                  <a:lnTo>
                    <a:pt x="800100" y="342900"/>
                  </a:lnTo>
                  <a:lnTo>
                    <a:pt x="666750" y="514350"/>
                  </a:lnTo>
                  <a:lnTo>
                    <a:pt x="323850" y="866775"/>
                  </a:lnTo>
                  <a:lnTo>
                    <a:pt x="0" y="428625"/>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5" name="Freeform 44"/>
            <p:cNvSpPr/>
            <p:nvPr/>
          </p:nvSpPr>
          <p:spPr>
            <a:xfrm>
              <a:off x="2387440" y="3266995"/>
              <a:ext cx="276268" cy="513023"/>
            </a:xfrm>
            <a:custGeom>
              <a:avLst/>
              <a:gdLst>
                <a:gd name="connsiteX0" fmla="*/ 0 w 276225"/>
                <a:gd name="connsiteY0" fmla="*/ 0 h 514350"/>
                <a:gd name="connsiteX1" fmla="*/ 276225 w 276225"/>
                <a:gd name="connsiteY1" fmla="*/ 514350 h 514350"/>
              </a:gdLst>
              <a:ahLst/>
              <a:cxnLst>
                <a:cxn ang="0">
                  <a:pos x="connsiteX0" y="connsiteY0"/>
                </a:cxn>
                <a:cxn ang="0">
                  <a:pos x="connsiteX1" y="connsiteY1"/>
                </a:cxn>
              </a:cxnLst>
              <a:rect l="l" t="t" r="r" b="b"/>
              <a:pathLst>
                <a:path w="276225" h="514350">
                  <a:moveTo>
                    <a:pt x="0" y="0"/>
                  </a:moveTo>
                  <a:lnTo>
                    <a:pt x="276225" y="514350"/>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6" name="Freeform 45"/>
            <p:cNvSpPr/>
            <p:nvPr/>
          </p:nvSpPr>
          <p:spPr>
            <a:xfrm>
              <a:off x="3015622" y="2753972"/>
              <a:ext cx="361779" cy="407788"/>
            </a:xfrm>
            <a:custGeom>
              <a:avLst/>
              <a:gdLst>
                <a:gd name="connsiteX0" fmla="*/ 0 w 361950"/>
                <a:gd name="connsiteY0" fmla="*/ 0 h 409575"/>
                <a:gd name="connsiteX1" fmla="*/ 0 w 361950"/>
                <a:gd name="connsiteY1" fmla="*/ 0 h 409575"/>
                <a:gd name="connsiteX2" fmla="*/ 66675 w 361950"/>
                <a:gd name="connsiteY2" fmla="*/ 47625 h 409575"/>
                <a:gd name="connsiteX3" fmla="*/ 276225 w 361950"/>
                <a:gd name="connsiteY3" fmla="*/ 352425 h 409575"/>
                <a:gd name="connsiteX4" fmla="*/ 361950 w 361950"/>
                <a:gd name="connsiteY4" fmla="*/ 409575 h 40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50" h="409575">
                  <a:moveTo>
                    <a:pt x="0" y="0"/>
                  </a:moveTo>
                  <a:lnTo>
                    <a:pt x="0" y="0"/>
                  </a:lnTo>
                  <a:lnTo>
                    <a:pt x="66675" y="47625"/>
                  </a:lnTo>
                  <a:lnTo>
                    <a:pt x="276225" y="352425"/>
                  </a:lnTo>
                  <a:lnTo>
                    <a:pt x="361950" y="409575"/>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7" name="Freeform 46"/>
            <p:cNvSpPr/>
            <p:nvPr/>
          </p:nvSpPr>
          <p:spPr>
            <a:xfrm>
              <a:off x="2042106" y="1448393"/>
              <a:ext cx="3154056" cy="2903843"/>
            </a:xfrm>
            <a:custGeom>
              <a:avLst/>
              <a:gdLst>
                <a:gd name="connsiteX0" fmla="*/ 3152775 w 3152775"/>
                <a:gd name="connsiteY0" fmla="*/ 0 h 2905125"/>
                <a:gd name="connsiteX1" fmla="*/ 1914525 w 3152775"/>
                <a:gd name="connsiteY1" fmla="*/ 1171575 h 2905125"/>
                <a:gd name="connsiteX2" fmla="*/ 1552575 w 3152775"/>
                <a:gd name="connsiteY2" fmla="*/ 1619250 h 2905125"/>
                <a:gd name="connsiteX3" fmla="*/ 838200 w 3152775"/>
                <a:gd name="connsiteY3" fmla="*/ 2085975 h 2905125"/>
                <a:gd name="connsiteX4" fmla="*/ 581025 w 3152775"/>
                <a:gd name="connsiteY4" fmla="*/ 2447925 h 2905125"/>
                <a:gd name="connsiteX5" fmla="*/ 0 w 3152775"/>
                <a:gd name="connsiteY5" fmla="*/ 2905125 h 2905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2775" h="2905125">
                  <a:moveTo>
                    <a:pt x="3152775" y="0"/>
                  </a:moveTo>
                  <a:lnTo>
                    <a:pt x="1914525" y="1171575"/>
                  </a:lnTo>
                  <a:lnTo>
                    <a:pt x="1552575" y="1619250"/>
                  </a:lnTo>
                  <a:lnTo>
                    <a:pt x="838200" y="2085975"/>
                  </a:lnTo>
                  <a:lnTo>
                    <a:pt x="581025" y="2447925"/>
                  </a:lnTo>
                  <a:lnTo>
                    <a:pt x="0" y="2905125"/>
                  </a:lnTo>
                </a:path>
              </a:pathLst>
            </a:custGeom>
            <a:ln w="28575"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8" name="Freeform 47"/>
            <p:cNvSpPr/>
            <p:nvPr/>
          </p:nvSpPr>
          <p:spPr>
            <a:xfrm>
              <a:off x="1433658" y="3352499"/>
              <a:ext cx="3239570" cy="2857801"/>
            </a:xfrm>
            <a:custGeom>
              <a:avLst/>
              <a:gdLst>
                <a:gd name="connsiteX0" fmla="*/ 3238500 w 3238500"/>
                <a:gd name="connsiteY0" fmla="*/ 2819400 h 2857500"/>
                <a:gd name="connsiteX1" fmla="*/ 2409825 w 3238500"/>
                <a:gd name="connsiteY1" fmla="*/ 2857500 h 2857500"/>
                <a:gd name="connsiteX2" fmla="*/ 800100 w 3238500"/>
                <a:gd name="connsiteY2" fmla="*/ 1390650 h 2857500"/>
                <a:gd name="connsiteX3" fmla="*/ 304800 w 3238500"/>
                <a:gd name="connsiteY3" fmla="*/ 733425 h 2857500"/>
                <a:gd name="connsiteX4" fmla="*/ 0 w 3238500"/>
                <a:gd name="connsiteY4" fmla="*/ 0 h 2857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0" h="2857500">
                  <a:moveTo>
                    <a:pt x="3238500" y="2819400"/>
                  </a:moveTo>
                  <a:lnTo>
                    <a:pt x="2409825" y="2857500"/>
                  </a:lnTo>
                  <a:lnTo>
                    <a:pt x="800100" y="1390650"/>
                  </a:lnTo>
                  <a:lnTo>
                    <a:pt x="304800" y="733425"/>
                  </a:lnTo>
                  <a:lnTo>
                    <a:pt x="0" y="0"/>
                  </a:lnTo>
                </a:path>
              </a:pathLst>
            </a:custGeom>
            <a:ln w="7620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9" name="Freeform 48"/>
            <p:cNvSpPr/>
            <p:nvPr/>
          </p:nvSpPr>
          <p:spPr>
            <a:xfrm>
              <a:off x="1413925" y="1343158"/>
              <a:ext cx="3525703" cy="1963301"/>
            </a:xfrm>
            <a:custGeom>
              <a:avLst/>
              <a:gdLst>
                <a:gd name="connsiteX0" fmla="*/ 3524250 w 3524250"/>
                <a:gd name="connsiteY0" fmla="*/ 247650 h 1962150"/>
                <a:gd name="connsiteX1" fmla="*/ 2819400 w 3524250"/>
                <a:gd name="connsiteY1" fmla="*/ 0 h 1962150"/>
                <a:gd name="connsiteX2" fmla="*/ 2257425 w 3524250"/>
                <a:gd name="connsiteY2" fmla="*/ 476250 h 1962150"/>
                <a:gd name="connsiteX3" fmla="*/ 2095500 w 3524250"/>
                <a:gd name="connsiteY3" fmla="*/ 361950 h 1962150"/>
                <a:gd name="connsiteX4" fmla="*/ 2038350 w 3524250"/>
                <a:gd name="connsiteY4" fmla="*/ 438150 h 1962150"/>
                <a:gd name="connsiteX5" fmla="*/ 952500 w 3524250"/>
                <a:gd name="connsiteY5" fmla="*/ 1238250 h 1962150"/>
                <a:gd name="connsiteX6" fmla="*/ 752475 w 3524250"/>
                <a:gd name="connsiteY6" fmla="*/ 1314450 h 1962150"/>
                <a:gd name="connsiteX7" fmla="*/ 438150 w 3524250"/>
                <a:gd name="connsiteY7" fmla="*/ 1400175 h 1962150"/>
                <a:gd name="connsiteX8" fmla="*/ 257175 w 3524250"/>
                <a:gd name="connsiteY8" fmla="*/ 1685925 h 1962150"/>
                <a:gd name="connsiteX9" fmla="*/ 238125 w 3524250"/>
                <a:gd name="connsiteY9" fmla="*/ 1809750 h 1962150"/>
                <a:gd name="connsiteX10" fmla="*/ 0 w 3524250"/>
                <a:gd name="connsiteY10" fmla="*/ 19621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4250" h="1962150">
                  <a:moveTo>
                    <a:pt x="3524250" y="247650"/>
                  </a:moveTo>
                  <a:lnTo>
                    <a:pt x="2819400" y="0"/>
                  </a:lnTo>
                  <a:lnTo>
                    <a:pt x="2257425" y="476250"/>
                  </a:lnTo>
                  <a:lnTo>
                    <a:pt x="2095500" y="361950"/>
                  </a:lnTo>
                  <a:lnTo>
                    <a:pt x="2038350" y="438150"/>
                  </a:lnTo>
                  <a:lnTo>
                    <a:pt x="952500" y="1238250"/>
                  </a:lnTo>
                  <a:lnTo>
                    <a:pt x="752475" y="1314450"/>
                  </a:lnTo>
                  <a:lnTo>
                    <a:pt x="438150" y="1400175"/>
                  </a:lnTo>
                  <a:lnTo>
                    <a:pt x="257175" y="1685925"/>
                  </a:lnTo>
                  <a:lnTo>
                    <a:pt x="238125" y="1809750"/>
                  </a:lnTo>
                  <a:lnTo>
                    <a:pt x="0" y="1962150"/>
                  </a:lnTo>
                </a:path>
              </a:pathLst>
            </a:custGeom>
            <a:ln w="7620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grpSp>
      <p:pic>
        <p:nvPicPr>
          <p:cNvPr id="50" name="Picture 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858000" y="7086600"/>
            <a:ext cx="3028950"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058400" y="7086600"/>
            <a:ext cx="2681288"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89" name="Picture 2" descr="D:\Documents and Settings\ehsan\Desktop\Untitled256.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165350" y="1447800"/>
            <a:ext cx="3829050"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prstDash val="sysDot"/>
                <a:miter lim="800000"/>
                <a:headEnd type="triangle" w="med" len="med"/>
                <a:tailEnd type="triangle" w="med" len="med"/>
              </a14:hiddenLine>
            </a:ext>
          </a:extLst>
        </p:spPr>
      </p:pic>
      <p:sp>
        <p:nvSpPr>
          <p:cNvPr id="32790" name="TextBox 52"/>
          <p:cNvSpPr txBox="1">
            <a:spLocks noChangeArrowheads="1"/>
          </p:cNvSpPr>
          <p:nvPr/>
        </p:nvSpPr>
        <p:spPr bwMode="auto">
          <a:xfrm>
            <a:off x="12192000" y="4267200"/>
            <a:ext cx="4572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a:t>1</a:t>
            </a:r>
            <a:endParaRPr lang="en-US" altLang="fa-IR"/>
          </a:p>
        </p:txBody>
      </p:sp>
      <p:grpSp>
        <p:nvGrpSpPr>
          <p:cNvPr id="32791" name="Group 136"/>
          <p:cNvGrpSpPr>
            <a:grpSpLocks/>
          </p:cNvGrpSpPr>
          <p:nvPr/>
        </p:nvGrpSpPr>
        <p:grpSpPr bwMode="auto">
          <a:xfrm>
            <a:off x="2133600" y="4191000"/>
            <a:ext cx="3867150" cy="2286000"/>
            <a:chOff x="-66261" y="901521"/>
            <a:chExt cx="9246773" cy="5465024"/>
          </a:xfrm>
        </p:grpSpPr>
        <p:pic>
          <p:nvPicPr>
            <p:cNvPr id="32794" name="Picture 2" descr="D:\Documents and Settings\ehsan\Desktop\Untitled256.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6512" y="908720"/>
              <a:ext cx="9144000"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Freeform 55"/>
            <p:cNvSpPr/>
            <p:nvPr/>
          </p:nvSpPr>
          <p:spPr>
            <a:xfrm>
              <a:off x="3055434" y="1148576"/>
              <a:ext cx="2408664" cy="2430965"/>
            </a:xfrm>
            <a:custGeom>
              <a:avLst/>
              <a:gdLst>
                <a:gd name="connsiteX0" fmla="*/ 1025912 w 2408664"/>
                <a:gd name="connsiteY0" fmla="*/ 66907 h 2430965"/>
                <a:gd name="connsiteX1" fmla="*/ 1839951 w 2408664"/>
                <a:gd name="connsiteY1" fmla="*/ 836341 h 2430965"/>
                <a:gd name="connsiteX2" fmla="*/ 1572322 w 2408664"/>
                <a:gd name="connsiteY2" fmla="*/ 1204331 h 2430965"/>
                <a:gd name="connsiteX3" fmla="*/ 2085278 w 2408664"/>
                <a:gd name="connsiteY3" fmla="*/ 1694985 h 2430965"/>
                <a:gd name="connsiteX4" fmla="*/ 1951464 w 2408664"/>
                <a:gd name="connsiteY4" fmla="*/ 1851102 h 2430965"/>
                <a:gd name="connsiteX5" fmla="*/ 2408664 w 2408664"/>
                <a:gd name="connsiteY5" fmla="*/ 2252546 h 2430965"/>
                <a:gd name="connsiteX6" fmla="*/ 1795346 w 2408664"/>
                <a:gd name="connsiteY6" fmla="*/ 2430965 h 2430965"/>
                <a:gd name="connsiteX7" fmla="*/ 78059 w 2408664"/>
                <a:gd name="connsiteY7" fmla="*/ 1137424 h 2430965"/>
                <a:gd name="connsiteX8" fmla="*/ 0 w 2408664"/>
                <a:gd name="connsiteY8" fmla="*/ 1103970 h 2430965"/>
                <a:gd name="connsiteX9" fmla="*/ 1025912 w 2408664"/>
                <a:gd name="connsiteY9" fmla="*/ 0 h 2430965"/>
                <a:gd name="connsiteX10" fmla="*/ 1025912 w 2408664"/>
                <a:gd name="connsiteY10" fmla="*/ 66907 h 243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8664" h="2430965">
                  <a:moveTo>
                    <a:pt x="1025912" y="66907"/>
                  </a:moveTo>
                  <a:lnTo>
                    <a:pt x="1839951" y="836341"/>
                  </a:lnTo>
                  <a:lnTo>
                    <a:pt x="1572322" y="1204331"/>
                  </a:lnTo>
                  <a:lnTo>
                    <a:pt x="2085278" y="1694985"/>
                  </a:lnTo>
                  <a:lnTo>
                    <a:pt x="1951464" y="1851102"/>
                  </a:lnTo>
                  <a:lnTo>
                    <a:pt x="2408664" y="2252546"/>
                  </a:lnTo>
                  <a:lnTo>
                    <a:pt x="1795346" y="2430965"/>
                  </a:lnTo>
                  <a:lnTo>
                    <a:pt x="78059" y="1137424"/>
                  </a:lnTo>
                  <a:lnTo>
                    <a:pt x="0" y="1103970"/>
                  </a:lnTo>
                  <a:lnTo>
                    <a:pt x="1025912" y="0"/>
                  </a:lnTo>
                  <a:lnTo>
                    <a:pt x="1025912" y="66907"/>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7" name="Freeform 56"/>
            <p:cNvSpPr/>
            <p:nvPr/>
          </p:nvSpPr>
          <p:spPr>
            <a:xfrm>
              <a:off x="2230244" y="3389971"/>
              <a:ext cx="2207941" cy="1103970"/>
            </a:xfrm>
            <a:custGeom>
              <a:avLst/>
              <a:gdLst>
                <a:gd name="connsiteX0" fmla="*/ 278780 w 2207941"/>
                <a:gd name="connsiteY0" fmla="*/ 33453 h 1103970"/>
                <a:gd name="connsiteX1" fmla="*/ 1494263 w 2207941"/>
                <a:gd name="connsiteY1" fmla="*/ 423746 h 1103970"/>
                <a:gd name="connsiteX2" fmla="*/ 2207941 w 2207941"/>
                <a:gd name="connsiteY2" fmla="*/ 1048214 h 1103970"/>
                <a:gd name="connsiteX3" fmla="*/ 223024 w 2207941"/>
                <a:gd name="connsiteY3" fmla="*/ 1103970 h 1103970"/>
                <a:gd name="connsiteX4" fmla="*/ 0 w 2207941"/>
                <a:gd name="connsiteY4" fmla="*/ 1048214 h 1103970"/>
                <a:gd name="connsiteX5" fmla="*/ 144966 w 2207941"/>
                <a:gd name="connsiteY5" fmla="*/ 200722 h 1103970"/>
                <a:gd name="connsiteX6" fmla="*/ 245327 w 2207941"/>
                <a:gd name="connsiteY6" fmla="*/ 0 h 1103970"/>
                <a:gd name="connsiteX7" fmla="*/ 278780 w 2207941"/>
                <a:gd name="connsiteY7" fmla="*/ 33453 h 110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7941" h="1103970">
                  <a:moveTo>
                    <a:pt x="278780" y="33453"/>
                  </a:moveTo>
                  <a:lnTo>
                    <a:pt x="1494263" y="423746"/>
                  </a:lnTo>
                  <a:lnTo>
                    <a:pt x="2207941" y="1048214"/>
                  </a:lnTo>
                  <a:lnTo>
                    <a:pt x="223024" y="1103970"/>
                  </a:lnTo>
                  <a:lnTo>
                    <a:pt x="0" y="1048214"/>
                  </a:lnTo>
                  <a:lnTo>
                    <a:pt x="144966" y="200722"/>
                  </a:lnTo>
                  <a:lnTo>
                    <a:pt x="245327" y="0"/>
                  </a:lnTo>
                  <a:lnTo>
                    <a:pt x="278780" y="33453"/>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8" name="Freeform 57"/>
            <p:cNvSpPr/>
            <p:nvPr/>
          </p:nvSpPr>
          <p:spPr>
            <a:xfrm>
              <a:off x="4634865" y="3367668"/>
              <a:ext cx="2219093" cy="1170878"/>
            </a:xfrm>
            <a:custGeom>
              <a:avLst/>
              <a:gdLst>
                <a:gd name="connsiteX0" fmla="*/ 167269 w 2219093"/>
                <a:gd name="connsiteY0" fmla="*/ 267630 h 1170878"/>
                <a:gd name="connsiteX1" fmla="*/ 167269 w 2219093"/>
                <a:gd name="connsiteY1" fmla="*/ 267630 h 1170878"/>
                <a:gd name="connsiteX2" fmla="*/ 1115122 w 2219093"/>
                <a:gd name="connsiteY2" fmla="*/ 22303 h 1170878"/>
                <a:gd name="connsiteX3" fmla="*/ 1817649 w 2219093"/>
                <a:gd name="connsiteY3" fmla="*/ 0 h 1170878"/>
                <a:gd name="connsiteX4" fmla="*/ 2219093 w 2219093"/>
                <a:gd name="connsiteY4" fmla="*/ 156117 h 1170878"/>
                <a:gd name="connsiteX5" fmla="*/ 2007220 w 2219093"/>
                <a:gd name="connsiteY5" fmla="*/ 769434 h 1170878"/>
                <a:gd name="connsiteX6" fmla="*/ 1973766 w 2219093"/>
                <a:gd name="connsiteY6" fmla="*/ 814039 h 1170878"/>
                <a:gd name="connsiteX7" fmla="*/ 1984917 w 2219093"/>
                <a:gd name="connsiteY7" fmla="*/ 1048215 h 1170878"/>
                <a:gd name="connsiteX8" fmla="*/ 1037064 w 2219093"/>
                <a:gd name="connsiteY8" fmla="*/ 1170878 h 1170878"/>
                <a:gd name="connsiteX9" fmla="*/ 0 w 2219093"/>
                <a:gd name="connsiteY9" fmla="*/ 1081669 h 1170878"/>
                <a:gd name="connsiteX10" fmla="*/ 33454 w 2219093"/>
                <a:gd name="connsiteY10" fmla="*/ 512956 h 1170878"/>
                <a:gd name="connsiteX11" fmla="*/ 167269 w 2219093"/>
                <a:gd name="connsiteY11" fmla="*/ 267630 h 1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9093" h="1170878">
                  <a:moveTo>
                    <a:pt x="167269" y="267630"/>
                  </a:moveTo>
                  <a:lnTo>
                    <a:pt x="167269" y="267630"/>
                  </a:lnTo>
                  <a:lnTo>
                    <a:pt x="1115122" y="22303"/>
                  </a:lnTo>
                  <a:lnTo>
                    <a:pt x="1817649" y="0"/>
                  </a:lnTo>
                  <a:lnTo>
                    <a:pt x="2219093" y="156117"/>
                  </a:lnTo>
                  <a:lnTo>
                    <a:pt x="2007220" y="769434"/>
                  </a:lnTo>
                  <a:lnTo>
                    <a:pt x="1973766" y="814039"/>
                  </a:lnTo>
                  <a:lnTo>
                    <a:pt x="1984917" y="1048215"/>
                  </a:lnTo>
                  <a:lnTo>
                    <a:pt x="1037064" y="1170878"/>
                  </a:lnTo>
                  <a:lnTo>
                    <a:pt x="0" y="1081669"/>
                  </a:lnTo>
                  <a:lnTo>
                    <a:pt x="33454" y="512956"/>
                  </a:lnTo>
                  <a:lnTo>
                    <a:pt x="167269" y="26763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9" name="Freeform 58"/>
            <p:cNvSpPr/>
            <p:nvPr/>
          </p:nvSpPr>
          <p:spPr>
            <a:xfrm>
              <a:off x="579863" y="2319454"/>
              <a:ext cx="1828800" cy="1828800"/>
            </a:xfrm>
            <a:custGeom>
              <a:avLst/>
              <a:gdLst>
                <a:gd name="connsiteX0" fmla="*/ 825191 w 1828800"/>
                <a:gd name="connsiteY0" fmla="*/ 0 h 1828800"/>
                <a:gd name="connsiteX1" fmla="*/ 1048215 w 1828800"/>
                <a:gd name="connsiteY1" fmla="*/ 345687 h 1828800"/>
                <a:gd name="connsiteX2" fmla="*/ 1293542 w 1828800"/>
                <a:gd name="connsiteY2" fmla="*/ 624468 h 1828800"/>
                <a:gd name="connsiteX3" fmla="*/ 1438508 w 1828800"/>
                <a:gd name="connsiteY3" fmla="*/ 791736 h 1828800"/>
                <a:gd name="connsiteX4" fmla="*/ 1828800 w 1828800"/>
                <a:gd name="connsiteY4" fmla="*/ 1059366 h 1828800"/>
                <a:gd name="connsiteX5" fmla="*/ 1728439 w 1828800"/>
                <a:gd name="connsiteY5" fmla="*/ 1248936 h 1828800"/>
                <a:gd name="connsiteX6" fmla="*/ 1650381 w 1828800"/>
                <a:gd name="connsiteY6" fmla="*/ 1828800 h 1828800"/>
                <a:gd name="connsiteX7" fmla="*/ 1148576 w 1828800"/>
                <a:gd name="connsiteY7" fmla="*/ 1650380 h 1828800"/>
                <a:gd name="connsiteX8" fmla="*/ 914400 w 1828800"/>
                <a:gd name="connsiteY8" fmla="*/ 1616926 h 1828800"/>
                <a:gd name="connsiteX9" fmla="*/ 613317 w 1828800"/>
                <a:gd name="connsiteY9" fmla="*/ 1427356 h 1828800"/>
                <a:gd name="connsiteX10" fmla="*/ 434898 w 1828800"/>
                <a:gd name="connsiteY10" fmla="*/ 1103970 h 1828800"/>
                <a:gd name="connsiteX11" fmla="*/ 0 w 1828800"/>
                <a:gd name="connsiteY11" fmla="*/ 602166 h 1828800"/>
                <a:gd name="connsiteX12" fmla="*/ 825191 w 1828800"/>
                <a:gd name="connsiteY12"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828800">
                  <a:moveTo>
                    <a:pt x="825191" y="0"/>
                  </a:moveTo>
                  <a:lnTo>
                    <a:pt x="1048215" y="345687"/>
                  </a:lnTo>
                  <a:lnTo>
                    <a:pt x="1293542" y="624468"/>
                  </a:lnTo>
                  <a:lnTo>
                    <a:pt x="1438508" y="791736"/>
                  </a:lnTo>
                  <a:lnTo>
                    <a:pt x="1828800" y="1059366"/>
                  </a:lnTo>
                  <a:lnTo>
                    <a:pt x="1728439" y="1248936"/>
                  </a:lnTo>
                  <a:lnTo>
                    <a:pt x="1650381" y="1828800"/>
                  </a:lnTo>
                  <a:lnTo>
                    <a:pt x="1148576" y="1650380"/>
                  </a:lnTo>
                  <a:lnTo>
                    <a:pt x="914400" y="1616926"/>
                  </a:lnTo>
                  <a:lnTo>
                    <a:pt x="613317" y="1427356"/>
                  </a:lnTo>
                  <a:lnTo>
                    <a:pt x="434898" y="1103970"/>
                  </a:lnTo>
                  <a:lnTo>
                    <a:pt x="0" y="602166"/>
                  </a:lnTo>
                  <a:lnTo>
                    <a:pt x="825191"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0" name="Freeform 59"/>
            <p:cNvSpPr/>
            <p:nvPr/>
          </p:nvSpPr>
          <p:spPr>
            <a:xfrm>
              <a:off x="2843561" y="2397512"/>
              <a:ext cx="1851102" cy="2018371"/>
            </a:xfrm>
            <a:custGeom>
              <a:avLst/>
              <a:gdLst>
                <a:gd name="connsiteX0" fmla="*/ 256478 w 1851102"/>
                <a:gd name="connsiteY0" fmla="*/ 0 h 2018371"/>
                <a:gd name="connsiteX1" fmla="*/ 1851102 w 1851102"/>
                <a:gd name="connsiteY1" fmla="*/ 1159727 h 2018371"/>
                <a:gd name="connsiteX2" fmla="*/ 1750741 w 1851102"/>
                <a:gd name="connsiteY2" fmla="*/ 2018371 h 2018371"/>
                <a:gd name="connsiteX3" fmla="*/ 0 w 1851102"/>
                <a:gd name="connsiteY3" fmla="*/ 390293 h 2018371"/>
                <a:gd name="connsiteX4" fmla="*/ 256478 w 1851102"/>
                <a:gd name="connsiteY4" fmla="*/ 0 h 2018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1102" h="2018371">
                  <a:moveTo>
                    <a:pt x="256478" y="0"/>
                  </a:moveTo>
                  <a:lnTo>
                    <a:pt x="1851102" y="1159727"/>
                  </a:lnTo>
                  <a:lnTo>
                    <a:pt x="1750741" y="2018371"/>
                  </a:lnTo>
                  <a:lnTo>
                    <a:pt x="0" y="390293"/>
                  </a:lnTo>
                  <a:lnTo>
                    <a:pt x="256478"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1" name="Freeform 60"/>
            <p:cNvSpPr/>
            <p:nvPr/>
          </p:nvSpPr>
          <p:spPr>
            <a:xfrm>
              <a:off x="4739268" y="4516244"/>
              <a:ext cx="1182030" cy="947854"/>
            </a:xfrm>
            <a:custGeom>
              <a:avLst/>
              <a:gdLst>
                <a:gd name="connsiteX0" fmla="*/ 0 w 1182030"/>
                <a:gd name="connsiteY0" fmla="*/ 0 h 947854"/>
                <a:gd name="connsiteX1" fmla="*/ 1059366 w 1182030"/>
                <a:gd name="connsiteY1" fmla="*/ 55756 h 947854"/>
                <a:gd name="connsiteX2" fmla="*/ 1081669 w 1182030"/>
                <a:gd name="connsiteY2" fmla="*/ 546410 h 947854"/>
                <a:gd name="connsiteX3" fmla="*/ 1182030 w 1182030"/>
                <a:gd name="connsiteY3" fmla="*/ 947854 h 947854"/>
                <a:gd name="connsiteX4" fmla="*/ 0 w 1182030"/>
                <a:gd name="connsiteY4" fmla="*/ 0 h 94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030" h="947854">
                  <a:moveTo>
                    <a:pt x="0" y="0"/>
                  </a:moveTo>
                  <a:lnTo>
                    <a:pt x="1059366" y="55756"/>
                  </a:lnTo>
                  <a:lnTo>
                    <a:pt x="1081669" y="546410"/>
                  </a:lnTo>
                  <a:lnTo>
                    <a:pt x="1182030" y="947854"/>
                  </a:lnTo>
                  <a:lnTo>
                    <a:pt x="0"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2" name="Freeform 61"/>
            <p:cNvSpPr/>
            <p:nvPr/>
          </p:nvSpPr>
          <p:spPr>
            <a:xfrm>
              <a:off x="1471961" y="2196790"/>
              <a:ext cx="1271239" cy="1092820"/>
            </a:xfrm>
            <a:custGeom>
              <a:avLst/>
              <a:gdLst>
                <a:gd name="connsiteX0" fmla="*/ 111512 w 1271239"/>
                <a:gd name="connsiteY0" fmla="*/ 0 h 1092820"/>
                <a:gd name="connsiteX1" fmla="*/ 289932 w 1271239"/>
                <a:gd name="connsiteY1" fmla="*/ 89210 h 1092820"/>
                <a:gd name="connsiteX2" fmla="*/ 557561 w 1271239"/>
                <a:gd name="connsiteY2" fmla="*/ 122664 h 1092820"/>
                <a:gd name="connsiteX3" fmla="*/ 1271239 w 1271239"/>
                <a:gd name="connsiteY3" fmla="*/ 724830 h 1092820"/>
                <a:gd name="connsiteX4" fmla="*/ 959005 w 1271239"/>
                <a:gd name="connsiteY4" fmla="*/ 1092820 h 1092820"/>
                <a:gd name="connsiteX5" fmla="*/ 479502 w 1271239"/>
                <a:gd name="connsiteY5" fmla="*/ 735981 h 1092820"/>
                <a:gd name="connsiteX6" fmla="*/ 89210 w 1271239"/>
                <a:gd name="connsiteY6" fmla="*/ 211873 h 1092820"/>
                <a:gd name="connsiteX7" fmla="*/ 0 w 1271239"/>
                <a:gd name="connsiteY7" fmla="*/ 78059 h 1092820"/>
                <a:gd name="connsiteX8" fmla="*/ 111512 w 1271239"/>
                <a:gd name="connsiteY8" fmla="*/ 0 h 109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1239" h="1092820">
                  <a:moveTo>
                    <a:pt x="111512" y="0"/>
                  </a:moveTo>
                  <a:lnTo>
                    <a:pt x="289932" y="89210"/>
                  </a:lnTo>
                  <a:lnTo>
                    <a:pt x="557561" y="122664"/>
                  </a:lnTo>
                  <a:lnTo>
                    <a:pt x="1271239" y="724830"/>
                  </a:lnTo>
                  <a:lnTo>
                    <a:pt x="959005" y="1092820"/>
                  </a:lnTo>
                  <a:lnTo>
                    <a:pt x="479502" y="735981"/>
                  </a:lnTo>
                  <a:lnTo>
                    <a:pt x="89210" y="211873"/>
                  </a:lnTo>
                  <a:lnTo>
                    <a:pt x="0" y="78059"/>
                  </a:lnTo>
                  <a:lnTo>
                    <a:pt x="111512"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3" name="Freeform 62"/>
            <p:cNvSpPr/>
            <p:nvPr/>
          </p:nvSpPr>
          <p:spPr>
            <a:xfrm>
              <a:off x="2520176" y="3021980"/>
              <a:ext cx="1059365" cy="669074"/>
            </a:xfrm>
            <a:custGeom>
              <a:avLst/>
              <a:gdLst>
                <a:gd name="connsiteX0" fmla="*/ 323385 w 1059365"/>
                <a:gd name="connsiteY0" fmla="*/ 0 h 669074"/>
                <a:gd name="connsiteX1" fmla="*/ 1059365 w 1059365"/>
                <a:gd name="connsiteY1" fmla="*/ 669074 h 669074"/>
                <a:gd name="connsiteX2" fmla="*/ 1059365 w 1059365"/>
                <a:gd name="connsiteY2" fmla="*/ 669074 h 669074"/>
                <a:gd name="connsiteX3" fmla="*/ 624468 w 1059365"/>
                <a:gd name="connsiteY3" fmla="*/ 579864 h 669074"/>
                <a:gd name="connsiteX4" fmla="*/ 312234 w 1059365"/>
                <a:gd name="connsiteY4" fmla="*/ 490654 h 669074"/>
                <a:gd name="connsiteX5" fmla="*/ 0 w 1059365"/>
                <a:gd name="connsiteY5" fmla="*/ 356840 h 669074"/>
                <a:gd name="connsiteX6" fmla="*/ 323385 w 1059365"/>
                <a:gd name="connsiteY6" fmla="*/ 0 h 669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365" h="669074">
                  <a:moveTo>
                    <a:pt x="323385" y="0"/>
                  </a:moveTo>
                  <a:lnTo>
                    <a:pt x="1059365" y="669074"/>
                  </a:lnTo>
                  <a:lnTo>
                    <a:pt x="1059365" y="669074"/>
                  </a:lnTo>
                  <a:lnTo>
                    <a:pt x="624468" y="579864"/>
                  </a:lnTo>
                  <a:lnTo>
                    <a:pt x="312234" y="490654"/>
                  </a:lnTo>
                  <a:lnTo>
                    <a:pt x="0" y="356840"/>
                  </a:lnTo>
                  <a:lnTo>
                    <a:pt x="323385"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4" name="Freeform 63"/>
            <p:cNvSpPr/>
            <p:nvPr/>
          </p:nvSpPr>
          <p:spPr>
            <a:xfrm>
              <a:off x="2098329" y="908720"/>
              <a:ext cx="2185639" cy="1304692"/>
            </a:xfrm>
            <a:custGeom>
              <a:avLst/>
              <a:gdLst>
                <a:gd name="connsiteX0" fmla="*/ 1271239 w 2185639"/>
                <a:gd name="connsiteY0" fmla="*/ 11151 h 1304692"/>
                <a:gd name="connsiteX1" fmla="*/ 0 w 2185639"/>
                <a:gd name="connsiteY1" fmla="*/ 914400 h 1304692"/>
                <a:gd name="connsiteX2" fmla="*/ 100361 w 2185639"/>
                <a:gd name="connsiteY2" fmla="*/ 1092819 h 1304692"/>
                <a:gd name="connsiteX3" fmla="*/ 423747 w 2185639"/>
                <a:gd name="connsiteY3" fmla="*/ 869795 h 1304692"/>
                <a:gd name="connsiteX4" fmla="*/ 947854 w 2185639"/>
                <a:gd name="connsiteY4" fmla="*/ 1304692 h 1304692"/>
                <a:gd name="connsiteX5" fmla="*/ 1037064 w 2185639"/>
                <a:gd name="connsiteY5" fmla="*/ 1248936 h 1304692"/>
                <a:gd name="connsiteX6" fmla="*/ 1070517 w 2185639"/>
                <a:gd name="connsiteY6" fmla="*/ 1237785 h 1304692"/>
                <a:gd name="connsiteX7" fmla="*/ 1204332 w 2185639"/>
                <a:gd name="connsiteY7" fmla="*/ 1137424 h 1304692"/>
                <a:gd name="connsiteX8" fmla="*/ 1326995 w 2185639"/>
                <a:gd name="connsiteY8" fmla="*/ 1070517 h 1304692"/>
                <a:gd name="connsiteX9" fmla="*/ 2185639 w 2185639"/>
                <a:gd name="connsiteY9" fmla="*/ 0 h 1304692"/>
                <a:gd name="connsiteX10" fmla="*/ 1271239 w 2185639"/>
                <a:gd name="connsiteY10" fmla="*/ 11151 h 1304692"/>
                <a:gd name="connsiteX0" fmla="*/ 1271239 w 2185639"/>
                <a:gd name="connsiteY0" fmla="*/ 11151 h 1304692"/>
                <a:gd name="connsiteX1" fmla="*/ 0 w 2185639"/>
                <a:gd name="connsiteY1" fmla="*/ 914400 h 1304692"/>
                <a:gd name="connsiteX2" fmla="*/ 100361 w 2185639"/>
                <a:gd name="connsiteY2" fmla="*/ 1092819 h 1304692"/>
                <a:gd name="connsiteX3" fmla="*/ 423747 w 2185639"/>
                <a:gd name="connsiteY3" fmla="*/ 869795 h 1304692"/>
                <a:gd name="connsiteX4" fmla="*/ 947854 w 2185639"/>
                <a:gd name="connsiteY4" fmla="*/ 1304692 h 1304692"/>
                <a:gd name="connsiteX5" fmla="*/ 1037064 w 2185639"/>
                <a:gd name="connsiteY5" fmla="*/ 1248936 h 1304692"/>
                <a:gd name="connsiteX6" fmla="*/ 1070517 w 2185639"/>
                <a:gd name="connsiteY6" fmla="*/ 1237785 h 1304692"/>
                <a:gd name="connsiteX7" fmla="*/ 1204332 w 2185639"/>
                <a:gd name="connsiteY7" fmla="*/ 1137424 h 1304692"/>
                <a:gd name="connsiteX8" fmla="*/ 1326995 w 2185639"/>
                <a:gd name="connsiteY8" fmla="*/ 880946 h 1304692"/>
                <a:gd name="connsiteX9" fmla="*/ 2185639 w 2185639"/>
                <a:gd name="connsiteY9" fmla="*/ 0 h 1304692"/>
                <a:gd name="connsiteX10" fmla="*/ 1271239 w 2185639"/>
                <a:gd name="connsiteY10" fmla="*/ 11151 h 1304692"/>
                <a:gd name="connsiteX0" fmla="*/ 1271239 w 2185639"/>
                <a:gd name="connsiteY0" fmla="*/ 11151 h 1304692"/>
                <a:gd name="connsiteX1" fmla="*/ 0 w 2185639"/>
                <a:gd name="connsiteY1" fmla="*/ 914400 h 1304692"/>
                <a:gd name="connsiteX2" fmla="*/ 100361 w 2185639"/>
                <a:gd name="connsiteY2" fmla="*/ 1092819 h 1304692"/>
                <a:gd name="connsiteX3" fmla="*/ 423747 w 2185639"/>
                <a:gd name="connsiteY3" fmla="*/ 869795 h 1304692"/>
                <a:gd name="connsiteX4" fmla="*/ 947854 w 2185639"/>
                <a:gd name="connsiteY4" fmla="*/ 1304692 h 1304692"/>
                <a:gd name="connsiteX5" fmla="*/ 1037064 w 2185639"/>
                <a:gd name="connsiteY5" fmla="*/ 1248936 h 1304692"/>
                <a:gd name="connsiteX6" fmla="*/ 1070517 w 2185639"/>
                <a:gd name="connsiteY6" fmla="*/ 1237785 h 1304692"/>
                <a:gd name="connsiteX7" fmla="*/ 1081668 w 2185639"/>
                <a:gd name="connsiteY7" fmla="*/ 1081668 h 1304692"/>
                <a:gd name="connsiteX8" fmla="*/ 1204332 w 2185639"/>
                <a:gd name="connsiteY8" fmla="*/ 1137424 h 1304692"/>
                <a:gd name="connsiteX9" fmla="*/ 1326995 w 2185639"/>
                <a:gd name="connsiteY9" fmla="*/ 880946 h 1304692"/>
                <a:gd name="connsiteX10" fmla="*/ 2185639 w 2185639"/>
                <a:gd name="connsiteY10" fmla="*/ 0 h 1304692"/>
                <a:gd name="connsiteX11" fmla="*/ 1271239 w 2185639"/>
                <a:gd name="connsiteY11" fmla="*/ 11151 h 1304692"/>
                <a:gd name="connsiteX0" fmla="*/ 1271239 w 2185639"/>
                <a:gd name="connsiteY0" fmla="*/ 11151 h 1304692"/>
                <a:gd name="connsiteX1" fmla="*/ 0 w 2185639"/>
                <a:gd name="connsiteY1" fmla="*/ 914400 h 1304692"/>
                <a:gd name="connsiteX2" fmla="*/ 100361 w 2185639"/>
                <a:gd name="connsiteY2" fmla="*/ 1092819 h 1304692"/>
                <a:gd name="connsiteX3" fmla="*/ 423747 w 2185639"/>
                <a:gd name="connsiteY3" fmla="*/ 869795 h 1304692"/>
                <a:gd name="connsiteX4" fmla="*/ 947854 w 2185639"/>
                <a:gd name="connsiteY4" fmla="*/ 1304692 h 1304692"/>
                <a:gd name="connsiteX5" fmla="*/ 1037064 w 2185639"/>
                <a:gd name="connsiteY5" fmla="*/ 1248936 h 1304692"/>
                <a:gd name="connsiteX6" fmla="*/ 1070517 w 2185639"/>
                <a:gd name="connsiteY6" fmla="*/ 1237785 h 1304692"/>
                <a:gd name="connsiteX7" fmla="*/ 1081668 w 2185639"/>
                <a:gd name="connsiteY7" fmla="*/ 1081668 h 1304692"/>
                <a:gd name="connsiteX8" fmla="*/ 1204332 w 2185639"/>
                <a:gd name="connsiteY8" fmla="*/ 1025912 h 1304692"/>
                <a:gd name="connsiteX9" fmla="*/ 1326995 w 2185639"/>
                <a:gd name="connsiteY9" fmla="*/ 880946 h 1304692"/>
                <a:gd name="connsiteX10" fmla="*/ 2185639 w 2185639"/>
                <a:gd name="connsiteY10" fmla="*/ 0 h 1304692"/>
                <a:gd name="connsiteX11" fmla="*/ 1271239 w 2185639"/>
                <a:gd name="connsiteY11" fmla="*/ 11151 h 1304692"/>
                <a:gd name="connsiteX0" fmla="*/ 1271239 w 2185639"/>
                <a:gd name="connsiteY0" fmla="*/ 11151 h 1304692"/>
                <a:gd name="connsiteX1" fmla="*/ 0 w 2185639"/>
                <a:gd name="connsiteY1" fmla="*/ 914400 h 1304692"/>
                <a:gd name="connsiteX2" fmla="*/ 100361 w 2185639"/>
                <a:gd name="connsiteY2" fmla="*/ 1092819 h 1304692"/>
                <a:gd name="connsiteX3" fmla="*/ 423747 w 2185639"/>
                <a:gd name="connsiteY3" fmla="*/ 869795 h 1304692"/>
                <a:gd name="connsiteX4" fmla="*/ 947854 w 2185639"/>
                <a:gd name="connsiteY4" fmla="*/ 1304692 h 1304692"/>
                <a:gd name="connsiteX5" fmla="*/ 1037064 w 2185639"/>
                <a:gd name="connsiteY5" fmla="*/ 1248936 h 1304692"/>
                <a:gd name="connsiteX6" fmla="*/ 981307 w 2185639"/>
                <a:gd name="connsiteY6" fmla="*/ 1193180 h 1304692"/>
                <a:gd name="connsiteX7" fmla="*/ 1081668 w 2185639"/>
                <a:gd name="connsiteY7" fmla="*/ 1081668 h 1304692"/>
                <a:gd name="connsiteX8" fmla="*/ 1204332 w 2185639"/>
                <a:gd name="connsiteY8" fmla="*/ 1025912 h 1304692"/>
                <a:gd name="connsiteX9" fmla="*/ 1326995 w 2185639"/>
                <a:gd name="connsiteY9" fmla="*/ 880946 h 1304692"/>
                <a:gd name="connsiteX10" fmla="*/ 2185639 w 2185639"/>
                <a:gd name="connsiteY10" fmla="*/ 0 h 1304692"/>
                <a:gd name="connsiteX11" fmla="*/ 1271239 w 2185639"/>
                <a:gd name="connsiteY11" fmla="*/ 11151 h 130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5639" h="1304692">
                  <a:moveTo>
                    <a:pt x="1271239" y="11151"/>
                  </a:moveTo>
                  <a:lnTo>
                    <a:pt x="0" y="914400"/>
                  </a:lnTo>
                  <a:lnTo>
                    <a:pt x="100361" y="1092819"/>
                  </a:lnTo>
                  <a:lnTo>
                    <a:pt x="423747" y="869795"/>
                  </a:lnTo>
                  <a:lnTo>
                    <a:pt x="947854" y="1304692"/>
                  </a:lnTo>
                  <a:cubicBezTo>
                    <a:pt x="977591" y="1286107"/>
                    <a:pt x="1031488" y="1267521"/>
                    <a:pt x="1037064" y="1248936"/>
                  </a:cubicBezTo>
                  <a:cubicBezTo>
                    <a:pt x="1042640" y="1230351"/>
                    <a:pt x="973873" y="1221058"/>
                    <a:pt x="981307" y="1193180"/>
                  </a:cubicBezTo>
                  <a:cubicBezTo>
                    <a:pt x="988741" y="1165302"/>
                    <a:pt x="1059366" y="1098395"/>
                    <a:pt x="1081668" y="1081668"/>
                  </a:cubicBezTo>
                  <a:cubicBezTo>
                    <a:pt x="1103970" y="1064941"/>
                    <a:pt x="1163444" y="1059366"/>
                    <a:pt x="1204332" y="1025912"/>
                  </a:cubicBezTo>
                  <a:cubicBezTo>
                    <a:pt x="1245220" y="992458"/>
                    <a:pt x="1286107" y="966439"/>
                    <a:pt x="1326995" y="880946"/>
                  </a:cubicBezTo>
                  <a:lnTo>
                    <a:pt x="2185639" y="0"/>
                  </a:lnTo>
                  <a:lnTo>
                    <a:pt x="1271239" y="11151"/>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5" name="Freeform 64"/>
            <p:cNvSpPr/>
            <p:nvPr/>
          </p:nvSpPr>
          <p:spPr>
            <a:xfrm>
              <a:off x="6630934" y="2704563"/>
              <a:ext cx="2464419" cy="2074127"/>
            </a:xfrm>
            <a:custGeom>
              <a:avLst/>
              <a:gdLst>
                <a:gd name="connsiteX0" fmla="*/ 0 w 2464419"/>
                <a:gd name="connsiteY0" fmla="*/ 624468 h 2074127"/>
                <a:gd name="connsiteX1" fmla="*/ 0 w 2464419"/>
                <a:gd name="connsiteY1" fmla="*/ 624468 h 2074127"/>
                <a:gd name="connsiteX2" fmla="*/ 133814 w 2464419"/>
                <a:gd name="connsiteY2" fmla="*/ 613317 h 2074127"/>
                <a:gd name="connsiteX3" fmla="*/ 557561 w 2464419"/>
                <a:gd name="connsiteY3" fmla="*/ 434897 h 2074127"/>
                <a:gd name="connsiteX4" fmla="*/ 936702 w 2464419"/>
                <a:gd name="connsiteY4" fmla="*/ 89210 h 2074127"/>
                <a:gd name="connsiteX5" fmla="*/ 947853 w 2464419"/>
                <a:gd name="connsiteY5" fmla="*/ 0 h 2074127"/>
                <a:gd name="connsiteX6" fmla="*/ 1248936 w 2464419"/>
                <a:gd name="connsiteY6" fmla="*/ 11151 h 2074127"/>
                <a:gd name="connsiteX7" fmla="*/ 2464419 w 2464419"/>
                <a:gd name="connsiteY7" fmla="*/ 1170878 h 2074127"/>
                <a:gd name="connsiteX8" fmla="*/ 2464419 w 2464419"/>
                <a:gd name="connsiteY8" fmla="*/ 1773044 h 2074127"/>
                <a:gd name="connsiteX9" fmla="*/ 1616927 w 2464419"/>
                <a:gd name="connsiteY9" fmla="*/ 2074127 h 2074127"/>
                <a:gd name="connsiteX10" fmla="*/ 1226634 w 2464419"/>
                <a:gd name="connsiteY10" fmla="*/ 1025912 h 2074127"/>
                <a:gd name="connsiteX11" fmla="*/ 1003609 w 2464419"/>
                <a:gd name="connsiteY11" fmla="*/ 1159727 h 2074127"/>
                <a:gd name="connsiteX12" fmla="*/ 367990 w 2464419"/>
                <a:gd name="connsiteY12" fmla="*/ 836341 h 2074127"/>
                <a:gd name="connsiteX13" fmla="*/ 0 w 2464419"/>
                <a:gd name="connsiteY13" fmla="*/ 624468 h 20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64419" h="2074127">
                  <a:moveTo>
                    <a:pt x="0" y="624468"/>
                  </a:moveTo>
                  <a:lnTo>
                    <a:pt x="0" y="624468"/>
                  </a:lnTo>
                  <a:lnTo>
                    <a:pt x="133814" y="613317"/>
                  </a:lnTo>
                  <a:lnTo>
                    <a:pt x="557561" y="434897"/>
                  </a:lnTo>
                  <a:lnTo>
                    <a:pt x="936702" y="89210"/>
                  </a:lnTo>
                  <a:lnTo>
                    <a:pt x="947853" y="0"/>
                  </a:lnTo>
                  <a:lnTo>
                    <a:pt x="1248936" y="11151"/>
                  </a:lnTo>
                  <a:lnTo>
                    <a:pt x="2464419" y="1170878"/>
                  </a:lnTo>
                  <a:lnTo>
                    <a:pt x="2464419" y="1773044"/>
                  </a:lnTo>
                  <a:lnTo>
                    <a:pt x="1616927" y="2074127"/>
                  </a:lnTo>
                  <a:lnTo>
                    <a:pt x="1226634" y="1025912"/>
                  </a:lnTo>
                  <a:lnTo>
                    <a:pt x="1003609" y="1159727"/>
                  </a:lnTo>
                  <a:lnTo>
                    <a:pt x="367990" y="836341"/>
                  </a:lnTo>
                  <a:lnTo>
                    <a:pt x="0" y="624468"/>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6" name="Freeform 65"/>
            <p:cNvSpPr/>
            <p:nvPr/>
          </p:nvSpPr>
          <p:spPr>
            <a:xfrm>
              <a:off x="5749987" y="4493941"/>
              <a:ext cx="1226635" cy="992590"/>
            </a:xfrm>
            <a:custGeom>
              <a:avLst/>
              <a:gdLst>
                <a:gd name="connsiteX0" fmla="*/ 78059 w 1226635"/>
                <a:gd name="connsiteY0" fmla="*/ 100361 h 992590"/>
                <a:gd name="connsiteX1" fmla="*/ 914400 w 1226635"/>
                <a:gd name="connsiteY1" fmla="*/ 0 h 992590"/>
                <a:gd name="connsiteX2" fmla="*/ 1226635 w 1226635"/>
                <a:gd name="connsiteY2" fmla="*/ 657922 h 992590"/>
                <a:gd name="connsiteX3" fmla="*/ 479503 w 1226635"/>
                <a:gd name="connsiteY3" fmla="*/ 970157 h 992590"/>
                <a:gd name="connsiteX4" fmla="*/ 334537 w 1226635"/>
                <a:gd name="connsiteY4" fmla="*/ 992459 h 992590"/>
                <a:gd name="connsiteX5" fmla="*/ 167269 w 1226635"/>
                <a:gd name="connsiteY5" fmla="*/ 936703 h 992590"/>
                <a:gd name="connsiteX6" fmla="*/ 0 w 1226635"/>
                <a:gd name="connsiteY6" fmla="*/ 78059 h 992590"/>
                <a:gd name="connsiteX7" fmla="*/ 78059 w 1226635"/>
                <a:gd name="connsiteY7" fmla="*/ 100361 h 99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6635" h="992590">
                  <a:moveTo>
                    <a:pt x="78059" y="100361"/>
                  </a:moveTo>
                  <a:lnTo>
                    <a:pt x="914400" y="0"/>
                  </a:lnTo>
                  <a:lnTo>
                    <a:pt x="1226635" y="657922"/>
                  </a:lnTo>
                  <a:lnTo>
                    <a:pt x="479503" y="970157"/>
                  </a:lnTo>
                  <a:cubicBezTo>
                    <a:pt x="364628" y="995684"/>
                    <a:pt x="413412" y="992459"/>
                    <a:pt x="334537" y="992459"/>
                  </a:cubicBezTo>
                  <a:lnTo>
                    <a:pt x="167269" y="936703"/>
                  </a:lnTo>
                  <a:lnTo>
                    <a:pt x="0" y="78059"/>
                  </a:lnTo>
                  <a:lnTo>
                    <a:pt x="78059" y="100361"/>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7" name="Freeform 66"/>
            <p:cNvSpPr/>
            <p:nvPr/>
          </p:nvSpPr>
          <p:spPr>
            <a:xfrm>
              <a:off x="6642085" y="3585509"/>
              <a:ext cx="1572322" cy="1561171"/>
            </a:xfrm>
            <a:custGeom>
              <a:avLst/>
              <a:gdLst>
                <a:gd name="connsiteX0" fmla="*/ 312234 w 1572322"/>
                <a:gd name="connsiteY0" fmla="*/ 0 h 1561171"/>
                <a:gd name="connsiteX1" fmla="*/ 747132 w 1572322"/>
                <a:gd name="connsiteY1" fmla="*/ 234176 h 1561171"/>
                <a:gd name="connsiteX2" fmla="*/ 1059366 w 1572322"/>
                <a:gd name="connsiteY2" fmla="*/ 312234 h 1561171"/>
                <a:gd name="connsiteX3" fmla="*/ 1204332 w 1572322"/>
                <a:gd name="connsiteY3" fmla="*/ 223025 h 1561171"/>
                <a:gd name="connsiteX4" fmla="*/ 1572322 w 1572322"/>
                <a:gd name="connsiteY4" fmla="*/ 1170878 h 1561171"/>
                <a:gd name="connsiteX5" fmla="*/ 434897 w 1572322"/>
                <a:gd name="connsiteY5" fmla="*/ 1561171 h 1561171"/>
                <a:gd name="connsiteX6" fmla="*/ 0 w 1572322"/>
                <a:gd name="connsiteY6" fmla="*/ 669073 h 1561171"/>
                <a:gd name="connsiteX7" fmla="*/ 89210 w 1572322"/>
                <a:gd name="connsiteY7" fmla="*/ 512956 h 1561171"/>
                <a:gd name="connsiteX8" fmla="*/ 122663 w 1572322"/>
                <a:gd name="connsiteY8" fmla="*/ 312234 h 1561171"/>
                <a:gd name="connsiteX9" fmla="*/ 312234 w 1572322"/>
                <a:gd name="connsiteY9" fmla="*/ 0 h 156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2322" h="1561171">
                  <a:moveTo>
                    <a:pt x="312234" y="0"/>
                  </a:moveTo>
                  <a:lnTo>
                    <a:pt x="747132" y="234176"/>
                  </a:lnTo>
                  <a:lnTo>
                    <a:pt x="1059366" y="312234"/>
                  </a:lnTo>
                  <a:lnTo>
                    <a:pt x="1204332" y="223025"/>
                  </a:lnTo>
                  <a:lnTo>
                    <a:pt x="1572322" y="1170878"/>
                  </a:lnTo>
                  <a:lnTo>
                    <a:pt x="434897" y="1561171"/>
                  </a:lnTo>
                  <a:lnTo>
                    <a:pt x="0" y="669073"/>
                  </a:lnTo>
                  <a:lnTo>
                    <a:pt x="89210" y="512956"/>
                  </a:lnTo>
                  <a:lnTo>
                    <a:pt x="122663" y="312234"/>
                  </a:lnTo>
                  <a:lnTo>
                    <a:pt x="312234"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8" name="Freeform 67"/>
            <p:cNvSpPr/>
            <p:nvPr/>
          </p:nvSpPr>
          <p:spPr>
            <a:xfrm>
              <a:off x="5408341" y="2486722"/>
              <a:ext cx="2141035" cy="925551"/>
            </a:xfrm>
            <a:custGeom>
              <a:avLst/>
              <a:gdLst>
                <a:gd name="connsiteX0" fmla="*/ 680225 w 2141035"/>
                <a:gd name="connsiteY0" fmla="*/ 0 h 925551"/>
                <a:gd name="connsiteX1" fmla="*/ 880947 w 2141035"/>
                <a:gd name="connsiteY1" fmla="*/ 178419 h 925551"/>
                <a:gd name="connsiteX2" fmla="*/ 1215483 w 2141035"/>
                <a:gd name="connsiteY2" fmla="*/ 234176 h 925551"/>
                <a:gd name="connsiteX3" fmla="*/ 2141035 w 2141035"/>
                <a:gd name="connsiteY3" fmla="*/ 189571 h 925551"/>
                <a:gd name="connsiteX4" fmla="*/ 1773044 w 2141035"/>
                <a:gd name="connsiteY4" fmla="*/ 602166 h 925551"/>
                <a:gd name="connsiteX5" fmla="*/ 1204332 w 2141035"/>
                <a:gd name="connsiteY5" fmla="*/ 814039 h 925551"/>
                <a:gd name="connsiteX6" fmla="*/ 702527 w 2141035"/>
                <a:gd name="connsiteY6" fmla="*/ 847493 h 925551"/>
                <a:gd name="connsiteX7" fmla="*/ 356839 w 2141035"/>
                <a:gd name="connsiteY7" fmla="*/ 814039 h 925551"/>
                <a:gd name="connsiteX8" fmla="*/ 156118 w 2141035"/>
                <a:gd name="connsiteY8" fmla="*/ 925551 h 925551"/>
                <a:gd name="connsiteX9" fmla="*/ 0 w 2141035"/>
                <a:gd name="connsiteY9" fmla="*/ 780585 h 925551"/>
                <a:gd name="connsiteX10" fmla="*/ 680225 w 2141035"/>
                <a:gd name="connsiteY10" fmla="*/ 0 h 9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1035" h="925551">
                  <a:moveTo>
                    <a:pt x="680225" y="0"/>
                  </a:moveTo>
                  <a:lnTo>
                    <a:pt x="880947" y="178419"/>
                  </a:lnTo>
                  <a:lnTo>
                    <a:pt x="1215483" y="234176"/>
                  </a:lnTo>
                  <a:lnTo>
                    <a:pt x="2141035" y="189571"/>
                  </a:lnTo>
                  <a:lnTo>
                    <a:pt x="1773044" y="602166"/>
                  </a:lnTo>
                  <a:lnTo>
                    <a:pt x="1204332" y="814039"/>
                  </a:lnTo>
                  <a:lnTo>
                    <a:pt x="702527" y="847493"/>
                  </a:lnTo>
                  <a:lnTo>
                    <a:pt x="356839" y="814039"/>
                  </a:lnTo>
                  <a:lnTo>
                    <a:pt x="156118" y="925551"/>
                  </a:lnTo>
                  <a:lnTo>
                    <a:pt x="0" y="780585"/>
                  </a:lnTo>
                  <a:lnTo>
                    <a:pt x="680225"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9" name="Freeform 68"/>
            <p:cNvSpPr/>
            <p:nvPr/>
          </p:nvSpPr>
          <p:spPr>
            <a:xfrm>
              <a:off x="2152185" y="1873405"/>
              <a:ext cx="892098" cy="858644"/>
            </a:xfrm>
            <a:custGeom>
              <a:avLst/>
              <a:gdLst>
                <a:gd name="connsiteX0" fmla="*/ 312235 w 892098"/>
                <a:gd name="connsiteY0" fmla="*/ 0 h 858644"/>
                <a:gd name="connsiteX1" fmla="*/ 892098 w 892098"/>
                <a:gd name="connsiteY1" fmla="*/ 490654 h 858644"/>
                <a:gd name="connsiteX2" fmla="*/ 624469 w 892098"/>
                <a:gd name="connsiteY2" fmla="*/ 858644 h 858644"/>
                <a:gd name="connsiteX3" fmla="*/ 33454 w 892098"/>
                <a:gd name="connsiteY3" fmla="*/ 379141 h 858644"/>
                <a:gd name="connsiteX4" fmla="*/ 0 w 892098"/>
                <a:gd name="connsiteY4" fmla="*/ 223024 h 858644"/>
                <a:gd name="connsiteX5" fmla="*/ 312235 w 892098"/>
                <a:gd name="connsiteY5" fmla="*/ 0 h 85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2098" h="858644">
                  <a:moveTo>
                    <a:pt x="312235" y="0"/>
                  </a:moveTo>
                  <a:lnTo>
                    <a:pt x="892098" y="490654"/>
                  </a:lnTo>
                  <a:lnTo>
                    <a:pt x="624469" y="858644"/>
                  </a:lnTo>
                  <a:lnTo>
                    <a:pt x="33454" y="379141"/>
                  </a:lnTo>
                  <a:lnTo>
                    <a:pt x="0" y="223024"/>
                  </a:lnTo>
                  <a:lnTo>
                    <a:pt x="312235"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0" name="Freeform 69"/>
            <p:cNvSpPr/>
            <p:nvPr/>
          </p:nvSpPr>
          <p:spPr>
            <a:xfrm>
              <a:off x="4134118" y="901521"/>
              <a:ext cx="1944710" cy="2318197"/>
            </a:xfrm>
            <a:custGeom>
              <a:avLst/>
              <a:gdLst>
                <a:gd name="connsiteX0" fmla="*/ 347730 w 1944710"/>
                <a:gd name="connsiteY0" fmla="*/ 12879 h 2318197"/>
                <a:gd name="connsiteX1" fmla="*/ 347730 w 1944710"/>
                <a:gd name="connsiteY1" fmla="*/ 12879 h 2318197"/>
                <a:gd name="connsiteX2" fmla="*/ 515155 w 1944710"/>
                <a:gd name="connsiteY2" fmla="*/ 180304 h 2318197"/>
                <a:gd name="connsiteX3" fmla="*/ 1944710 w 1944710"/>
                <a:gd name="connsiteY3" fmla="*/ 1558344 h 2318197"/>
                <a:gd name="connsiteX4" fmla="*/ 1262130 w 1944710"/>
                <a:gd name="connsiteY4" fmla="*/ 2318197 h 2318197"/>
                <a:gd name="connsiteX5" fmla="*/ 1004552 w 1944710"/>
                <a:gd name="connsiteY5" fmla="*/ 2112135 h 2318197"/>
                <a:gd name="connsiteX6" fmla="*/ 1043189 w 1944710"/>
                <a:gd name="connsiteY6" fmla="*/ 1906073 h 2318197"/>
                <a:gd name="connsiteX7" fmla="*/ 566671 w 1944710"/>
                <a:gd name="connsiteY7" fmla="*/ 1390918 h 2318197"/>
                <a:gd name="connsiteX8" fmla="*/ 837127 w 1944710"/>
                <a:gd name="connsiteY8" fmla="*/ 1094704 h 2318197"/>
                <a:gd name="connsiteX9" fmla="*/ 0 w 1944710"/>
                <a:gd name="connsiteY9" fmla="*/ 231820 h 2318197"/>
                <a:gd name="connsiteX10" fmla="*/ 257578 w 1944710"/>
                <a:gd name="connsiteY10" fmla="*/ 12879 h 2318197"/>
                <a:gd name="connsiteX11" fmla="*/ 373488 w 1944710"/>
                <a:gd name="connsiteY11" fmla="*/ 51516 h 2318197"/>
                <a:gd name="connsiteX12" fmla="*/ 399245 w 1944710"/>
                <a:gd name="connsiteY12" fmla="*/ 0 h 2318197"/>
                <a:gd name="connsiteX13" fmla="*/ 347730 w 1944710"/>
                <a:gd name="connsiteY13" fmla="*/ 12879 h 231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44710" h="2318197">
                  <a:moveTo>
                    <a:pt x="347730" y="12879"/>
                  </a:moveTo>
                  <a:lnTo>
                    <a:pt x="347730" y="12879"/>
                  </a:lnTo>
                  <a:lnTo>
                    <a:pt x="515155" y="180304"/>
                  </a:lnTo>
                  <a:lnTo>
                    <a:pt x="1944710" y="1558344"/>
                  </a:lnTo>
                  <a:lnTo>
                    <a:pt x="1262130" y="2318197"/>
                  </a:lnTo>
                  <a:lnTo>
                    <a:pt x="1004552" y="2112135"/>
                  </a:lnTo>
                  <a:lnTo>
                    <a:pt x="1043189" y="1906073"/>
                  </a:lnTo>
                  <a:lnTo>
                    <a:pt x="566671" y="1390918"/>
                  </a:lnTo>
                  <a:lnTo>
                    <a:pt x="837127" y="1094704"/>
                  </a:lnTo>
                  <a:lnTo>
                    <a:pt x="0" y="231820"/>
                  </a:lnTo>
                  <a:lnTo>
                    <a:pt x="257578" y="12879"/>
                  </a:lnTo>
                  <a:lnTo>
                    <a:pt x="373488" y="51516"/>
                  </a:lnTo>
                  <a:lnTo>
                    <a:pt x="399245" y="0"/>
                  </a:lnTo>
                  <a:lnTo>
                    <a:pt x="347730" y="12879"/>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1" name="Freeform 70"/>
            <p:cNvSpPr/>
            <p:nvPr/>
          </p:nvSpPr>
          <p:spPr>
            <a:xfrm>
              <a:off x="4532243" y="4572000"/>
              <a:ext cx="1219200" cy="1550504"/>
            </a:xfrm>
            <a:custGeom>
              <a:avLst/>
              <a:gdLst>
                <a:gd name="connsiteX0" fmla="*/ 92766 w 1219200"/>
                <a:gd name="connsiteY0" fmla="*/ 79513 h 1550504"/>
                <a:gd name="connsiteX1" fmla="*/ 92766 w 1219200"/>
                <a:gd name="connsiteY1" fmla="*/ 79513 h 1550504"/>
                <a:gd name="connsiteX2" fmla="*/ 92766 w 1219200"/>
                <a:gd name="connsiteY2" fmla="*/ 79513 h 1550504"/>
                <a:gd name="connsiteX3" fmla="*/ 159027 w 1219200"/>
                <a:gd name="connsiteY3" fmla="*/ 26504 h 1550504"/>
                <a:gd name="connsiteX4" fmla="*/ 1205948 w 1219200"/>
                <a:gd name="connsiteY4" fmla="*/ 980661 h 1550504"/>
                <a:gd name="connsiteX5" fmla="*/ 1219200 w 1219200"/>
                <a:gd name="connsiteY5" fmla="*/ 1139687 h 1550504"/>
                <a:gd name="connsiteX6" fmla="*/ 39757 w 1219200"/>
                <a:gd name="connsiteY6" fmla="*/ 1550504 h 1550504"/>
                <a:gd name="connsiteX7" fmla="*/ 0 w 1219200"/>
                <a:gd name="connsiteY7" fmla="*/ 1020417 h 1550504"/>
                <a:gd name="connsiteX8" fmla="*/ 53009 w 1219200"/>
                <a:gd name="connsiteY8" fmla="*/ 887896 h 1550504"/>
                <a:gd name="connsiteX9" fmla="*/ 66261 w 1219200"/>
                <a:gd name="connsiteY9" fmla="*/ 304800 h 1550504"/>
                <a:gd name="connsiteX10" fmla="*/ 119270 w 1219200"/>
                <a:gd name="connsiteY10" fmla="*/ 26504 h 1550504"/>
                <a:gd name="connsiteX11" fmla="*/ 119270 w 1219200"/>
                <a:gd name="connsiteY11" fmla="*/ 0 h 1550504"/>
                <a:gd name="connsiteX12" fmla="*/ 92766 w 1219200"/>
                <a:gd name="connsiteY12" fmla="*/ 79513 h 1550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 h="1550504">
                  <a:moveTo>
                    <a:pt x="92766" y="79513"/>
                  </a:moveTo>
                  <a:lnTo>
                    <a:pt x="92766" y="79513"/>
                  </a:lnTo>
                  <a:lnTo>
                    <a:pt x="92766" y="79513"/>
                  </a:lnTo>
                  <a:lnTo>
                    <a:pt x="159027" y="26504"/>
                  </a:lnTo>
                  <a:lnTo>
                    <a:pt x="1205948" y="980661"/>
                  </a:lnTo>
                  <a:lnTo>
                    <a:pt x="1219200" y="1139687"/>
                  </a:lnTo>
                  <a:lnTo>
                    <a:pt x="39757" y="1550504"/>
                  </a:lnTo>
                  <a:lnTo>
                    <a:pt x="0" y="1020417"/>
                  </a:lnTo>
                  <a:lnTo>
                    <a:pt x="53009" y="887896"/>
                  </a:lnTo>
                  <a:lnTo>
                    <a:pt x="66261" y="304800"/>
                  </a:lnTo>
                  <a:lnTo>
                    <a:pt x="119270" y="26504"/>
                  </a:lnTo>
                  <a:lnTo>
                    <a:pt x="119270" y="0"/>
                  </a:lnTo>
                  <a:lnTo>
                    <a:pt x="92766" y="79513"/>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2" name="Freeform 71"/>
            <p:cNvSpPr/>
            <p:nvPr/>
          </p:nvSpPr>
          <p:spPr>
            <a:xfrm>
              <a:off x="1470991" y="4439478"/>
              <a:ext cx="689113" cy="954157"/>
            </a:xfrm>
            <a:custGeom>
              <a:avLst/>
              <a:gdLst>
                <a:gd name="connsiteX0" fmla="*/ 132522 w 689113"/>
                <a:gd name="connsiteY0" fmla="*/ 132522 h 954157"/>
                <a:gd name="connsiteX1" fmla="*/ 291548 w 689113"/>
                <a:gd name="connsiteY1" fmla="*/ 0 h 954157"/>
                <a:gd name="connsiteX2" fmla="*/ 530087 w 689113"/>
                <a:gd name="connsiteY2" fmla="*/ 79513 h 954157"/>
                <a:gd name="connsiteX3" fmla="*/ 689113 w 689113"/>
                <a:gd name="connsiteY3" fmla="*/ 106018 h 954157"/>
                <a:gd name="connsiteX4" fmla="*/ 622852 w 689113"/>
                <a:gd name="connsiteY4" fmla="*/ 768626 h 954157"/>
                <a:gd name="connsiteX5" fmla="*/ 384313 w 689113"/>
                <a:gd name="connsiteY5" fmla="*/ 808383 h 954157"/>
                <a:gd name="connsiteX6" fmla="*/ 265044 w 689113"/>
                <a:gd name="connsiteY6" fmla="*/ 781879 h 954157"/>
                <a:gd name="connsiteX7" fmla="*/ 238539 w 689113"/>
                <a:gd name="connsiteY7" fmla="*/ 954157 h 954157"/>
                <a:gd name="connsiteX8" fmla="*/ 0 w 689113"/>
                <a:gd name="connsiteY8" fmla="*/ 901148 h 954157"/>
                <a:gd name="connsiteX9" fmla="*/ 132522 w 689113"/>
                <a:gd name="connsiteY9" fmla="*/ 132522 h 95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113" h="954157">
                  <a:moveTo>
                    <a:pt x="132522" y="132522"/>
                  </a:moveTo>
                  <a:lnTo>
                    <a:pt x="291548" y="0"/>
                  </a:lnTo>
                  <a:lnTo>
                    <a:pt x="530087" y="79513"/>
                  </a:lnTo>
                  <a:lnTo>
                    <a:pt x="689113" y="106018"/>
                  </a:lnTo>
                  <a:lnTo>
                    <a:pt x="622852" y="768626"/>
                  </a:lnTo>
                  <a:lnTo>
                    <a:pt x="384313" y="808383"/>
                  </a:lnTo>
                  <a:lnTo>
                    <a:pt x="265044" y="781879"/>
                  </a:lnTo>
                  <a:lnTo>
                    <a:pt x="238539" y="954157"/>
                  </a:lnTo>
                  <a:lnTo>
                    <a:pt x="0" y="901148"/>
                  </a:lnTo>
                  <a:lnTo>
                    <a:pt x="132522" y="132522"/>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3" name="Freeform 72"/>
            <p:cNvSpPr/>
            <p:nvPr/>
          </p:nvSpPr>
          <p:spPr>
            <a:xfrm>
              <a:off x="2146852" y="4479235"/>
              <a:ext cx="2478157" cy="1033669"/>
            </a:xfrm>
            <a:custGeom>
              <a:avLst/>
              <a:gdLst>
                <a:gd name="connsiteX0" fmla="*/ 2385391 w 2478157"/>
                <a:gd name="connsiteY0" fmla="*/ 26504 h 1033669"/>
                <a:gd name="connsiteX1" fmla="*/ 2478157 w 2478157"/>
                <a:gd name="connsiteY1" fmla="*/ 132522 h 1033669"/>
                <a:gd name="connsiteX2" fmla="*/ 2385391 w 2478157"/>
                <a:gd name="connsiteY2" fmla="*/ 516835 h 1033669"/>
                <a:gd name="connsiteX3" fmla="*/ 1881809 w 2478157"/>
                <a:gd name="connsiteY3" fmla="*/ 463826 h 1033669"/>
                <a:gd name="connsiteX4" fmla="*/ 1828800 w 2478157"/>
                <a:gd name="connsiteY4" fmla="*/ 715617 h 1033669"/>
                <a:gd name="connsiteX5" fmla="*/ 1285461 w 2478157"/>
                <a:gd name="connsiteY5" fmla="*/ 702365 h 1033669"/>
                <a:gd name="connsiteX6" fmla="*/ 1205948 w 2478157"/>
                <a:gd name="connsiteY6" fmla="*/ 1033669 h 1033669"/>
                <a:gd name="connsiteX7" fmla="*/ 715618 w 2478157"/>
                <a:gd name="connsiteY7" fmla="*/ 848139 h 1033669"/>
                <a:gd name="connsiteX8" fmla="*/ 450574 w 2478157"/>
                <a:gd name="connsiteY8" fmla="*/ 980661 h 1033669"/>
                <a:gd name="connsiteX9" fmla="*/ 397565 w 2478157"/>
                <a:gd name="connsiteY9" fmla="*/ 821635 h 1033669"/>
                <a:gd name="connsiteX10" fmla="*/ 397565 w 2478157"/>
                <a:gd name="connsiteY10" fmla="*/ 821635 h 1033669"/>
                <a:gd name="connsiteX11" fmla="*/ 198783 w 2478157"/>
                <a:gd name="connsiteY11" fmla="*/ 781878 h 1033669"/>
                <a:gd name="connsiteX12" fmla="*/ 251791 w 2478157"/>
                <a:gd name="connsiteY12" fmla="*/ 450574 h 1033669"/>
                <a:gd name="connsiteX13" fmla="*/ 0 w 2478157"/>
                <a:gd name="connsiteY13" fmla="*/ 437322 h 1033669"/>
                <a:gd name="connsiteX14" fmla="*/ 53009 w 2478157"/>
                <a:gd name="connsiteY14" fmla="*/ 13252 h 1033669"/>
                <a:gd name="connsiteX15" fmla="*/ 689113 w 2478157"/>
                <a:gd name="connsiteY15" fmla="*/ 106017 h 1033669"/>
                <a:gd name="connsiteX16" fmla="*/ 1391478 w 2478157"/>
                <a:gd name="connsiteY16" fmla="*/ 53008 h 1033669"/>
                <a:gd name="connsiteX17" fmla="*/ 1987826 w 2478157"/>
                <a:gd name="connsiteY17" fmla="*/ 0 h 1033669"/>
                <a:gd name="connsiteX18" fmla="*/ 2385391 w 2478157"/>
                <a:gd name="connsiteY18" fmla="*/ 26504 h 103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78157" h="1033669">
                  <a:moveTo>
                    <a:pt x="2385391" y="26504"/>
                  </a:moveTo>
                  <a:lnTo>
                    <a:pt x="2478157" y="132522"/>
                  </a:lnTo>
                  <a:lnTo>
                    <a:pt x="2385391" y="516835"/>
                  </a:lnTo>
                  <a:lnTo>
                    <a:pt x="1881809" y="463826"/>
                  </a:lnTo>
                  <a:lnTo>
                    <a:pt x="1828800" y="715617"/>
                  </a:lnTo>
                  <a:lnTo>
                    <a:pt x="1285461" y="702365"/>
                  </a:lnTo>
                  <a:lnTo>
                    <a:pt x="1205948" y="1033669"/>
                  </a:lnTo>
                  <a:lnTo>
                    <a:pt x="715618" y="848139"/>
                  </a:lnTo>
                  <a:lnTo>
                    <a:pt x="450574" y="980661"/>
                  </a:lnTo>
                  <a:lnTo>
                    <a:pt x="397565" y="821635"/>
                  </a:lnTo>
                  <a:lnTo>
                    <a:pt x="397565" y="821635"/>
                  </a:lnTo>
                  <a:lnTo>
                    <a:pt x="198783" y="781878"/>
                  </a:lnTo>
                  <a:lnTo>
                    <a:pt x="251791" y="450574"/>
                  </a:lnTo>
                  <a:lnTo>
                    <a:pt x="0" y="437322"/>
                  </a:lnTo>
                  <a:lnTo>
                    <a:pt x="53009" y="13252"/>
                  </a:lnTo>
                  <a:lnTo>
                    <a:pt x="689113" y="106017"/>
                  </a:lnTo>
                  <a:lnTo>
                    <a:pt x="1391478" y="53008"/>
                  </a:lnTo>
                  <a:lnTo>
                    <a:pt x="1987826" y="0"/>
                  </a:lnTo>
                  <a:lnTo>
                    <a:pt x="2385391" y="26504"/>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4" name="Freeform 73"/>
            <p:cNvSpPr/>
            <p:nvPr/>
          </p:nvSpPr>
          <p:spPr>
            <a:xfrm>
              <a:off x="-66261" y="3511826"/>
              <a:ext cx="2292626" cy="1298713"/>
            </a:xfrm>
            <a:custGeom>
              <a:avLst/>
              <a:gdLst>
                <a:gd name="connsiteX0" fmla="*/ 1060174 w 2292626"/>
                <a:gd name="connsiteY0" fmla="*/ 0 h 1298713"/>
                <a:gd name="connsiteX1" fmla="*/ 1245704 w 2292626"/>
                <a:gd name="connsiteY1" fmla="*/ 265044 h 1298713"/>
                <a:gd name="connsiteX2" fmla="*/ 1497496 w 2292626"/>
                <a:gd name="connsiteY2" fmla="*/ 450574 h 1298713"/>
                <a:gd name="connsiteX3" fmla="*/ 2292626 w 2292626"/>
                <a:gd name="connsiteY3" fmla="*/ 649357 h 1298713"/>
                <a:gd name="connsiteX4" fmla="*/ 2239618 w 2292626"/>
                <a:gd name="connsiteY4" fmla="*/ 927652 h 1298713"/>
                <a:gd name="connsiteX5" fmla="*/ 1775791 w 2292626"/>
                <a:gd name="connsiteY5" fmla="*/ 927652 h 1298713"/>
                <a:gd name="connsiteX6" fmla="*/ 1484244 w 2292626"/>
                <a:gd name="connsiteY6" fmla="*/ 1033670 h 1298713"/>
                <a:gd name="connsiteX7" fmla="*/ 887896 w 2292626"/>
                <a:gd name="connsiteY7" fmla="*/ 1099931 h 1298713"/>
                <a:gd name="connsiteX8" fmla="*/ 530087 w 2292626"/>
                <a:gd name="connsiteY8" fmla="*/ 1099931 h 1298713"/>
                <a:gd name="connsiteX9" fmla="*/ 225287 w 2292626"/>
                <a:gd name="connsiteY9" fmla="*/ 1298713 h 1298713"/>
                <a:gd name="connsiteX10" fmla="*/ 0 w 2292626"/>
                <a:gd name="connsiteY10" fmla="*/ 715617 h 1298713"/>
                <a:gd name="connsiteX11" fmla="*/ 106018 w 2292626"/>
                <a:gd name="connsiteY11" fmla="*/ 636104 h 1298713"/>
                <a:gd name="connsiteX12" fmla="*/ 795131 w 2292626"/>
                <a:gd name="connsiteY12" fmla="*/ 79513 h 1298713"/>
                <a:gd name="connsiteX13" fmla="*/ 834887 w 2292626"/>
                <a:gd name="connsiteY13" fmla="*/ 132522 h 1298713"/>
                <a:gd name="connsiteX14" fmla="*/ 1060174 w 2292626"/>
                <a:gd name="connsiteY14" fmla="*/ 0 h 129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92626" h="1298713">
                  <a:moveTo>
                    <a:pt x="1060174" y="0"/>
                  </a:moveTo>
                  <a:lnTo>
                    <a:pt x="1245704" y="265044"/>
                  </a:lnTo>
                  <a:lnTo>
                    <a:pt x="1497496" y="450574"/>
                  </a:lnTo>
                  <a:lnTo>
                    <a:pt x="2292626" y="649357"/>
                  </a:lnTo>
                  <a:lnTo>
                    <a:pt x="2239618" y="927652"/>
                  </a:lnTo>
                  <a:lnTo>
                    <a:pt x="1775791" y="927652"/>
                  </a:lnTo>
                  <a:lnTo>
                    <a:pt x="1484244" y="1033670"/>
                  </a:lnTo>
                  <a:lnTo>
                    <a:pt x="887896" y="1099931"/>
                  </a:lnTo>
                  <a:lnTo>
                    <a:pt x="530087" y="1099931"/>
                  </a:lnTo>
                  <a:lnTo>
                    <a:pt x="225287" y="1298713"/>
                  </a:lnTo>
                  <a:lnTo>
                    <a:pt x="0" y="715617"/>
                  </a:lnTo>
                  <a:lnTo>
                    <a:pt x="106018" y="636104"/>
                  </a:lnTo>
                  <a:lnTo>
                    <a:pt x="795131" y="79513"/>
                  </a:lnTo>
                  <a:lnTo>
                    <a:pt x="834887" y="132522"/>
                  </a:lnTo>
                  <a:lnTo>
                    <a:pt x="1060174"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5" name="Freeform 74"/>
            <p:cNvSpPr/>
            <p:nvPr/>
          </p:nvSpPr>
          <p:spPr>
            <a:xfrm>
              <a:off x="26464" y="2968487"/>
              <a:ext cx="927693" cy="1139687"/>
            </a:xfrm>
            <a:custGeom>
              <a:avLst/>
              <a:gdLst>
                <a:gd name="connsiteX0" fmla="*/ 543379 w 927693"/>
                <a:gd name="connsiteY0" fmla="*/ 0 h 1139687"/>
                <a:gd name="connsiteX1" fmla="*/ 927693 w 927693"/>
                <a:gd name="connsiteY1" fmla="*/ 463826 h 1139687"/>
                <a:gd name="connsiteX2" fmla="*/ 13293 w 927693"/>
                <a:gd name="connsiteY2" fmla="*/ 1139687 h 1139687"/>
                <a:gd name="connsiteX3" fmla="*/ 40 w 927693"/>
                <a:gd name="connsiteY3" fmla="*/ 980661 h 1139687"/>
                <a:gd name="connsiteX4" fmla="*/ 40 w 927693"/>
                <a:gd name="connsiteY4" fmla="*/ 397565 h 1139687"/>
                <a:gd name="connsiteX5" fmla="*/ 543379 w 927693"/>
                <a:gd name="connsiteY5" fmla="*/ 0 h 113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7693" h="1139687">
                  <a:moveTo>
                    <a:pt x="543379" y="0"/>
                  </a:moveTo>
                  <a:lnTo>
                    <a:pt x="927693" y="463826"/>
                  </a:lnTo>
                  <a:lnTo>
                    <a:pt x="13293" y="1139687"/>
                  </a:lnTo>
                  <a:cubicBezTo>
                    <a:pt x="-1424" y="1007246"/>
                    <a:pt x="40" y="1060418"/>
                    <a:pt x="40" y="980661"/>
                  </a:cubicBezTo>
                  <a:lnTo>
                    <a:pt x="40" y="397565"/>
                  </a:lnTo>
                  <a:lnTo>
                    <a:pt x="543379"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cxnSp>
          <p:nvCxnSpPr>
            <p:cNvPr id="76" name="Straight Arrow Connector 75"/>
            <p:cNvCxnSpPr/>
            <p:nvPr/>
          </p:nvCxnSpPr>
          <p:spPr>
            <a:xfrm flipV="1">
              <a:off x="5118916" y="2028683"/>
              <a:ext cx="580771" cy="629996"/>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V="1">
              <a:off x="3767582" y="1717481"/>
              <a:ext cx="576974" cy="626199"/>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flipV="1">
              <a:off x="2917304" y="3690962"/>
              <a:ext cx="136652" cy="675538"/>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58" idx="8"/>
            </p:cNvCxnSpPr>
            <p:nvPr/>
          </p:nvCxnSpPr>
          <p:spPr>
            <a:xfrm flipV="1">
              <a:off x="5673115" y="3508794"/>
              <a:ext cx="34164" cy="1028486"/>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flipV="1">
              <a:off x="3767582" y="3083737"/>
              <a:ext cx="269509" cy="500961"/>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V="1">
              <a:off x="1493848" y="3106508"/>
              <a:ext cx="459301" cy="531322"/>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flipV="1">
              <a:off x="3133670" y="4571438"/>
              <a:ext cx="64529" cy="774212"/>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V="1">
              <a:off x="6405722" y="4571438"/>
              <a:ext cx="0" cy="721080"/>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V="1">
              <a:off x="5578219" y="4613183"/>
              <a:ext cx="0" cy="607225"/>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V="1">
              <a:off x="6227314" y="2624522"/>
              <a:ext cx="0" cy="611021"/>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7479956" y="2969882"/>
              <a:ext cx="576974" cy="626199"/>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H="1" flipV="1">
              <a:off x="7309142" y="4324751"/>
              <a:ext cx="239139" cy="607225"/>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flipV="1">
              <a:off x="2040456" y="2586570"/>
              <a:ext cx="353016" cy="383312"/>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1626703" y="4867460"/>
              <a:ext cx="413753" cy="0"/>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74" idx="6"/>
            </p:cNvCxnSpPr>
            <p:nvPr/>
          </p:nvCxnSpPr>
          <p:spPr>
            <a:xfrm flipV="1">
              <a:off x="1417931" y="4028729"/>
              <a:ext cx="75918" cy="516141"/>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91" name="Picture 2"/>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2209800" y="6858000"/>
            <a:ext cx="37338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93" name="TextBox 91"/>
          <p:cNvSpPr txBox="1">
            <a:spLocks noChangeArrowheads="1"/>
          </p:cNvSpPr>
          <p:nvPr/>
        </p:nvSpPr>
        <p:spPr bwMode="auto">
          <a:xfrm>
            <a:off x="5867400" y="1143000"/>
            <a:ext cx="4572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a:t>2</a:t>
            </a:r>
            <a:endParaRPr lang="en-US" altLang="fa-I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13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TextBox 12"/>
          <p:cNvSpPr txBox="1"/>
          <p:nvPr/>
        </p:nvSpPr>
        <p:spPr>
          <a:xfrm>
            <a:off x="9372600" y="1236663"/>
            <a:ext cx="3286125" cy="5632450"/>
          </a:xfrm>
          <a:prstGeom prst="rect">
            <a:avLst/>
          </a:prstGeom>
          <a:solidFill>
            <a:srgbClr val="FFC000"/>
          </a:solidFill>
          <a:ln w="28575">
            <a:solidFill>
              <a:schemeClr val="tx1"/>
            </a:solidFill>
            <a:prstDash val="sysDot"/>
          </a:ln>
        </p:spPr>
        <p:txBody>
          <a:bodyPr lIns="91435" tIns="45718" rIns="91435" bIns="45718">
            <a:spAutoFit/>
          </a:bodyPr>
          <a:lstStyle>
            <a:defPPr>
              <a:defRPr lang="en-US"/>
            </a:defPPr>
            <a:lvl1pPr indent="182563" algn="r" rtl="1">
              <a:buFont typeface="Arial" pitchFamily="34" charset="0"/>
              <a:buChar char="•"/>
              <a:defRPr sz="2000" b="1">
                <a:cs typeface="B Davat" pitchFamily="2" charset="-78"/>
              </a:defRPr>
            </a:lvl1pPr>
          </a:lstStyle>
          <a:p>
            <a:pPr defTabSz="1125295" eaLnBrk="1" fontAlgn="auto" hangingPunct="1">
              <a:spcBef>
                <a:spcPts val="0"/>
              </a:spcBef>
              <a:spcAft>
                <a:spcPts val="0"/>
              </a:spcAft>
              <a:defRPr/>
            </a:pPr>
            <a:r>
              <a:rPr lang="fa-IR" dirty="0">
                <a:latin typeface="+mn-lt"/>
              </a:rPr>
              <a:t>مقدمه و معرفی شهر</a:t>
            </a:r>
          </a:p>
          <a:p>
            <a:pPr indent="0" defTabSz="1125295" eaLnBrk="1" fontAlgn="auto" hangingPunct="1">
              <a:spcBef>
                <a:spcPts val="0"/>
              </a:spcBef>
              <a:spcAft>
                <a:spcPts val="0"/>
              </a:spcAft>
              <a:buFont typeface="Arial" pitchFamily="34" charset="0"/>
              <a:buNone/>
              <a:defRPr/>
            </a:pPr>
            <a:endParaRPr lang="fa-IR" dirty="0">
              <a:latin typeface="+mn-lt"/>
            </a:endParaRPr>
          </a:p>
          <a:p>
            <a:pPr defTabSz="1125295" eaLnBrk="1" fontAlgn="auto" hangingPunct="1">
              <a:spcBef>
                <a:spcPts val="0"/>
              </a:spcBef>
              <a:spcAft>
                <a:spcPts val="0"/>
              </a:spcAft>
              <a:defRPr/>
            </a:pPr>
            <a:r>
              <a:rPr lang="fa-IR" dirty="0">
                <a:latin typeface="+mn-lt"/>
              </a:rPr>
              <a:t>چشم انداز اولیه  و اهداف کلان</a:t>
            </a:r>
          </a:p>
          <a:p>
            <a:pPr indent="0" defTabSz="1125295" eaLnBrk="1" fontAlgn="auto" hangingPunct="1">
              <a:spcBef>
                <a:spcPts val="0"/>
              </a:spcBef>
              <a:spcAft>
                <a:spcPts val="0"/>
              </a:spcAft>
              <a:buFont typeface="Arial" pitchFamily="34" charset="0"/>
              <a:buNone/>
              <a:defRPr/>
            </a:pPr>
            <a:endParaRPr lang="fa-IR" dirty="0">
              <a:latin typeface="+mn-lt"/>
            </a:endParaRPr>
          </a:p>
          <a:p>
            <a:pPr defTabSz="1125295" eaLnBrk="1" fontAlgn="auto" hangingPunct="1">
              <a:spcBef>
                <a:spcPts val="0"/>
              </a:spcBef>
              <a:spcAft>
                <a:spcPts val="0"/>
              </a:spcAft>
              <a:defRPr/>
            </a:pPr>
            <a:r>
              <a:rPr lang="fa-IR" dirty="0">
                <a:latin typeface="+mn-lt"/>
              </a:rPr>
              <a:t>جمع بندی مرحله شناخت</a:t>
            </a:r>
          </a:p>
          <a:p>
            <a:pPr defTabSz="1125295" eaLnBrk="1" fontAlgn="auto" hangingPunct="1">
              <a:spcBef>
                <a:spcPts val="0"/>
              </a:spcBef>
              <a:spcAft>
                <a:spcPts val="0"/>
              </a:spcAft>
              <a:defRPr/>
            </a:pPr>
            <a:endParaRPr lang="fa-IR" dirty="0">
              <a:latin typeface="+mn-lt"/>
            </a:endParaRPr>
          </a:p>
          <a:p>
            <a:pPr indent="0" defTabSz="1125295" eaLnBrk="1" fontAlgn="auto" hangingPunct="1">
              <a:spcBef>
                <a:spcPts val="0"/>
              </a:spcBef>
              <a:spcAft>
                <a:spcPts val="0"/>
              </a:spcAft>
              <a:buFont typeface="Arial" pitchFamily="34" charset="0"/>
              <a:buNone/>
              <a:defRPr/>
            </a:pPr>
            <a:endParaRPr lang="fa-IR" dirty="0">
              <a:latin typeface="+mn-lt"/>
            </a:endParaRPr>
          </a:p>
          <a:p>
            <a:pPr indent="0" defTabSz="1125295" eaLnBrk="1" fontAlgn="auto" hangingPunct="1">
              <a:spcBef>
                <a:spcPts val="0"/>
              </a:spcBef>
              <a:spcAft>
                <a:spcPts val="0"/>
              </a:spcAft>
              <a:buFont typeface="Arial" pitchFamily="34" charset="0"/>
              <a:buNone/>
              <a:defRPr/>
            </a:pPr>
            <a:endParaRPr lang="fa-IR" dirty="0">
              <a:latin typeface="+mn-lt"/>
            </a:endParaRPr>
          </a:p>
          <a:p>
            <a:pPr defTabSz="1125295" eaLnBrk="1" fontAlgn="auto" hangingPunct="1">
              <a:spcBef>
                <a:spcPts val="0"/>
              </a:spcBef>
              <a:spcAft>
                <a:spcPts val="0"/>
              </a:spcAft>
              <a:defRPr/>
            </a:pPr>
            <a:r>
              <a:rPr lang="fa-IR" dirty="0">
                <a:latin typeface="+mn-lt"/>
              </a:rPr>
              <a:t>تجزیه و تحلیل </a:t>
            </a:r>
            <a:r>
              <a:rPr lang="en-GB" dirty="0">
                <a:latin typeface="+mn-lt"/>
              </a:rPr>
              <a:t>  </a:t>
            </a:r>
            <a:r>
              <a:rPr lang="fa-IR" dirty="0">
                <a:latin typeface="+mn-lt"/>
              </a:rPr>
              <a:t>یکپارچه</a:t>
            </a:r>
          </a:p>
          <a:p>
            <a:pPr indent="0" defTabSz="1125295" eaLnBrk="1" fontAlgn="auto" hangingPunct="1">
              <a:spcBef>
                <a:spcPts val="0"/>
              </a:spcBef>
              <a:spcAft>
                <a:spcPts val="0"/>
              </a:spcAft>
              <a:buFont typeface="Arial" pitchFamily="34" charset="0"/>
              <a:buNone/>
              <a:defRPr/>
            </a:pPr>
            <a:endParaRPr lang="fa-IR" dirty="0">
              <a:latin typeface="+mn-lt"/>
            </a:endParaRPr>
          </a:p>
          <a:p>
            <a:pPr defTabSz="1125295" eaLnBrk="1" fontAlgn="auto" hangingPunct="1">
              <a:spcBef>
                <a:spcPts val="0"/>
              </a:spcBef>
              <a:spcAft>
                <a:spcPts val="0"/>
              </a:spcAft>
              <a:defRPr/>
            </a:pPr>
            <a:r>
              <a:rPr lang="fa-IR" dirty="0">
                <a:latin typeface="+mn-lt"/>
              </a:rPr>
              <a:t>چشم انداز نهایی</a:t>
            </a:r>
          </a:p>
          <a:p>
            <a:pPr indent="0" defTabSz="1125295" eaLnBrk="1" fontAlgn="auto" hangingPunct="1">
              <a:spcBef>
                <a:spcPts val="0"/>
              </a:spcBef>
              <a:spcAft>
                <a:spcPts val="0"/>
              </a:spcAft>
              <a:buFont typeface="Arial" pitchFamily="34" charset="0"/>
              <a:buNone/>
              <a:defRPr/>
            </a:pPr>
            <a:endParaRPr lang="fa-IR" dirty="0">
              <a:latin typeface="+mn-lt"/>
            </a:endParaRPr>
          </a:p>
          <a:p>
            <a:pPr defTabSz="1125295" eaLnBrk="1" fontAlgn="auto" hangingPunct="1">
              <a:spcBef>
                <a:spcPts val="0"/>
              </a:spcBef>
              <a:spcAft>
                <a:spcPts val="0"/>
              </a:spcAft>
              <a:defRPr/>
            </a:pPr>
            <a:r>
              <a:rPr lang="fa-IR" dirty="0">
                <a:latin typeface="+mn-lt"/>
              </a:rPr>
              <a:t>اهداف عملیاتی</a:t>
            </a:r>
          </a:p>
          <a:p>
            <a:pPr indent="0" defTabSz="1125295" eaLnBrk="1" fontAlgn="auto" hangingPunct="1">
              <a:spcBef>
                <a:spcPts val="0"/>
              </a:spcBef>
              <a:spcAft>
                <a:spcPts val="0"/>
              </a:spcAft>
              <a:buFont typeface="Arial" pitchFamily="34" charset="0"/>
              <a:buNone/>
              <a:defRPr/>
            </a:pPr>
            <a:endParaRPr lang="fa-IR" dirty="0">
              <a:latin typeface="+mn-lt"/>
            </a:endParaRPr>
          </a:p>
          <a:p>
            <a:pPr defTabSz="1125295" eaLnBrk="1" fontAlgn="auto" hangingPunct="1">
              <a:spcBef>
                <a:spcPts val="0"/>
              </a:spcBef>
              <a:spcAft>
                <a:spcPts val="0"/>
              </a:spcAft>
              <a:defRPr/>
            </a:pPr>
            <a:r>
              <a:rPr lang="fa-IR" dirty="0">
                <a:latin typeface="+mn-lt"/>
              </a:rPr>
              <a:t>راهبردها و سیاست های اجرایی</a:t>
            </a:r>
          </a:p>
          <a:p>
            <a:pPr indent="0" defTabSz="1125295" eaLnBrk="1" fontAlgn="auto" hangingPunct="1">
              <a:spcBef>
                <a:spcPts val="0"/>
              </a:spcBef>
              <a:spcAft>
                <a:spcPts val="0"/>
              </a:spcAft>
              <a:buFont typeface="Arial" pitchFamily="34" charset="0"/>
              <a:buNone/>
              <a:defRPr/>
            </a:pPr>
            <a:endParaRPr lang="fa-IR" dirty="0">
              <a:latin typeface="+mn-lt"/>
            </a:endParaRPr>
          </a:p>
          <a:p>
            <a:pPr indent="0" defTabSz="1125295" eaLnBrk="1" fontAlgn="auto" hangingPunct="1">
              <a:spcBef>
                <a:spcPts val="0"/>
              </a:spcBef>
              <a:spcAft>
                <a:spcPts val="0"/>
              </a:spcAft>
              <a:buFont typeface="Arial" pitchFamily="34" charset="0"/>
              <a:buNone/>
              <a:defRPr/>
            </a:pPr>
            <a:endParaRPr lang="fa-IR" dirty="0">
              <a:latin typeface="+mn-lt"/>
            </a:endParaRPr>
          </a:p>
          <a:p>
            <a:pPr defTabSz="1125295" eaLnBrk="1" fontAlgn="auto" hangingPunct="1">
              <a:spcBef>
                <a:spcPts val="0"/>
              </a:spcBef>
              <a:spcAft>
                <a:spcPts val="0"/>
              </a:spcAft>
              <a:defRPr/>
            </a:pPr>
            <a:r>
              <a:rPr lang="fa-IR" dirty="0">
                <a:latin typeface="+mn-lt"/>
              </a:rPr>
              <a:t>انتخاب حوزه های طراحی</a:t>
            </a:r>
            <a:endParaRPr lang="en-GB" dirty="0">
              <a:latin typeface="+mn-lt"/>
            </a:endParaRPr>
          </a:p>
        </p:txBody>
      </p:sp>
      <p:sp>
        <p:nvSpPr>
          <p:cNvPr id="5133" name="Rectangle 13"/>
          <p:cNvSpPr>
            <a:spLocks noChangeArrowheads="1"/>
          </p:cNvSpPr>
          <p:nvPr/>
        </p:nvSpPr>
        <p:spPr bwMode="auto">
          <a:xfrm>
            <a:off x="3768725" y="1276350"/>
            <a:ext cx="4621213" cy="1938338"/>
          </a:xfrm>
          <a:prstGeom prst="rect">
            <a:avLst/>
          </a:prstGeom>
          <a:solidFill>
            <a:srgbClr val="FFC000"/>
          </a:solidFill>
          <a:ln w="28575">
            <a:solidFill>
              <a:schemeClr val="tx1"/>
            </a:solidFill>
            <a:prstDash val="sysDot"/>
            <a:miter lim="800000"/>
            <a:headEnd/>
            <a:tailEnd/>
          </a:ln>
        </p:spPr>
        <p:txBody>
          <a:bodyPr lIns="91435" tIns="45718" rIns="91435" bIns="45718">
            <a:spAutoFit/>
          </a:bodyPr>
          <a:lstStyle>
            <a:lvl1pPr indent="180975">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rtl="1" eaLnBrk="1" hangingPunct="1">
              <a:buFont typeface="Arial" panose="020B0604020202020204" pitchFamily="34" charset="0"/>
              <a:buChar char="•"/>
            </a:pPr>
            <a:r>
              <a:rPr lang="fa-IR" altLang="fa-IR" sz="2000" b="1" dirty="0">
                <a:cs typeface="B Davat" panose="00000400000000000000" pitchFamily="2" charset="-78"/>
              </a:rPr>
              <a:t>نمایانگر زیست بوم</a:t>
            </a:r>
          </a:p>
          <a:p>
            <a:pPr algn="r" rtl="1" eaLnBrk="1" hangingPunct="1">
              <a:buFont typeface="Arial" panose="020B0604020202020204" pitchFamily="34" charset="0"/>
              <a:buChar char="•"/>
            </a:pPr>
            <a:r>
              <a:rPr lang="fa-IR" altLang="fa-IR" sz="2000" b="1" dirty="0">
                <a:cs typeface="B Davat" panose="00000400000000000000" pitchFamily="2" charset="-78"/>
              </a:rPr>
              <a:t>نمایانگر کارکرد</a:t>
            </a:r>
          </a:p>
          <a:p>
            <a:pPr algn="r" rtl="1" eaLnBrk="1" hangingPunct="1">
              <a:buFont typeface="Arial" panose="020B0604020202020204" pitchFamily="34" charset="0"/>
              <a:buChar char="•"/>
            </a:pPr>
            <a:r>
              <a:rPr lang="fa-IR" altLang="fa-IR" sz="2000" b="1" dirty="0">
                <a:cs typeface="B Davat" panose="00000400000000000000" pitchFamily="2" charset="-78"/>
              </a:rPr>
              <a:t>نمایانگر ریخت ومنظر</a:t>
            </a:r>
          </a:p>
          <a:p>
            <a:pPr algn="r" rtl="1" eaLnBrk="1" hangingPunct="1">
              <a:buFont typeface="Arial" panose="020B0604020202020204" pitchFamily="34" charset="0"/>
              <a:buChar char="•"/>
            </a:pPr>
            <a:r>
              <a:rPr lang="fa-IR" altLang="fa-IR" sz="2000" b="1" dirty="0">
                <a:cs typeface="B Davat" panose="00000400000000000000" pitchFamily="2" charset="-78"/>
              </a:rPr>
              <a:t>نمایانگر ادراک</a:t>
            </a:r>
          </a:p>
          <a:p>
            <a:pPr algn="r" rtl="1" eaLnBrk="1" hangingPunct="1">
              <a:buFont typeface="Arial" panose="020B0604020202020204" pitchFamily="34" charset="0"/>
              <a:buChar char="•"/>
            </a:pPr>
            <a:r>
              <a:rPr lang="fa-IR" altLang="fa-IR" sz="2000" b="1" dirty="0">
                <a:cs typeface="B Davat" panose="00000400000000000000" pitchFamily="2" charset="-78"/>
              </a:rPr>
              <a:t>نمایانگر زمان-زمینه-فضا</a:t>
            </a:r>
          </a:p>
          <a:p>
            <a:pPr algn="r" rtl="1" eaLnBrk="1" hangingPunct="1">
              <a:buFont typeface="Arial" panose="020B0604020202020204" pitchFamily="34" charset="0"/>
              <a:buChar char="•"/>
            </a:pPr>
            <a:r>
              <a:rPr lang="fa-IR" altLang="fa-IR" sz="2000" b="1" dirty="0">
                <a:cs typeface="B Davat" panose="00000400000000000000" pitchFamily="2" charset="-78"/>
              </a:rPr>
              <a:t>نمایانگر اجتماعی</a:t>
            </a:r>
          </a:p>
        </p:txBody>
      </p:sp>
      <p:sp>
        <p:nvSpPr>
          <p:cNvPr id="5134" name="Rectangle 14"/>
          <p:cNvSpPr>
            <a:spLocks noChangeArrowheads="1"/>
          </p:cNvSpPr>
          <p:nvPr/>
        </p:nvSpPr>
        <p:spPr bwMode="auto">
          <a:xfrm>
            <a:off x="3760788" y="3754438"/>
            <a:ext cx="4643437" cy="1938337"/>
          </a:xfrm>
          <a:prstGeom prst="rect">
            <a:avLst/>
          </a:prstGeom>
          <a:solidFill>
            <a:srgbClr val="FFC000"/>
          </a:solidFill>
          <a:ln w="28575">
            <a:solidFill>
              <a:schemeClr val="tx1"/>
            </a:solidFill>
            <a:prstDash val="sysDot"/>
            <a:miter lim="800000"/>
            <a:headEnd/>
            <a:tailEnd/>
          </a:ln>
        </p:spPr>
        <p:txBody>
          <a:bodyPr lIns="91435" tIns="45718" rIns="91435" bIns="45718">
            <a:spAutoFit/>
          </a:bodyPr>
          <a:lstStyle>
            <a:lvl1pPr indent="180975">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rtl="1" eaLnBrk="1" hangingPunct="1">
              <a:buFont typeface="Arial" panose="020B0604020202020204" pitchFamily="34" charset="0"/>
              <a:buChar char="•"/>
            </a:pPr>
            <a:r>
              <a:rPr lang="fa-IR" altLang="fa-IR" sz="2000" b="1">
                <a:cs typeface="B Davat" panose="00000400000000000000" pitchFamily="2" charset="-78"/>
              </a:rPr>
              <a:t>تجزیه و تحلیل اطلاعات به روش  </a:t>
            </a:r>
            <a:r>
              <a:rPr lang="en-GB" altLang="fa-IR" sz="2000" b="1">
                <a:cs typeface="B Davat" panose="00000400000000000000" pitchFamily="2" charset="-78"/>
              </a:rPr>
              <a:t>SWOT</a:t>
            </a: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 نقشه هنجاری نمایانگر ها</a:t>
            </a:r>
          </a:p>
          <a:p>
            <a:pPr algn="r" rtl="1" eaLnBrk="1" hangingPunct="1">
              <a:buFont typeface="Arial" panose="020B0604020202020204" pitchFamily="34" charset="0"/>
              <a:buChar char="•"/>
            </a:pPr>
            <a:r>
              <a:rPr lang="fa-IR" altLang="fa-IR" sz="2000" b="1">
                <a:cs typeface="B Davat" panose="00000400000000000000" pitchFamily="2" charset="-78"/>
              </a:rPr>
              <a:t>ارزیابی  کیفیت محیطی فضاها و عناصر اصلی شاخص شهر با استفاده از تکنیک </a:t>
            </a:r>
            <a:r>
              <a:rPr lang="en-GB" altLang="fa-IR" sz="2000" b="1">
                <a:cs typeface="B Davat" panose="00000400000000000000" pitchFamily="2" charset="-78"/>
              </a:rPr>
              <a:t>AHP</a:t>
            </a:r>
            <a:r>
              <a:rPr lang="fa-IR" altLang="fa-IR" sz="2000" b="1">
                <a:cs typeface="B Davat" panose="00000400000000000000" pitchFamily="2" charset="-78"/>
              </a:rPr>
              <a:t> در هر نمایانگر</a:t>
            </a:r>
          </a:p>
          <a:p>
            <a:pPr algn="r" rtl="1" eaLnBrk="1" hangingPunct="1">
              <a:buFont typeface="Arial" panose="020B0604020202020204" pitchFamily="34" charset="0"/>
              <a:buChar char="•"/>
            </a:pPr>
            <a:r>
              <a:rPr lang="fa-IR" altLang="fa-IR" sz="2000" b="1">
                <a:cs typeface="B Davat" panose="00000400000000000000" pitchFamily="2" charset="-78"/>
              </a:rPr>
              <a:t>نقشه تحلیل یکپارچه به لحاظ کل نمایانگرها و هنجارهایشان</a:t>
            </a:r>
          </a:p>
        </p:txBody>
      </p:sp>
      <p:cxnSp>
        <p:nvCxnSpPr>
          <p:cNvPr id="19" name="Straight Arrow Connector 18"/>
          <p:cNvCxnSpPr/>
          <p:nvPr/>
        </p:nvCxnSpPr>
        <p:spPr>
          <a:xfrm flipH="1">
            <a:off x="8534400" y="2667000"/>
            <a:ext cx="1743075" cy="0"/>
          </a:xfrm>
          <a:prstGeom prst="straightConnector1">
            <a:avLst/>
          </a:prstGeom>
          <a:ln w="28575">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8543925" y="3962400"/>
            <a:ext cx="1743075" cy="0"/>
          </a:xfrm>
          <a:prstGeom prst="straightConnector1">
            <a:avLst/>
          </a:prstGeom>
          <a:ln w="28575">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0647363" y="152400"/>
            <a:ext cx="1612900" cy="762000"/>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900" b="1" dirty="0">
                <a:effectLst>
                  <a:outerShdw blurRad="38100" dist="38100" dir="2700000" algn="tl">
                    <a:srgbClr val="000000">
                      <a:alpha val="43137"/>
                    </a:srgbClr>
                  </a:outerShdw>
                </a:effectLst>
                <a:latin typeface="+mn-lt"/>
                <a:cs typeface="B Esfehan" pitchFamily="2" charset="-78"/>
              </a:rPr>
              <a:t>فهرست</a:t>
            </a:r>
            <a:endParaRPr lang="en-US" sz="2900" b="1" dirty="0">
              <a:effectLst>
                <a:outerShdw blurRad="38100" dist="38100" dir="2700000" algn="tl">
                  <a:srgbClr val="000000">
                    <a:alpha val="43137"/>
                  </a:srgbClr>
                </a:outerShdw>
              </a:effectLst>
              <a:latin typeface="+mn-lt"/>
              <a:cs typeface="B Esfehan" pitchFamily="2" charset="-78"/>
            </a:endParaRPr>
          </a:p>
        </p:txBody>
      </p:sp>
      <p:cxnSp>
        <p:nvCxnSpPr>
          <p:cNvPr id="26" name="Straight Arrow Connector 25"/>
          <p:cNvCxnSpPr/>
          <p:nvPr/>
        </p:nvCxnSpPr>
        <p:spPr>
          <a:xfrm flipH="1">
            <a:off x="5410200" y="1522413"/>
            <a:ext cx="1144588" cy="0"/>
          </a:xfrm>
          <a:prstGeom prst="straightConnector1">
            <a:avLst/>
          </a:prstGeom>
          <a:ln w="28575">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5139" name="TextBox 3"/>
          <p:cNvSpPr txBox="1">
            <a:spLocks noChangeArrowheads="1"/>
          </p:cNvSpPr>
          <p:nvPr/>
        </p:nvSpPr>
        <p:spPr bwMode="auto">
          <a:xfrm>
            <a:off x="3886200" y="1290638"/>
            <a:ext cx="152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000" b="1" u="sng">
                <a:cs typeface="B Davat" panose="00000400000000000000" pitchFamily="2" charset="-78"/>
              </a:rPr>
              <a:t>انجام شده توسط گروه</a:t>
            </a:r>
            <a:endParaRPr lang="en-US" altLang="fa-IR" sz="2000" b="1" u="sng">
              <a:cs typeface="B Davat" panose="00000400000000000000" pitchFamily="2" charset="-7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33800"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
        <p:nvSpPr>
          <p:cNvPr id="14" name="Rectangle 13"/>
          <p:cNvSpPr/>
          <p:nvPr/>
        </p:nvSpPr>
        <p:spPr>
          <a:xfrm>
            <a:off x="7735888" y="1265238"/>
            <a:ext cx="4495800" cy="7772400"/>
          </a:xfrm>
          <a:prstGeom prst="rect">
            <a:avLst/>
          </a:prstGeom>
          <a:solidFill>
            <a:schemeClr val="accent6">
              <a:lumMod val="20000"/>
              <a:lumOff val="80000"/>
              <a:alpha val="57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33807" name="Group 14"/>
          <p:cNvGrpSpPr>
            <a:grpSpLocks/>
          </p:cNvGrpSpPr>
          <p:nvPr/>
        </p:nvGrpSpPr>
        <p:grpSpPr bwMode="auto">
          <a:xfrm>
            <a:off x="8040688" y="1265238"/>
            <a:ext cx="4048125" cy="2532062"/>
            <a:chOff x="611560" y="1124744"/>
            <a:chExt cx="7942154" cy="4968552"/>
          </a:xfrm>
        </p:grpSpPr>
        <p:pic>
          <p:nvPicPr>
            <p:cNvPr id="33882" name="Content Placeholder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1560" y="1124744"/>
              <a:ext cx="7942154" cy="4968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Freeform 18"/>
            <p:cNvSpPr/>
            <p:nvPr/>
          </p:nvSpPr>
          <p:spPr>
            <a:xfrm rot="21441756">
              <a:off x="2847821" y="1682342"/>
              <a:ext cx="5543935" cy="3143117"/>
            </a:xfrm>
            <a:custGeom>
              <a:avLst/>
              <a:gdLst>
                <a:gd name="connsiteX0" fmla="*/ 2725153 w 2881563"/>
                <a:gd name="connsiteY0" fmla="*/ 0 h 1672389"/>
                <a:gd name="connsiteX1" fmla="*/ 1943100 w 2881563"/>
                <a:gd name="connsiteY1" fmla="*/ 559468 h 1672389"/>
                <a:gd name="connsiteX2" fmla="*/ 1425742 w 2881563"/>
                <a:gd name="connsiteY2" fmla="*/ 36094 h 1672389"/>
                <a:gd name="connsiteX3" fmla="*/ 1064795 w 2881563"/>
                <a:gd name="connsiteY3" fmla="*/ 409073 h 1672389"/>
                <a:gd name="connsiteX4" fmla="*/ 992605 w 2881563"/>
                <a:gd name="connsiteY4" fmla="*/ 403058 h 1672389"/>
                <a:gd name="connsiteX5" fmla="*/ 956511 w 2881563"/>
                <a:gd name="connsiteY5" fmla="*/ 391026 h 1672389"/>
                <a:gd name="connsiteX6" fmla="*/ 739942 w 2881563"/>
                <a:gd name="connsiteY6" fmla="*/ 264694 h 1672389"/>
                <a:gd name="connsiteX7" fmla="*/ 0 w 2881563"/>
                <a:gd name="connsiteY7" fmla="*/ 1395663 h 1672389"/>
                <a:gd name="connsiteX8" fmla="*/ 547437 w 2881563"/>
                <a:gd name="connsiteY8" fmla="*/ 1672389 h 1672389"/>
                <a:gd name="connsiteX9" fmla="*/ 595563 w 2881563"/>
                <a:gd name="connsiteY9" fmla="*/ 1654342 h 1672389"/>
                <a:gd name="connsiteX10" fmla="*/ 1149016 w 2881563"/>
                <a:gd name="connsiteY10" fmla="*/ 1269331 h 1672389"/>
                <a:gd name="connsiteX11" fmla="*/ 1323474 w 2881563"/>
                <a:gd name="connsiteY11" fmla="*/ 1497931 h 1672389"/>
                <a:gd name="connsiteX12" fmla="*/ 1473868 w 2881563"/>
                <a:gd name="connsiteY12" fmla="*/ 1383631 h 1672389"/>
                <a:gd name="connsiteX13" fmla="*/ 1413711 w 2881563"/>
                <a:gd name="connsiteY13" fmla="*/ 1197142 h 1672389"/>
                <a:gd name="connsiteX14" fmla="*/ 1594184 w 2881563"/>
                <a:gd name="connsiteY14" fmla="*/ 1046747 h 1672389"/>
                <a:gd name="connsiteX15" fmla="*/ 1678405 w 2881563"/>
                <a:gd name="connsiteY15" fmla="*/ 1227221 h 1672389"/>
                <a:gd name="connsiteX16" fmla="*/ 1732547 w 2881563"/>
                <a:gd name="connsiteY16" fmla="*/ 1191126 h 1672389"/>
                <a:gd name="connsiteX17" fmla="*/ 1660358 w 2881563"/>
                <a:gd name="connsiteY17" fmla="*/ 974558 h 1672389"/>
                <a:gd name="connsiteX18" fmla="*/ 2881563 w 2881563"/>
                <a:gd name="connsiteY18" fmla="*/ 120315 h 1672389"/>
                <a:gd name="connsiteX19" fmla="*/ 2725153 w 2881563"/>
                <a:gd name="connsiteY19" fmla="*/ 0 h 16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81563" h="1672389">
                  <a:moveTo>
                    <a:pt x="2725153" y="0"/>
                  </a:moveTo>
                  <a:lnTo>
                    <a:pt x="1943100" y="559468"/>
                  </a:lnTo>
                  <a:lnTo>
                    <a:pt x="1425742" y="36094"/>
                  </a:lnTo>
                  <a:lnTo>
                    <a:pt x="1064795" y="409073"/>
                  </a:lnTo>
                  <a:cubicBezTo>
                    <a:pt x="1040732" y="407068"/>
                    <a:pt x="1016423" y="407028"/>
                    <a:pt x="992605" y="403058"/>
                  </a:cubicBezTo>
                  <a:cubicBezTo>
                    <a:pt x="980095" y="400973"/>
                    <a:pt x="956511" y="391026"/>
                    <a:pt x="956511" y="391026"/>
                  </a:cubicBezTo>
                  <a:lnTo>
                    <a:pt x="739942" y="264694"/>
                  </a:lnTo>
                  <a:lnTo>
                    <a:pt x="0" y="1395663"/>
                  </a:lnTo>
                  <a:lnTo>
                    <a:pt x="547437" y="1672389"/>
                  </a:lnTo>
                  <a:lnTo>
                    <a:pt x="595563" y="1654342"/>
                  </a:lnTo>
                  <a:lnTo>
                    <a:pt x="1149016" y="1269331"/>
                  </a:lnTo>
                  <a:lnTo>
                    <a:pt x="1323474" y="1497931"/>
                  </a:lnTo>
                  <a:lnTo>
                    <a:pt x="1473868" y="1383631"/>
                  </a:lnTo>
                  <a:lnTo>
                    <a:pt x="1413711" y="1197142"/>
                  </a:lnTo>
                  <a:lnTo>
                    <a:pt x="1594184" y="1046747"/>
                  </a:lnTo>
                  <a:lnTo>
                    <a:pt x="1678405" y="1227221"/>
                  </a:lnTo>
                  <a:lnTo>
                    <a:pt x="1732547" y="1191126"/>
                  </a:lnTo>
                  <a:lnTo>
                    <a:pt x="1660358" y="974558"/>
                  </a:lnTo>
                  <a:lnTo>
                    <a:pt x="2881563" y="120315"/>
                  </a:lnTo>
                  <a:lnTo>
                    <a:pt x="2725153" y="0"/>
                  </a:lnTo>
                  <a:close/>
                </a:path>
              </a:pathLst>
            </a:custGeom>
            <a:solidFill>
              <a:schemeClr val="accent5">
                <a:lumMod val="75000"/>
                <a:alpha val="40000"/>
              </a:schemeClr>
            </a:solidFill>
            <a:ln w="38100">
              <a:solidFill>
                <a:schemeClr val="accent3">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33808" name="Group 34"/>
          <p:cNvGrpSpPr>
            <a:grpSpLocks/>
          </p:cNvGrpSpPr>
          <p:nvPr/>
        </p:nvGrpSpPr>
        <p:grpSpPr bwMode="auto">
          <a:xfrm>
            <a:off x="8040688" y="3856038"/>
            <a:ext cx="3990975" cy="2514600"/>
            <a:chOff x="278010" y="764704"/>
            <a:chExt cx="8758486" cy="5472608"/>
          </a:xfrm>
        </p:grpSpPr>
        <p:pic>
          <p:nvPicPr>
            <p:cNvPr id="33868" name="Content Placeholder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78010" y="764704"/>
              <a:ext cx="8758486" cy="547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Straight Arrow Connector 21"/>
            <p:cNvCxnSpPr/>
            <p:nvPr/>
          </p:nvCxnSpPr>
          <p:spPr>
            <a:xfrm flipH="1">
              <a:off x="3204473" y="2709828"/>
              <a:ext cx="4968020" cy="3527484"/>
            </a:xfrm>
            <a:prstGeom prst="straightConnector1">
              <a:avLst/>
            </a:prstGeom>
            <a:ln w="7620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3490152" y="764704"/>
              <a:ext cx="4682341" cy="1945124"/>
            </a:xfrm>
            <a:prstGeom prst="straightConnector1">
              <a:avLst/>
            </a:prstGeom>
            <a:ln w="7620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828464" y="4941712"/>
              <a:ext cx="2229686" cy="1223045"/>
            </a:xfrm>
            <a:prstGeom prst="straightConnector1">
              <a:avLst/>
            </a:prstGeom>
            <a:ln w="7620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Freeform 26"/>
            <p:cNvSpPr/>
            <p:nvPr/>
          </p:nvSpPr>
          <p:spPr>
            <a:xfrm>
              <a:off x="2079177" y="1763177"/>
              <a:ext cx="2825432" cy="3140532"/>
            </a:xfrm>
            <a:custGeom>
              <a:avLst/>
              <a:gdLst>
                <a:gd name="connsiteX0" fmla="*/ 0 w 2822713"/>
                <a:gd name="connsiteY0" fmla="*/ 0 h 3140765"/>
                <a:gd name="connsiteX1" fmla="*/ 834887 w 2822713"/>
                <a:gd name="connsiteY1" fmla="*/ 490331 h 3140765"/>
                <a:gd name="connsiteX2" fmla="*/ 2822713 w 2822713"/>
                <a:gd name="connsiteY2" fmla="*/ 3140765 h 3140765"/>
              </a:gdLst>
              <a:ahLst/>
              <a:cxnLst>
                <a:cxn ang="0">
                  <a:pos x="connsiteX0" y="connsiteY0"/>
                </a:cxn>
                <a:cxn ang="0">
                  <a:pos x="connsiteX1" y="connsiteY1"/>
                </a:cxn>
                <a:cxn ang="0">
                  <a:pos x="connsiteX2" y="connsiteY2"/>
                </a:cxn>
              </a:cxnLst>
              <a:rect l="l" t="t" r="r" b="b"/>
              <a:pathLst>
                <a:path w="2822713" h="3140765">
                  <a:moveTo>
                    <a:pt x="0" y="0"/>
                  </a:moveTo>
                  <a:lnTo>
                    <a:pt x="834887" y="490331"/>
                  </a:lnTo>
                  <a:lnTo>
                    <a:pt x="2822713" y="3140765"/>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28" name="Freeform 27"/>
            <p:cNvSpPr/>
            <p:nvPr/>
          </p:nvSpPr>
          <p:spPr>
            <a:xfrm>
              <a:off x="807560" y="1656076"/>
              <a:ext cx="4386210" cy="3219994"/>
            </a:xfrm>
            <a:custGeom>
              <a:avLst/>
              <a:gdLst>
                <a:gd name="connsiteX0" fmla="*/ 4386469 w 4386469"/>
                <a:gd name="connsiteY0" fmla="*/ 0 h 3220278"/>
                <a:gd name="connsiteX1" fmla="*/ 0 w 4386469"/>
                <a:gd name="connsiteY1" fmla="*/ 3220278 h 3220278"/>
              </a:gdLst>
              <a:ahLst/>
              <a:cxnLst>
                <a:cxn ang="0">
                  <a:pos x="connsiteX0" y="connsiteY0"/>
                </a:cxn>
                <a:cxn ang="0">
                  <a:pos x="connsiteX1" y="connsiteY1"/>
                </a:cxn>
              </a:cxnLst>
              <a:rect l="l" t="t" r="r" b="b"/>
              <a:pathLst>
                <a:path w="4386469" h="3220278">
                  <a:moveTo>
                    <a:pt x="4386469" y="0"/>
                  </a:moveTo>
                  <a:lnTo>
                    <a:pt x="0" y="3220278"/>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29" name="Freeform 28"/>
            <p:cNvSpPr/>
            <p:nvPr/>
          </p:nvSpPr>
          <p:spPr>
            <a:xfrm>
              <a:off x="2584342" y="3656479"/>
              <a:ext cx="1390069" cy="1869118"/>
            </a:xfrm>
            <a:custGeom>
              <a:avLst/>
              <a:gdLst>
                <a:gd name="connsiteX0" fmla="*/ 0 w 1391478"/>
                <a:gd name="connsiteY0" fmla="*/ 0 h 1868557"/>
                <a:gd name="connsiteX1" fmla="*/ 0 w 1391478"/>
                <a:gd name="connsiteY1" fmla="*/ 0 h 1868557"/>
                <a:gd name="connsiteX2" fmla="*/ 1391478 w 1391478"/>
                <a:gd name="connsiteY2" fmla="*/ 1868557 h 1868557"/>
              </a:gdLst>
              <a:ahLst/>
              <a:cxnLst>
                <a:cxn ang="0">
                  <a:pos x="connsiteX0" y="connsiteY0"/>
                </a:cxn>
                <a:cxn ang="0">
                  <a:pos x="connsiteX1" y="connsiteY1"/>
                </a:cxn>
                <a:cxn ang="0">
                  <a:pos x="connsiteX2" y="connsiteY2"/>
                </a:cxn>
              </a:cxnLst>
              <a:rect l="l" t="t" r="r" b="b"/>
              <a:pathLst>
                <a:path w="1391478" h="1868557">
                  <a:moveTo>
                    <a:pt x="0" y="0"/>
                  </a:moveTo>
                  <a:lnTo>
                    <a:pt x="0" y="0"/>
                  </a:lnTo>
                  <a:lnTo>
                    <a:pt x="1391478" y="1868557"/>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0" name="Freeform 29"/>
            <p:cNvSpPr/>
            <p:nvPr/>
          </p:nvSpPr>
          <p:spPr>
            <a:xfrm>
              <a:off x="2901374" y="1193115"/>
              <a:ext cx="1128779" cy="1005383"/>
            </a:xfrm>
            <a:custGeom>
              <a:avLst/>
              <a:gdLst>
                <a:gd name="connsiteX0" fmla="*/ 1126435 w 1126435"/>
                <a:gd name="connsiteY0" fmla="*/ 0 h 1007165"/>
                <a:gd name="connsiteX1" fmla="*/ 0 w 1126435"/>
                <a:gd name="connsiteY1" fmla="*/ 1007165 h 1007165"/>
              </a:gdLst>
              <a:ahLst/>
              <a:cxnLst>
                <a:cxn ang="0">
                  <a:pos x="connsiteX0" y="connsiteY0"/>
                </a:cxn>
                <a:cxn ang="0">
                  <a:pos x="connsiteX1" y="connsiteY1"/>
                </a:cxn>
              </a:cxnLst>
              <a:rect l="l" t="t" r="r" b="b"/>
              <a:pathLst>
                <a:path w="1126435" h="1007165">
                  <a:moveTo>
                    <a:pt x="1126435" y="0"/>
                  </a:moveTo>
                  <a:lnTo>
                    <a:pt x="0" y="1007165"/>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1" name="Freeform 30"/>
            <p:cNvSpPr/>
            <p:nvPr/>
          </p:nvSpPr>
          <p:spPr>
            <a:xfrm>
              <a:off x="4451704" y="2347062"/>
              <a:ext cx="1682715" cy="1734375"/>
            </a:xfrm>
            <a:custGeom>
              <a:avLst/>
              <a:gdLst>
                <a:gd name="connsiteX0" fmla="*/ 0 w 1683027"/>
                <a:gd name="connsiteY0" fmla="*/ 0 h 1736035"/>
                <a:gd name="connsiteX1" fmla="*/ 583096 w 1683027"/>
                <a:gd name="connsiteY1" fmla="*/ 649356 h 1736035"/>
                <a:gd name="connsiteX2" fmla="*/ 1683027 w 1683027"/>
                <a:gd name="connsiteY2" fmla="*/ 1736035 h 1736035"/>
              </a:gdLst>
              <a:ahLst/>
              <a:cxnLst>
                <a:cxn ang="0">
                  <a:pos x="connsiteX0" y="connsiteY0"/>
                </a:cxn>
                <a:cxn ang="0">
                  <a:pos x="connsiteX1" y="connsiteY1"/>
                </a:cxn>
                <a:cxn ang="0">
                  <a:pos x="connsiteX2" y="connsiteY2"/>
                </a:cxn>
              </a:cxnLst>
              <a:rect l="l" t="t" r="r" b="b"/>
              <a:pathLst>
                <a:path w="1683027" h="1736035">
                  <a:moveTo>
                    <a:pt x="0" y="0"/>
                  </a:moveTo>
                  <a:lnTo>
                    <a:pt x="583096" y="649356"/>
                  </a:lnTo>
                  <a:lnTo>
                    <a:pt x="1683027" y="1736035"/>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2" name="Freeform 31"/>
            <p:cNvSpPr/>
            <p:nvPr/>
          </p:nvSpPr>
          <p:spPr>
            <a:xfrm>
              <a:off x="5779063" y="2094851"/>
              <a:ext cx="567874" cy="1005386"/>
            </a:xfrm>
            <a:custGeom>
              <a:avLst/>
              <a:gdLst>
                <a:gd name="connsiteX0" fmla="*/ 569843 w 569843"/>
                <a:gd name="connsiteY0" fmla="*/ 0 h 1007166"/>
                <a:gd name="connsiteX1" fmla="*/ 13252 w 569843"/>
                <a:gd name="connsiteY1" fmla="*/ 662609 h 1007166"/>
                <a:gd name="connsiteX2" fmla="*/ 0 w 569843"/>
                <a:gd name="connsiteY2" fmla="*/ 742122 h 1007166"/>
                <a:gd name="connsiteX3" fmla="*/ 53009 w 569843"/>
                <a:gd name="connsiteY3" fmla="*/ 848140 h 1007166"/>
                <a:gd name="connsiteX4" fmla="*/ 331304 w 569843"/>
                <a:gd name="connsiteY4" fmla="*/ 1007166 h 1007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843" h="1007166">
                  <a:moveTo>
                    <a:pt x="569843" y="0"/>
                  </a:moveTo>
                  <a:lnTo>
                    <a:pt x="13252" y="662609"/>
                  </a:lnTo>
                  <a:lnTo>
                    <a:pt x="0" y="742122"/>
                  </a:lnTo>
                  <a:lnTo>
                    <a:pt x="53009" y="848140"/>
                  </a:lnTo>
                  <a:lnTo>
                    <a:pt x="331304" y="1007166"/>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3" name="Freeform 32"/>
            <p:cNvSpPr/>
            <p:nvPr/>
          </p:nvSpPr>
          <p:spPr>
            <a:xfrm>
              <a:off x="4573639" y="2571631"/>
              <a:ext cx="912778" cy="894828"/>
            </a:xfrm>
            <a:custGeom>
              <a:avLst/>
              <a:gdLst>
                <a:gd name="connsiteX0" fmla="*/ 914400 w 914400"/>
                <a:gd name="connsiteY0" fmla="*/ 0 h 895350"/>
                <a:gd name="connsiteX1" fmla="*/ 0 w 914400"/>
                <a:gd name="connsiteY1" fmla="*/ 895350 h 895350"/>
              </a:gdLst>
              <a:ahLst/>
              <a:cxnLst>
                <a:cxn ang="0">
                  <a:pos x="connsiteX0" y="connsiteY0"/>
                </a:cxn>
                <a:cxn ang="0">
                  <a:pos x="connsiteX1" y="connsiteY1"/>
                </a:cxn>
              </a:cxnLst>
              <a:rect l="l" t="t" r="r" b="b"/>
              <a:pathLst>
                <a:path w="914400" h="895350">
                  <a:moveTo>
                    <a:pt x="914400" y="0"/>
                  </a:moveTo>
                  <a:lnTo>
                    <a:pt x="0" y="895350"/>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4" name="Freeform 33"/>
            <p:cNvSpPr/>
            <p:nvPr/>
          </p:nvSpPr>
          <p:spPr>
            <a:xfrm>
              <a:off x="3904733" y="2734014"/>
              <a:ext cx="1668782" cy="1817293"/>
            </a:xfrm>
            <a:custGeom>
              <a:avLst/>
              <a:gdLst>
                <a:gd name="connsiteX0" fmla="*/ 0 w 1666875"/>
                <a:gd name="connsiteY0" fmla="*/ 0 h 1819275"/>
                <a:gd name="connsiteX1" fmla="*/ 1666875 w 1666875"/>
                <a:gd name="connsiteY1" fmla="*/ 1819275 h 1819275"/>
              </a:gdLst>
              <a:ahLst/>
              <a:cxnLst>
                <a:cxn ang="0">
                  <a:pos x="connsiteX0" y="connsiteY0"/>
                </a:cxn>
                <a:cxn ang="0">
                  <a:pos x="connsiteX1" y="connsiteY1"/>
                </a:cxn>
              </a:cxnLst>
              <a:rect l="l" t="t" r="r" b="b"/>
              <a:pathLst>
                <a:path w="1666875" h="1819275">
                  <a:moveTo>
                    <a:pt x="0" y="0"/>
                  </a:moveTo>
                  <a:lnTo>
                    <a:pt x="1666875" y="1819275"/>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5" name="Freeform 34"/>
            <p:cNvSpPr/>
            <p:nvPr/>
          </p:nvSpPr>
          <p:spPr>
            <a:xfrm>
              <a:off x="5075318" y="3552831"/>
              <a:ext cx="505164" cy="456051"/>
            </a:xfrm>
            <a:custGeom>
              <a:avLst/>
              <a:gdLst>
                <a:gd name="connsiteX0" fmla="*/ 504825 w 504825"/>
                <a:gd name="connsiteY0" fmla="*/ 0 h 457200"/>
                <a:gd name="connsiteX1" fmla="*/ 504825 w 504825"/>
                <a:gd name="connsiteY1" fmla="*/ 0 h 457200"/>
                <a:gd name="connsiteX2" fmla="*/ 428625 w 504825"/>
                <a:gd name="connsiteY2" fmla="*/ 57150 h 457200"/>
                <a:gd name="connsiteX3" fmla="*/ 0 w 504825"/>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504825" h="457200">
                  <a:moveTo>
                    <a:pt x="504825" y="0"/>
                  </a:moveTo>
                  <a:lnTo>
                    <a:pt x="504825" y="0"/>
                  </a:lnTo>
                  <a:cubicBezTo>
                    <a:pt x="434496" y="50235"/>
                    <a:pt x="457463" y="28312"/>
                    <a:pt x="428625" y="57150"/>
                  </a:cubicBezTo>
                  <a:lnTo>
                    <a:pt x="0" y="457200"/>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6" name="Freeform 35"/>
            <p:cNvSpPr/>
            <p:nvPr/>
          </p:nvSpPr>
          <p:spPr>
            <a:xfrm>
              <a:off x="3789766" y="4658408"/>
              <a:ext cx="916261" cy="666802"/>
            </a:xfrm>
            <a:custGeom>
              <a:avLst/>
              <a:gdLst>
                <a:gd name="connsiteX0" fmla="*/ 914400 w 914400"/>
                <a:gd name="connsiteY0" fmla="*/ 0 h 666750"/>
                <a:gd name="connsiteX1" fmla="*/ 0 w 914400"/>
                <a:gd name="connsiteY1" fmla="*/ 666750 h 666750"/>
              </a:gdLst>
              <a:ahLst/>
              <a:cxnLst>
                <a:cxn ang="0">
                  <a:pos x="connsiteX0" y="connsiteY0"/>
                </a:cxn>
                <a:cxn ang="0">
                  <a:pos x="connsiteX1" y="connsiteY1"/>
                </a:cxn>
              </a:cxnLst>
              <a:rect l="l" t="t" r="r" b="b"/>
              <a:pathLst>
                <a:path w="914400" h="666750">
                  <a:moveTo>
                    <a:pt x="914400" y="0"/>
                  </a:moveTo>
                  <a:lnTo>
                    <a:pt x="0" y="666750"/>
                  </a:lnTo>
                </a:path>
              </a:pathLst>
            </a:cu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grpSp>
      <p:grpSp>
        <p:nvGrpSpPr>
          <p:cNvPr id="33809" name="Group 55"/>
          <p:cNvGrpSpPr>
            <a:grpSpLocks/>
          </p:cNvGrpSpPr>
          <p:nvPr/>
        </p:nvGrpSpPr>
        <p:grpSpPr bwMode="auto">
          <a:xfrm>
            <a:off x="8040688" y="6446838"/>
            <a:ext cx="3984625" cy="2590800"/>
            <a:chOff x="308019" y="1113183"/>
            <a:chExt cx="8341795" cy="5124129"/>
          </a:xfrm>
        </p:grpSpPr>
        <p:pic>
          <p:nvPicPr>
            <p:cNvPr id="33828" name="Content Placeholder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8019" y="1124743"/>
              <a:ext cx="8341795" cy="5112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Freeform 38"/>
            <p:cNvSpPr/>
            <p:nvPr/>
          </p:nvSpPr>
          <p:spPr>
            <a:xfrm>
              <a:off x="2690190" y="3286538"/>
              <a:ext cx="1842053" cy="2040835"/>
            </a:xfrm>
            <a:custGeom>
              <a:avLst/>
              <a:gdLst>
                <a:gd name="connsiteX0" fmla="*/ 715618 w 2067340"/>
                <a:gd name="connsiteY0" fmla="*/ 0 h 2226366"/>
                <a:gd name="connsiteX1" fmla="*/ 0 w 2067340"/>
                <a:gd name="connsiteY1" fmla="*/ 569844 h 2226366"/>
                <a:gd name="connsiteX2" fmla="*/ 1258957 w 2067340"/>
                <a:gd name="connsiteY2" fmla="*/ 2213113 h 2226366"/>
                <a:gd name="connsiteX3" fmla="*/ 1524000 w 2067340"/>
                <a:gd name="connsiteY3" fmla="*/ 2226366 h 2226366"/>
                <a:gd name="connsiteX4" fmla="*/ 2067340 w 2067340"/>
                <a:gd name="connsiteY4" fmla="*/ 1775792 h 2226366"/>
                <a:gd name="connsiteX5" fmla="*/ 715618 w 2067340"/>
                <a:gd name="connsiteY5" fmla="*/ 0 h 2226366"/>
                <a:gd name="connsiteX0" fmla="*/ 715618 w 2067340"/>
                <a:gd name="connsiteY0" fmla="*/ 0 h 2213113"/>
                <a:gd name="connsiteX1" fmla="*/ 0 w 2067340"/>
                <a:gd name="connsiteY1" fmla="*/ 569844 h 2213113"/>
                <a:gd name="connsiteX2" fmla="*/ 1258957 w 2067340"/>
                <a:gd name="connsiteY2" fmla="*/ 2213113 h 2213113"/>
                <a:gd name="connsiteX3" fmla="*/ 1245704 w 2067340"/>
                <a:gd name="connsiteY3" fmla="*/ 1881810 h 2213113"/>
                <a:gd name="connsiteX4" fmla="*/ 2067340 w 2067340"/>
                <a:gd name="connsiteY4" fmla="*/ 1775792 h 2213113"/>
                <a:gd name="connsiteX5" fmla="*/ 715618 w 2067340"/>
                <a:gd name="connsiteY5" fmla="*/ 0 h 2213113"/>
                <a:gd name="connsiteX0" fmla="*/ 715618 w 2067340"/>
                <a:gd name="connsiteY0" fmla="*/ 0 h 2040835"/>
                <a:gd name="connsiteX1" fmla="*/ 0 w 2067340"/>
                <a:gd name="connsiteY1" fmla="*/ 569844 h 2040835"/>
                <a:gd name="connsiteX2" fmla="*/ 1139687 w 2067340"/>
                <a:gd name="connsiteY2" fmla="*/ 2040835 h 2040835"/>
                <a:gd name="connsiteX3" fmla="*/ 1245704 w 2067340"/>
                <a:gd name="connsiteY3" fmla="*/ 1881810 h 2040835"/>
                <a:gd name="connsiteX4" fmla="*/ 2067340 w 2067340"/>
                <a:gd name="connsiteY4" fmla="*/ 1775792 h 2040835"/>
                <a:gd name="connsiteX5" fmla="*/ 715618 w 2067340"/>
                <a:gd name="connsiteY5" fmla="*/ 0 h 2040835"/>
                <a:gd name="connsiteX0" fmla="*/ 715618 w 2067340"/>
                <a:gd name="connsiteY0" fmla="*/ 0 h 2040835"/>
                <a:gd name="connsiteX1" fmla="*/ 0 w 2067340"/>
                <a:gd name="connsiteY1" fmla="*/ 569844 h 2040835"/>
                <a:gd name="connsiteX2" fmla="*/ 1139687 w 2067340"/>
                <a:gd name="connsiteY2" fmla="*/ 2040835 h 2040835"/>
                <a:gd name="connsiteX3" fmla="*/ 1245704 w 2067340"/>
                <a:gd name="connsiteY3" fmla="*/ 1881810 h 2040835"/>
                <a:gd name="connsiteX4" fmla="*/ 2067340 w 2067340"/>
                <a:gd name="connsiteY4" fmla="*/ 1775792 h 2040835"/>
                <a:gd name="connsiteX5" fmla="*/ 1828800 w 2067340"/>
                <a:gd name="connsiteY5" fmla="*/ 1444488 h 2040835"/>
                <a:gd name="connsiteX6" fmla="*/ 715618 w 2067340"/>
                <a:gd name="connsiteY6" fmla="*/ 0 h 2040835"/>
                <a:gd name="connsiteX0" fmla="*/ 715618 w 1842053"/>
                <a:gd name="connsiteY0" fmla="*/ 0 h 2040835"/>
                <a:gd name="connsiteX1" fmla="*/ 0 w 1842053"/>
                <a:gd name="connsiteY1" fmla="*/ 569844 h 2040835"/>
                <a:gd name="connsiteX2" fmla="*/ 1139687 w 1842053"/>
                <a:gd name="connsiteY2" fmla="*/ 2040835 h 2040835"/>
                <a:gd name="connsiteX3" fmla="*/ 1245704 w 1842053"/>
                <a:gd name="connsiteY3" fmla="*/ 1881810 h 2040835"/>
                <a:gd name="connsiteX4" fmla="*/ 1842053 w 1842053"/>
                <a:gd name="connsiteY4" fmla="*/ 1510748 h 2040835"/>
                <a:gd name="connsiteX5" fmla="*/ 1828800 w 1842053"/>
                <a:gd name="connsiteY5" fmla="*/ 1444488 h 2040835"/>
                <a:gd name="connsiteX6" fmla="*/ 715618 w 1842053"/>
                <a:gd name="connsiteY6" fmla="*/ 0 h 2040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2053" h="2040835">
                  <a:moveTo>
                    <a:pt x="715618" y="0"/>
                  </a:moveTo>
                  <a:lnTo>
                    <a:pt x="0" y="569844"/>
                  </a:lnTo>
                  <a:lnTo>
                    <a:pt x="1139687" y="2040835"/>
                  </a:lnTo>
                  <a:lnTo>
                    <a:pt x="1245704" y="1881810"/>
                  </a:lnTo>
                  <a:lnTo>
                    <a:pt x="1842053" y="1510748"/>
                  </a:lnTo>
                  <a:cubicBezTo>
                    <a:pt x="1833218" y="1488661"/>
                    <a:pt x="1837635" y="1466575"/>
                    <a:pt x="1828800" y="1444488"/>
                  </a:cubicBezTo>
                  <a:lnTo>
                    <a:pt x="715618"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0" name="Freeform 39"/>
            <p:cNvSpPr/>
            <p:nvPr/>
          </p:nvSpPr>
          <p:spPr>
            <a:xfrm>
              <a:off x="4386470" y="1881809"/>
              <a:ext cx="3352800" cy="2358887"/>
            </a:xfrm>
            <a:custGeom>
              <a:avLst/>
              <a:gdLst>
                <a:gd name="connsiteX0" fmla="*/ 808382 w 3352800"/>
                <a:gd name="connsiteY0" fmla="*/ 13252 h 2319131"/>
                <a:gd name="connsiteX1" fmla="*/ 3352800 w 3352800"/>
                <a:gd name="connsiteY1" fmla="*/ 1020418 h 2319131"/>
                <a:gd name="connsiteX2" fmla="*/ 1630017 w 3352800"/>
                <a:gd name="connsiteY2" fmla="*/ 2319131 h 2319131"/>
                <a:gd name="connsiteX3" fmla="*/ 0 w 3352800"/>
                <a:gd name="connsiteY3" fmla="*/ 715618 h 2319131"/>
                <a:gd name="connsiteX4" fmla="*/ 39756 w 3352800"/>
                <a:gd name="connsiteY4" fmla="*/ 662609 h 2319131"/>
                <a:gd name="connsiteX5" fmla="*/ 861391 w 3352800"/>
                <a:gd name="connsiteY5" fmla="*/ 26505 h 2319131"/>
                <a:gd name="connsiteX6" fmla="*/ 861391 w 3352800"/>
                <a:gd name="connsiteY6" fmla="*/ 0 h 2319131"/>
                <a:gd name="connsiteX7" fmla="*/ 954156 w 3352800"/>
                <a:gd name="connsiteY7" fmla="*/ 66261 h 2319131"/>
                <a:gd name="connsiteX8" fmla="*/ 808382 w 3352800"/>
                <a:gd name="connsiteY8" fmla="*/ 13252 h 2319131"/>
                <a:gd name="connsiteX0" fmla="*/ 808382 w 3352800"/>
                <a:gd name="connsiteY0" fmla="*/ 13252 h 2319131"/>
                <a:gd name="connsiteX1" fmla="*/ 3352800 w 3352800"/>
                <a:gd name="connsiteY1" fmla="*/ 1020418 h 2319131"/>
                <a:gd name="connsiteX2" fmla="*/ 1630017 w 3352800"/>
                <a:gd name="connsiteY2" fmla="*/ 2319131 h 2319131"/>
                <a:gd name="connsiteX3" fmla="*/ 0 w 3352800"/>
                <a:gd name="connsiteY3" fmla="*/ 715618 h 2319131"/>
                <a:gd name="connsiteX4" fmla="*/ 13251 w 3352800"/>
                <a:gd name="connsiteY4" fmla="*/ 609600 h 2319131"/>
                <a:gd name="connsiteX5" fmla="*/ 861391 w 3352800"/>
                <a:gd name="connsiteY5" fmla="*/ 26505 h 2319131"/>
                <a:gd name="connsiteX6" fmla="*/ 861391 w 3352800"/>
                <a:gd name="connsiteY6" fmla="*/ 0 h 2319131"/>
                <a:gd name="connsiteX7" fmla="*/ 954156 w 3352800"/>
                <a:gd name="connsiteY7" fmla="*/ 66261 h 2319131"/>
                <a:gd name="connsiteX8" fmla="*/ 808382 w 3352800"/>
                <a:gd name="connsiteY8" fmla="*/ 13252 h 2319131"/>
                <a:gd name="connsiteX0" fmla="*/ 728869 w 3352800"/>
                <a:gd name="connsiteY0" fmla="*/ 0 h 2358887"/>
                <a:gd name="connsiteX1" fmla="*/ 3352800 w 3352800"/>
                <a:gd name="connsiteY1" fmla="*/ 1060174 h 2358887"/>
                <a:gd name="connsiteX2" fmla="*/ 1630017 w 3352800"/>
                <a:gd name="connsiteY2" fmla="*/ 2358887 h 2358887"/>
                <a:gd name="connsiteX3" fmla="*/ 0 w 3352800"/>
                <a:gd name="connsiteY3" fmla="*/ 755374 h 2358887"/>
                <a:gd name="connsiteX4" fmla="*/ 13251 w 3352800"/>
                <a:gd name="connsiteY4" fmla="*/ 649356 h 2358887"/>
                <a:gd name="connsiteX5" fmla="*/ 861391 w 3352800"/>
                <a:gd name="connsiteY5" fmla="*/ 66261 h 2358887"/>
                <a:gd name="connsiteX6" fmla="*/ 861391 w 3352800"/>
                <a:gd name="connsiteY6" fmla="*/ 39756 h 2358887"/>
                <a:gd name="connsiteX7" fmla="*/ 954156 w 3352800"/>
                <a:gd name="connsiteY7" fmla="*/ 106017 h 2358887"/>
                <a:gd name="connsiteX8" fmla="*/ 728869 w 3352800"/>
                <a:gd name="connsiteY8" fmla="*/ 0 h 23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2800" h="2358887">
                  <a:moveTo>
                    <a:pt x="728869" y="0"/>
                  </a:moveTo>
                  <a:lnTo>
                    <a:pt x="3352800" y="1060174"/>
                  </a:lnTo>
                  <a:lnTo>
                    <a:pt x="1630017" y="2358887"/>
                  </a:lnTo>
                  <a:lnTo>
                    <a:pt x="0" y="755374"/>
                  </a:lnTo>
                  <a:lnTo>
                    <a:pt x="13251" y="649356"/>
                  </a:lnTo>
                  <a:lnTo>
                    <a:pt x="861391" y="66261"/>
                  </a:lnTo>
                  <a:lnTo>
                    <a:pt x="861391" y="39756"/>
                  </a:lnTo>
                  <a:lnTo>
                    <a:pt x="954156" y="106017"/>
                  </a:lnTo>
                  <a:lnTo>
                    <a:pt x="728869"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1" name="Freeform 40"/>
            <p:cNvSpPr/>
            <p:nvPr/>
          </p:nvSpPr>
          <p:spPr>
            <a:xfrm>
              <a:off x="3511826" y="2994991"/>
              <a:ext cx="2398644" cy="2014331"/>
            </a:xfrm>
            <a:custGeom>
              <a:avLst/>
              <a:gdLst>
                <a:gd name="connsiteX0" fmla="*/ 318052 w 2398644"/>
                <a:gd name="connsiteY0" fmla="*/ 0 h 2014331"/>
                <a:gd name="connsiteX1" fmla="*/ 0 w 2398644"/>
                <a:gd name="connsiteY1" fmla="*/ 225287 h 2014331"/>
                <a:gd name="connsiteX2" fmla="*/ 1391478 w 2398644"/>
                <a:gd name="connsiteY2" fmla="*/ 2014331 h 2014331"/>
                <a:gd name="connsiteX3" fmla="*/ 1563757 w 2398644"/>
                <a:gd name="connsiteY3" fmla="*/ 1895061 h 2014331"/>
                <a:gd name="connsiteX4" fmla="*/ 1696278 w 2398644"/>
                <a:gd name="connsiteY4" fmla="*/ 1749287 h 2014331"/>
                <a:gd name="connsiteX5" fmla="*/ 1948070 w 2398644"/>
                <a:gd name="connsiteY5" fmla="*/ 1630018 h 2014331"/>
                <a:gd name="connsiteX6" fmla="*/ 2398644 w 2398644"/>
                <a:gd name="connsiteY6" fmla="*/ 1285461 h 2014331"/>
                <a:gd name="connsiteX7" fmla="*/ 2332383 w 2398644"/>
                <a:gd name="connsiteY7" fmla="*/ 1192696 h 2014331"/>
                <a:gd name="connsiteX8" fmla="*/ 2305878 w 2398644"/>
                <a:gd name="connsiteY8" fmla="*/ 1166192 h 2014331"/>
                <a:gd name="connsiteX9" fmla="*/ 2279374 w 2398644"/>
                <a:gd name="connsiteY9" fmla="*/ 1126435 h 2014331"/>
                <a:gd name="connsiteX10" fmla="*/ 2186609 w 2398644"/>
                <a:gd name="connsiteY10" fmla="*/ 1046922 h 2014331"/>
                <a:gd name="connsiteX11" fmla="*/ 2173357 w 2398644"/>
                <a:gd name="connsiteY11" fmla="*/ 1033670 h 2014331"/>
                <a:gd name="connsiteX12" fmla="*/ 1908313 w 2398644"/>
                <a:gd name="connsiteY12" fmla="*/ 755374 h 2014331"/>
                <a:gd name="connsiteX13" fmla="*/ 1444487 w 2398644"/>
                <a:gd name="connsiteY13" fmla="*/ 1192696 h 2014331"/>
                <a:gd name="connsiteX14" fmla="*/ 318052 w 2398644"/>
                <a:gd name="connsiteY14" fmla="*/ 0 h 201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8644" h="2014331">
                  <a:moveTo>
                    <a:pt x="318052" y="0"/>
                  </a:moveTo>
                  <a:lnTo>
                    <a:pt x="0" y="225287"/>
                  </a:lnTo>
                  <a:lnTo>
                    <a:pt x="1391478" y="2014331"/>
                  </a:lnTo>
                  <a:cubicBezTo>
                    <a:pt x="1448904" y="1974574"/>
                    <a:pt x="1509841" y="1939462"/>
                    <a:pt x="1563757" y="1895061"/>
                  </a:cubicBezTo>
                  <a:cubicBezTo>
                    <a:pt x="1651613" y="1822709"/>
                    <a:pt x="1581614" y="1818085"/>
                    <a:pt x="1696278" y="1749287"/>
                  </a:cubicBezTo>
                  <a:cubicBezTo>
                    <a:pt x="1775914" y="1701506"/>
                    <a:pt x="1948070" y="1630018"/>
                    <a:pt x="1948070" y="1630018"/>
                  </a:cubicBezTo>
                  <a:lnTo>
                    <a:pt x="2398644" y="1285461"/>
                  </a:lnTo>
                  <a:cubicBezTo>
                    <a:pt x="2376557" y="1254539"/>
                    <a:pt x="2355713" y="1222691"/>
                    <a:pt x="2332383" y="1192696"/>
                  </a:cubicBezTo>
                  <a:cubicBezTo>
                    <a:pt x="2324712" y="1182834"/>
                    <a:pt x="2313683" y="1175948"/>
                    <a:pt x="2305878" y="1166192"/>
                  </a:cubicBezTo>
                  <a:cubicBezTo>
                    <a:pt x="2295928" y="1153755"/>
                    <a:pt x="2290636" y="1137697"/>
                    <a:pt x="2279374" y="1126435"/>
                  </a:cubicBezTo>
                  <a:cubicBezTo>
                    <a:pt x="2250576" y="1097637"/>
                    <a:pt x="2217259" y="1073740"/>
                    <a:pt x="2186609" y="1046922"/>
                  </a:cubicBezTo>
                  <a:cubicBezTo>
                    <a:pt x="2181908" y="1042808"/>
                    <a:pt x="2177774" y="1038087"/>
                    <a:pt x="2173357" y="1033670"/>
                  </a:cubicBezTo>
                  <a:lnTo>
                    <a:pt x="1908313" y="755374"/>
                  </a:lnTo>
                  <a:lnTo>
                    <a:pt x="1444487" y="1192696"/>
                  </a:lnTo>
                  <a:lnTo>
                    <a:pt x="318052"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2" name="Freeform 41"/>
            <p:cNvSpPr/>
            <p:nvPr/>
          </p:nvSpPr>
          <p:spPr>
            <a:xfrm>
              <a:off x="4505739" y="3246783"/>
              <a:ext cx="874644" cy="887895"/>
            </a:xfrm>
            <a:custGeom>
              <a:avLst/>
              <a:gdLst>
                <a:gd name="connsiteX0" fmla="*/ 397565 w 874644"/>
                <a:gd name="connsiteY0" fmla="*/ 0 h 887895"/>
                <a:gd name="connsiteX1" fmla="*/ 0 w 874644"/>
                <a:gd name="connsiteY1" fmla="*/ 397565 h 887895"/>
                <a:gd name="connsiteX2" fmla="*/ 477078 w 874644"/>
                <a:gd name="connsiteY2" fmla="*/ 887895 h 887895"/>
                <a:gd name="connsiteX3" fmla="*/ 874644 w 874644"/>
                <a:gd name="connsiteY3" fmla="*/ 490330 h 887895"/>
                <a:gd name="connsiteX4" fmla="*/ 397565 w 874644"/>
                <a:gd name="connsiteY4" fmla="*/ 0 h 88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644" h="887895">
                  <a:moveTo>
                    <a:pt x="397565" y="0"/>
                  </a:moveTo>
                  <a:lnTo>
                    <a:pt x="0" y="397565"/>
                  </a:lnTo>
                  <a:lnTo>
                    <a:pt x="477078" y="887895"/>
                  </a:lnTo>
                  <a:lnTo>
                    <a:pt x="874644" y="490330"/>
                  </a:lnTo>
                  <a:lnTo>
                    <a:pt x="397565"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3" name="Freeform 42"/>
            <p:cNvSpPr/>
            <p:nvPr/>
          </p:nvSpPr>
          <p:spPr>
            <a:xfrm>
              <a:off x="3632447" y="2570921"/>
              <a:ext cx="1231100" cy="1255036"/>
            </a:xfrm>
            <a:custGeom>
              <a:avLst/>
              <a:gdLst>
                <a:gd name="connsiteX0" fmla="*/ 490330 w 993913"/>
                <a:gd name="connsiteY0" fmla="*/ 53008 h 1033669"/>
                <a:gd name="connsiteX1" fmla="*/ 993913 w 993913"/>
                <a:gd name="connsiteY1" fmla="*/ 636104 h 1033669"/>
                <a:gd name="connsiteX2" fmla="*/ 596348 w 993913"/>
                <a:gd name="connsiteY2" fmla="*/ 1033669 h 1033669"/>
                <a:gd name="connsiteX3" fmla="*/ 503582 w 993913"/>
                <a:gd name="connsiteY3" fmla="*/ 940904 h 1033669"/>
                <a:gd name="connsiteX4" fmla="*/ 0 w 993913"/>
                <a:gd name="connsiteY4" fmla="*/ 384313 h 1033669"/>
                <a:gd name="connsiteX5" fmla="*/ 490330 w 993913"/>
                <a:gd name="connsiteY5" fmla="*/ 0 h 1033669"/>
                <a:gd name="connsiteX6" fmla="*/ 490330 w 993913"/>
                <a:gd name="connsiteY6" fmla="*/ 53008 h 103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3913" h="1033669">
                  <a:moveTo>
                    <a:pt x="490330" y="53008"/>
                  </a:moveTo>
                  <a:lnTo>
                    <a:pt x="993913" y="636104"/>
                  </a:lnTo>
                  <a:lnTo>
                    <a:pt x="596348" y="1033669"/>
                  </a:lnTo>
                  <a:lnTo>
                    <a:pt x="503582" y="940904"/>
                  </a:lnTo>
                  <a:lnTo>
                    <a:pt x="0" y="384313"/>
                  </a:lnTo>
                  <a:lnTo>
                    <a:pt x="490330" y="0"/>
                  </a:lnTo>
                  <a:lnTo>
                    <a:pt x="490330" y="53008"/>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4" name="Freeform 43"/>
            <p:cNvSpPr/>
            <p:nvPr/>
          </p:nvSpPr>
          <p:spPr>
            <a:xfrm>
              <a:off x="1086678" y="3962400"/>
              <a:ext cx="2743200" cy="2107096"/>
            </a:xfrm>
            <a:custGeom>
              <a:avLst/>
              <a:gdLst>
                <a:gd name="connsiteX0" fmla="*/ 1457739 w 2743200"/>
                <a:gd name="connsiteY0" fmla="*/ 0 h 2107096"/>
                <a:gd name="connsiteX1" fmla="*/ 2743200 w 2743200"/>
                <a:gd name="connsiteY1" fmla="*/ 1683026 h 2107096"/>
                <a:gd name="connsiteX2" fmla="*/ 2637183 w 2743200"/>
                <a:gd name="connsiteY2" fmla="*/ 1722783 h 2107096"/>
                <a:gd name="connsiteX3" fmla="*/ 2014331 w 2743200"/>
                <a:gd name="connsiteY3" fmla="*/ 2107096 h 2107096"/>
                <a:gd name="connsiteX4" fmla="*/ 0 w 2743200"/>
                <a:gd name="connsiteY4" fmla="*/ 980661 h 2107096"/>
                <a:gd name="connsiteX5" fmla="*/ 1457739 w 2743200"/>
                <a:gd name="connsiteY5" fmla="*/ 0 h 2107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3200" h="2107096">
                  <a:moveTo>
                    <a:pt x="1457739" y="0"/>
                  </a:moveTo>
                  <a:lnTo>
                    <a:pt x="2743200" y="1683026"/>
                  </a:lnTo>
                  <a:lnTo>
                    <a:pt x="2637183" y="1722783"/>
                  </a:lnTo>
                  <a:lnTo>
                    <a:pt x="2014331" y="2107096"/>
                  </a:lnTo>
                  <a:lnTo>
                    <a:pt x="0" y="980661"/>
                  </a:lnTo>
                  <a:lnTo>
                    <a:pt x="1457739"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5" name="Freeform 44"/>
            <p:cNvSpPr/>
            <p:nvPr/>
          </p:nvSpPr>
          <p:spPr>
            <a:xfrm>
              <a:off x="3856383" y="4784035"/>
              <a:ext cx="940904" cy="728869"/>
            </a:xfrm>
            <a:custGeom>
              <a:avLst/>
              <a:gdLst>
                <a:gd name="connsiteX0" fmla="*/ 715617 w 940904"/>
                <a:gd name="connsiteY0" fmla="*/ 119269 h 728869"/>
                <a:gd name="connsiteX1" fmla="*/ 715617 w 940904"/>
                <a:gd name="connsiteY1" fmla="*/ 119269 h 728869"/>
                <a:gd name="connsiteX2" fmla="*/ 940904 w 940904"/>
                <a:gd name="connsiteY2" fmla="*/ 318052 h 728869"/>
                <a:gd name="connsiteX3" fmla="*/ 291547 w 940904"/>
                <a:gd name="connsiteY3" fmla="*/ 715617 h 728869"/>
                <a:gd name="connsiteX4" fmla="*/ 92765 w 940904"/>
                <a:gd name="connsiteY4" fmla="*/ 728869 h 728869"/>
                <a:gd name="connsiteX5" fmla="*/ 0 w 940904"/>
                <a:gd name="connsiteY5" fmla="*/ 543339 h 728869"/>
                <a:gd name="connsiteX6" fmla="*/ 755374 w 940904"/>
                <a:gd name="connsiteY6" fmla="*/ 0 h 728869"/>
                <a:gd name="connsiteX7" fmla="*/ 795130 w 940904"/>
                <a:gd name="connsiteY7" fmla="*/ 92765 h 728869"/>
                <a:gd name="connsiteX8" fmla="*/ 715617 w 940904"/>
                <a:gd name="connsiteY8" fmla="*/ 119269 h 728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0904" h="728869">
                  <a:moveTo>
                    <a:pt x="715617" y="119269"/>
                  </a:moveTo>
                  <a:lnTo>
                    <a:pt x="715617" y="119269"/>
                  </a:lnTo>
                  <a:lnTo>
                    <a:pt x="940904" y="318052"/>
                  </a:lnTo>
                  <a:lnTo>
                    <a:pt x="291547" y="715617"/>
                  </a:lnTo>
                  <a:lnTo>
                    <a:pt x="92765" y="728869"/>
                  </a:lnTo>
                  <a:lnTo>
                    <a:pt x="0" y="543339"/>
                  </a:lnTo>
                  <a:lnTo>
                    <a:pt x="755374" y="0"/>
                  </a:lnTo>
                  <a:lnTo>
                    <a:pt x="795130" y="92765"/>
                  </a:lnTo>
                  <a:lnTo>
                    <a:pt x="715617" y="119269"/>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6" name="Freeform 45"/>
            <p:cNvSpPr/>
            <p:nvPr/>
          </p:nvSpPr>
          <p:spPr>
            <a:xfrm>
              <a:off x="3167270" y="1537252"/>
              <a:ext cx="1881808" cy="1537252"/>
            </a:xfrm>
            <a:custGeom>
              <a:avLst/>
              <a:gdLst>
                <a:gd name="connsiteX0" fmla="*/ 927652 w 1881808"/>
                <a:gd name="connsiteY0" fmla="*/ 0 h 1537252"/>
                <a:gd name="connsiteX1" fmla="*/ 145773 w 1881808"/>
                <a:gd name="connsiteY1" fmla="*/ 675861 h 1537252"/>
                <a:gd name="connsiteX2" fmla="*/ 397565 w 1881808"/>
                <a:gd name="connsiteY2" fmla="*/ 954157 h 1537252"/>
                <a:gd name="connsiteX3" fmla="*/ 0 w 1881808"/>
                <a:gd name="connsiteY3" fmla="*/ 1285461 h 1537252"/>
                <a:gd name="connsiteX4" fmla="*/ 225287 w 1881808"/>
                <a:gd name="connsiteY4" fmla="*/ 1537252 h 1537252"/>
                <a:gd name="connsiteX5" fmla="*/ 1881808 w 1881808"/>
                <a:gd name="connsiteY5" fmla="*/ 397565 h 1537252"/>
                <a:gd name="connsiteX6" fmla="*/ 1722782 w 1881808"/>
                <a:gd name="connsiteY6" fmla="*/ 265044 h 1537252"/>
                <a:gd name="connsiteX7" fmla="*/ 927652 w 1881808"/>
                <a:gd name="connsiteY7" fmla="*/ 0 h 1537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1808" h="1537252">
                  <a:moveTo>
                    <a:pt x="927652" y="0"/>
                  </a:moveTo>
                  <a:lnTo>
                    <a:pt x="145773" y="675861"/>
                  </a:lnTo>
                  <a:lnTo>
                    <a:pt x="397565" y="954157"/>
                  </a:lnTo>
                  <a:lnTo>
                    <a:pt x="0" y="1285461"/>
                  </a:lnTo>
                  <a:lnTo>
                    <a:pt x="225287" y="1537252"/>
                  </a:lnTo>
                  <a:lnTo>
                    <a:pt x="1881808" y="397565"/>
                  </a:lnTo>
                  <a:lnTo>
                    <a:pt x="1722782" y="265044"/>
                  </a:lnTo>
                  <a:lnTo>
                    <a:pt x="927652"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7" name="Freeform 46"/>
            <p:cNvSpPr/>
            <p:nvPr/>
          </p:nvSpPr>
          <p:spPr>
            <a:xfrm>
              <a:off x="1656522" y="2358887"/>
              <a:ext cx="1656521" cy="1736035"/>
            </a:xfrm>
            <a:custGeom>
              <a:avLst/>
              <a:gdLst>
                <a:gd name="connsiteX0" fmla="*/ 861391 w 1656521"/>
                <a:gd name="connsiteY0" fmla="*/ 0 h 1736035"/>
                <a:gd name="connsiteX1" fmla="*/ 861391 w 1656521"/>
                <a:gd name="connsiteY1" fmla="*/ 0 h 1736035"/>
                <a:gd name="connsiteX2" fmla="*/ 1298713 w 1656521"/>
                <a:gd name="connsiteY2" fmla="*/ 251791 h 1736035"/>
                <a:gd name="connsiteX3" fmla="*/ 1656521 w 1656521"/>
                <a:gd name="connsiteY3" fmla="*/ 795130 h 1736035"/>
                <a:gd name="connsiteX4" fmla="*/ 477078 w 1656521"/>
                <a:gd name="connsiteY4" fmla="*/ 1736035 h 1736035"/>
                <a:gd name="connsiteX5" fmla="*/ 0 w 1656521"/>
                <a:gd name="connsiteY5" fmla="*/ 1404730 h 1736035"/>
                <a:gd name="connsiteX6" fmla="*/ 79513 w 1656521"/>
                <a:gd name="connsiteY6" fmla="*/ 1298713 h 1736035"/>
                <a:gd name="connsiteX7" fmla="*/ 861391 w 1656521"/>
                <a:gd name="connsiteY7" fmla="*/ 0 h 1736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56521" h="1736035">
                  <a:moveTo>
                    <a:pt x="861391" y="0"/>
                  </a:moveTo>
                  <a:lnTo>
                    <a:pt x="861391" y="0"/>
                  </a:lnTo>
                  <a:lnTo>
                    <a:pt x="1298713" y="251791"/>
                  </a:lnTo>
                  <a:lnTo>
                    <a:pt x="1656521" y="795130"/>
                  </a:lnTo>
                  <a:lnTo>
                    <a:pt x="477078" y="1736035"/>
                  </a:lnTo>
                  <a:lnTo>
                    <a:pt x="0" y="1404730"/>
                  </a:lnTo>
                  <a:lnTo>
                    <a:pt x="79513" y="1298713"/>
                  </a:lnTo>
                  <a:lnTo>
                    <a:pt x="861391" y="0"/>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8" name="Freeform 47"/>
            <p:cNvSpPr/>
            <p:nvPr/>
          </p:nvSpPr>
          <p:spPr>
            <a:xfrm>
              <a:off x="2279374" y="1113183"/>
              <a:ext cx="1643269" cy="1285460"/>
            </a:xfrm>
            <a:custGeom>
              <a:avLst/>
              <a:gdLst>
                <a:gd name="connsiteX0" fmla="*/ 424069 w 1643269"/>
                <a:gd name="connsiteY0" fmla="*/ 13252 h 1285460"/>
                <a:gd name="connsiteX1" fmla="*/ 0 w 1643269"/>
                <a:gd name="connsiteY1" fmla="*/ 768626 h 1285460"/>
                <a:gd name="connsiteX2" fmla="*/ 689113 w 1643269"/>
                <a:gd name="connsiteY2" fmla="*/ 1285460 h 1285460"/>
                <a:gd name="connsiteX3" fmla="*/ 1643269 w 1643269"/>
                <a:gd name="connsiteY3" fmla="*/ 318052 h 1285460"/>
                <a:gd name="connsiteX4" fmla="*/ 874643 w 1643269"/>
                <a:gd name="connsiteY4" fmla="*/ 0 h 1285460"/>
                <a:gd name="connsiteX5" fmla="*/ 755374 w 1643269"/>
                <a:gd name="connsiteY5" fmla="*/ 39756 h 1285460"/>
                <a:gd name="connsiteX6" fmla="*/ 728869 w 1643269"/>
                <a:gd name="connsiteY6" fmla="*/ 66260 h 1285460"/>
                <a:gd name="connsiteX7" fmla="*/ 424069 w 1643269"/>
                <a:gd name="connsiteY7" fmla="*/ 13252 h 12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3269" h="1285460">
                  <a:moveTo>
                    <a:pt x="424069" y="13252"/>
                  </a:moveTo>
                  <a:lnTo>
                    <a:pt x="0" y="768626"/>
                  </a:lnTo>
                  <a:lnTo>
                    <a:pt x="689113" y="1285460"/>
                  </a:lnTo>
                  <a:lnTo>
                    <a:pt x="1643269" y="318052"/>
                  </a:lnTo>
                  <a:lnTo>
                    <a:pt x="874643" y="0"/>
                  </a:lnTo>
                  <a:cubicBezTo>
                    <a:pt x="834887" y="13252"/>
                    <a:pt x="793525" y="22415"/>
                    <a:pt x="755374" y="39756"/>
                  </a:cubicBezTo>
                  <a:cubicBezTo>
                    <a:pt x="744000" y="44926"/>
                    <a:pt x="728869" y="66260"/>
                    <a:pt x="728869" y="66260"/>
                  </a:cubicBezTo>
                  <a:lnTo>
                    <a:pt x="424069" y="13252"/>
                  </a:lnTo>
                  <a:close/>
                </a:path>
              </a:pathLst>
            </a:custGeom>
            <a:solidFill>
              <a:schemeClr val="accent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cxnSp>
          <p:nvCxnSpPr>
            <p:cNvPr id="49" name="Straight Arrow Connector 48"/>
            <p:cNvCxnSpPr/>
            <p:nvPr/>
          </p:nvCxnSpPr>
          <p:spPr>
            <a:xfrm flipV="1">
              <a:off x="1906585" y="4425655"/>
              <a:ext cx="830856" cy="584000"/>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3172811" y="3967247"/>
              <a:ext cx="658038" cy="433290"/>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5173512" y="2570043"/>
              <a:ext cx="661360" cy="612257"/>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a:off x="1906585" y="2686214"/>
              <a:ext cx="963793" cy="1202539"/>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3923905" y="1891850"/>
              <a:ext cx="408780" cy="505504"/>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2677619" y="1245054"/>
              <a:ext cx="654716" cy="901117"/>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3933874" y="2877742"/>
              <a:ext cx="687950" cy="646796"/>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4535415" y="3436624"/>
              <a:ext cx="651391" cy="540043"/>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4698261" y="4095979"/>
              <a:ext cx="681303" cy="508645"/>
            </a:xfrm>
            <a:prstGeom prst="straightConnector1">
              <a:avLst/>
            </a:prstGeom>
            <a:ln w="38100">
              <a:solidFill>
                <a:srgbClr val="FFFFFF"/>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33810" name="TextBox 57"/>
          <p:cNvSpPr txBox="1">
            <a:spLocks noChangeArrowheads="1"/>
          </p:cNvSpPr>
          <p:nvPr/>
        </p:nvSpPr>
        <p:spPr bwMode="auto">
          <a:xfrm>
            <a:off x="7735888" y="8580438"/>
            <a:ext cx="4572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a:t>3</a:t>
            </a:r>
            <a:endParaRPr lang="en-US" altLang="fa-IR"/>
          </a:p>
        </p:txBody>
      </p:sp>
      <p:sp>
        <p:nvSpPr>
          <p:cNvPr id="59" name="Rectangle 58"/>
          <p:cNvSpPr/>
          <p:nvPr/>
        </p:nvSpPr>
        <p:spPr>
          <a:xfrm>
            <a:off x="2630488" y="1265238"/>
            <a:ext cx="4495800" cy="7772400"/>
          </a:xfrm>
          <a:prstGeom prst="rect">
            <a:avLst/>
          </a:prstGeom>
          <a:solidFill>
            <a:schemeClr val="accent6">
              <a:lumMod val="20000"/>
              <a:lumOff val="80000"/>
              <a:alpha val="57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33812" name="Group 62"/>
          <p:cNvGrpSpPr>
            <a:grpSpLocks/>
          </p:cNvGrpSpPr>
          <p:nvPr/>
        </p:nvGrpSpPr>
        <p:grpSpPr bwMode="auto">
          <a:xfrm>
            <a:off x="2859088" y="1265238"/>
            <a:ext cx="4033837" cy="2524125"/>
            <a:chOff x="611560" y="1124744"/>
            <a:chExt cx="7942154" cy="4968552"/>
          </a:xfrm>
        </p:grpSpPr>
        <p:pic>
          <p:nvPicPr>
            <p:cNvPr id="33826" name="Content Placeholder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1560" y="1124744"/>
              <a:ext cx="7942154" cy="4968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Freeform 61"/>
            <p:cNvSpPr/>
            <p:nvPr/>
          </p:nvSpPr>
          <p:spPr>
            <a:xfrm>
              <a:off x="755338" y="1915337"/>
              <a:ext cx="3025583" cy="2665520"/>
            </a:xfrm>
            <a:custGeom>
              <a:avLst/>
              <a:gdLst>
                <a:gd name="connsiteX0" fmla="*/ 535259 w 1561171"/>
                <a:gd name="connsiteY0" fmla="*/ 0 h 1460809"/>
                <a:gd name="connsiteX1" fmla="*/ 0 w 1561171"/>
                <a:gd name="connsiteY1" fmla="*/ 903249 h 1460809"/>
                <a:gd name="connsiteX2" fmla="*/ 981308 w 1561171"/>
                <a:gd name="connsiteY2" fmla="*/ 1460809 h 1460809"/>
                <a:gd name="connsiteX3" fmla="*/ 1561171 w 1561171"/>
                <a:gd name="connsiteY3" fmla="*/ 390292 h 1460809"/>
                <a:gd name="connsiteX4" fmla="*/ 535259 w 1561171"/>
                <a:gd name="connsiteY4" fmla="*/ 0 h 1460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1171" h="1460809">
                  <a:moveTo>
                    <a:pt x="535259" y="0"/>
                  </a:moveTo>
                  <a:lnTo>
                    <a:pt x="0" y="903249"/>
                  </a:lnTo>
                  <a:lnTo>
                    <a:pt x="981308" y="1460809"/>
                  </a:lnTo>
                  <a:lnTo>
                    <a:pt x="1561171" y="390292"/>
                  </a:lnTo>
                  <a:lnTo>
                    <a:pt x="535259" y="0"/>
                  </a:lnTo>
                  <a:close/>
                </a:path>
              </a:pathLst>
            </a:custGeom>
            <a:solidFill>
              <a:schemeClr val="accent5">
                <a:lumMod val="75000"/>
                <a:alpha val="40000"/>
              </a:schemeClr>
            </a:solidFill>
            <a:ln w="38100">
              <a:solidFill>
                <a:schemeClr val="accent3">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33813" name="Group 73"/>
          <p:cNvGrpSpPr>
            <a:grpSpLocks/>
          </p:cNvGrpSpPr>
          <p:nvPr/>
        </p:nvGrpSpPr>
        <p:grpSpPr bwMode="auto">
          <a:xfrm>
            <a:off x="2935288" y="3932238"/>
            <a:ext cx="3962400" cy="3048000"/>
            <a:chOff x="1475656" y="837719"/>
            <a:chExt cx="6264696" cy="5398585"/>
          </a:xfrm>
        </p:grpSpPr>
        <p:pic>
          <p:nvPicPr>
            <p:cNvPr id="33816" name="Content Placeholder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475656" y="837719"/>
              <a:ext cx="6131727" cy="539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5" name="Straight Arrow Connector 64"/>
            <p:cNvCxnSpPr/>
            <p:nvPr/>
          </p:nvCxnSpPr>
          <p:spPr>
            <a:xfrm>
              <a:off x="1834570" y="4796681"/>
              <a:ext cx="5905782" cy="433012"/>
            </a:xfrm>
            <a:prstGeom prst="straightConnector1">
              <a:avLst/>
            </a:prstGeom>
            <a:ln w="7620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H="1">
              <a:off x="4931780" y="908012"/>
              <a:ext cx="361425" cy="4968386"/>
            </a:xfrm>
            <a:prstGeom prst="straightConnector1">
              <a:avLst/>
            </a:prstGeom>
            <a:ln w="7620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flipV="1">
              <a:off x="2554911" y="3413294"/>
              <a:ext cx="4465101" cy="357093"/>
            </a:xfrm>
            <a:prstGeom prst="straightConnector1">
              <a:avLst/>
            </a:pr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H="1" flipV="1">
              <a:off x="2554911" y="4006575"/>
              <a:ext cx="4465101" cy="359906"/>
            </a:xfrm>
            <a:prstGeom prst="straightConnector1">
              <a:avLst/>
            </a:pr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flipV="1">
              <a:off x="2708013" y="2853752"/>
              <a:ext cx="4465103" cy="359906"/>
            </a:xfrm>
            <a:prstGeom prst="straightConnector1">
              <a:avLst/>
            </a:pr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flipH="1" flipV="1">
              <a:off x="2861118" y="2280153"/>
              <a:ext cx="4465101" cy="357095"/>
            </a:xfrm>
            <a:prstGeom prst="straightConnector1">
              <a:avLst/>
            </a:pr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flipV="1">
              <a:off x="3014220" y="1703742"/>
              <a:ext cx="4462592" cy="357093"/>
            </a:xfrm>
            <a:prstGeom prst="straightConnector1">
              <a:avLst/>
            </a:pr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H="1">
              <a:off x="3636674" y="1369141"/>
              <a:ext cx="414133" cy="4436962"/>
            </a:xfrm>
            <a:prstGeom prst="straightConnector1">
              <a:avLst/>
            </a:pr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flipH="1">
              <a:off x="5760045" y="1051413"/>
              <a:ext cx="396563" cy="4898091"/>
            </a:xfrm>
            <a:prstGeom prst="straightConnector1">
              <a:avLst/>
            </a:prstGeom>
            <a:ln w="57150" cmpd="thinThick">
              <a:solidFill>
                <a:schemeClr val="accent3">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pic>
        <p:nvPicPr>
          <p:cNvPr id="33814" name="Picture 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935288" y="7132638"/>
            <a:ext cx="383222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815" name="TextBox 74"/>
          <p:cNvSpPr txBox="1">
            <a:spLocks noChangeArrowheads="1"/>
          </p:cNvSpPr>
          <p:nvPr/>
        </p:nvSpPr>
        <p:spPr bwMode="auto">
          <a:xfrm>
            <a:off x="2630488" y="8580438"/>
            <a:ext cx="4572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a:t>4</a:t>
            </a:r>
            <a:endParaRPr lang="en-US" altLang="fa-I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34824"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4" name="Table 13"/>
          <p:cNvGraphicFramePr>
            <a:graphicFrameLocks noGrp="1"/>
          </p:cNvGraphicFramePr>
          <p:nvPr/>
        </p:nvGraphicFramePr>
        <p:xfrm>
          <a:off x="2443397" y="2981853"/>
          <a:ext cx="5323114" cy="5104592"/>
        </p:xfrm>
        <a:graphic>
          <a:graphicData uri="http://schemas.openxmlformats.org/drawingml/2006/table">
            <a:tbl>
              <a:tblPr firstRow="1" bandRow="1">
                <a:tableStyleId>{16D9F66E-5EB9-4882-86FB-DCBF35E3C3E4}</a:tableStyleId>
              </a:tblPr>
              <a:tblGrid>
                <a:gridCol w="4103722"/>
                <a:gridCol w="1219392"/>
              </a:tblGrid>
              <a:tr h="641456">
                <a:tc>
                  <a:txBody>
                    <a:bodyPr/>
                    <a:lstStyle/>
                    <a:p>
                      <a:pPr algn="ctr" rtl="1"/>
                      <a:r>
                        <a:rPr lang="fa-IR" sz="2000" b="1" baseline="0" dirty="0">
                          <a:effectLst>
                            <a:outerShdw blurRad="38100" dist="38100" dir="2700000" algn="tl">
                              <a:srgbClr val="000000">
                                <a:alpha val="43137"/>
                              </a:srgbClr>
                            </a:outerShdw>
                          </a:effectLst>
                          <a:cs typeface="B Mitra" pitchFamily="2" charset="-78"/>
                        </a:rPr>
                        <a:t>هنجارها </a:t>
                      </a:r>
                      <a:endParaRPr lang="en-US" sz="2000" b="1" dirty="0">
                        <a:effectLst>
                          <a:outerShdw blurRad="38100" dist="38100" dir="2700000" algn="tl">
                            <a:srgbClr val="000000">
                              <a:alpha val="43137"/>
                            </a:srgbClr>
                          </a:outerShdw>
                        </a:effectLst>
                        <a:latin typeface="B Mitra"/>
                        <a:cs typeface="B Mitra" pitchFamily="2" charset="-78"/>
                      </a:endParaRPr>
                    </a:p>
                  </a:txBody>
                  <a:tcPr marL="358296" marR="358296" marT="179148" marB="179148" anchor="ctr"/>
                </a:tc>
                <a:tc>
                  <a:txBody>
                    <a:bodyPr/>
                    <a:lstStyle/>
                    <a:p>
                      <a:pPr marL="0" algn="ctr" defTabSz="1125352" rtl="1" eaLnBrk="1" latinLnBrk="0" hangingPunct="1"/>
                      <a:r>
                        <a:rPr lang="fa-IR" sz="2000" b="1" kern="1200" baseline="0" dirty="0">
                          <a:effectLst>
                            <a:outerShdw blurRad="38100" dist="38100" dir="2700000" algn="tl">
                              <a:srgbClr val="000000">
                                <a:alpha val="43137"/>
                              </a:srgbClr>
                            </a:outerShdw>
                          </a:effectLst>
                          <a:cs typeface="B Mitra" pitchFamily="2" charset="-78"/>
                        </a:rPr>
                        <a:t>نمایانگر</a:t>
                      </a:r>
                      <a:endParaRPr lang="en-US" sz="2000" b="1" kern="1200" baseline="0" dirty="0">
                        <a:solidFill>
                          <a:schemeClr val="lt1"/>
                        </a:solidFill>
                        <a:effectLst>
                          <a:outerShdw blurRad="38100" dist="38100" dir="2700000" algn="tl">
                            <a:srgbClr val="000000">
                              <a:alpha val="43137"/>
                            </a:srgbClr>
                          </a:outerShdw>
                        </a:effectLst>
                        <a:latin typeface="B Mitra"/>
                        <a:ea typeface="+mn-ea"/>
                        <a:cs typeface="B Mitra" pitchFamily="2" charset="-78"/>
                      </a:endParaRPr>
                    </a:p>
                  </a:txBody>
                  <a:tcPr/>
                </a:tc>
              </a:tr>
              <a:tr h="708504">
                <a:tc>
                  <a:txBody>
                    <a:bodyPr/>
                    <a:lstStyle/>
                    <a:p>
                      <a:pPr algn="ctr" rtl="1"/>
                      <a:r>
                        <a:rPr lang="fa-IR" sz="2000" b="1" dirty="0">
                          <a:cs typeface="B Mitra" pitchFamily="2" charset="-78"/>
                        </a:rPr>
                        <a:t>نوآوری در طراحی معماری</a:t>
                      </a:r>
                      <a:endParaRPr lang="fa-IR" sz="2000" b="1" dirty="0">
                        <a:solidFill>
                          <a:srgbClr val="FFFFFF"/>
                        </a:solidFill>
                        <a:cs typeface="B Mitra" pitchFamily="2" charset="-78"/>
                      </a:endParaRPr>
                    </a:p>
                  </a:txBody>
                  <a:tcPr marL="358296" marR="358296" marT="179148" marB="179148" anchor="ctr"/>
                </a:tc>
                <a:tc rowSpan="6">
                  <a:txBody>
                    <a:bodyPr/>
                    <a:lstStyle/>
                    <a:p>
                      <a:pPr marL="0" algn="ctr" defTabSz="1125352" rtl="1" eaLnBrk="1" latinLnBrk="0" hangingPunct="1"/>
                      <a:r>
                        <a:rPr lang="fa-IR" sz="2000" b="1" kern="1200" dirty="0">
                          <a:cs typeface="B Mitra" pitchFamily="2" charset="-78"/>
                        </a:rPr>
                        <a:t>نمایانگر</a:t>
                      </a:r>
                      <a:r>
                        <a:rPr lang="fa-IR" sz="2000" b="1" kern="1200" baseline="0" dirty="0">
                          <a:cs typeface="B Mitra" pitchFamily="2" charset="-78"/>
                        </a:rPr>
                        <a:t> منظر</a:t>
                      </a:r>
                      <a:endParaRPr lang="en-US" sz="2000" b="1" kern="1200" dirty="0">
                        <a:solidFill>
                          <a:schemeClr val="dk1"/>
                        </a:solidFill>
                        <a:latin typeface="+mn-lt"/>
                        <a:ea typeface="+mn-ea"/>
                        <a:cs typeface="B Mitra" pitchFamily="2" charset="-78"/>
                      </a:endParaRPr>
                    </a:p>
                  </a:txBody>
                  <a:tcPr vert="vert270" anchor="ctr"/>
                </a:tc>
              </a:tr>
              <a:tr h="685800">
                <a:tc>
                  <a:txBody>
                    <a:bodyPr/>
                    <a:lstStyle/>
                    <a:p>
                      <a:pPr algn="ctr" rtl="1"/>
                      <a:r>
                        <a:rPr lang="fa-IR" sz="2000" b="1" dirty="0">
                          <a:cs typeface="B Mitra" pitchFamily="2" charset="-78"/>
                        </a:rPr>
                        <a:t>دلپذیری منظر شهری</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632304">
                <a:tc>
                  <a:txBody>
                    <a:bodyPr/>
                    <a:lstStyle/>
                    <a:p>
                      <a:pPr algn="ctr" rtl="1"/>
                      <a:r>
                        <a:rPr lang="fa-IR" sz="2000" b="1" dirty="0">
                          <a:cs typeface="B Mitra" pitchFamily="2" charset="-78"/>
                        </a:rPr>
                        <a:t>تناسبات بصری</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641456">
                <a:tc>
                  <a:txBody>
                    <a:bodyPr/>
                    <a:lstStyle/>
                    <a:p>
                      <a:pPr marL="0" marR="0" indent="0" algn="ctr" defTabSz="1125352" rtl="1" eaLnBrk="1" fontAlgn="auto" latinLnBrk="0" hangingPunct="1">
                        <a:lnSpc>
                          <a:spcPct val="100000"/>
                        </a:lnSpc>
                        <a:spcBef>
                          <a:spcPts val="0"/>
                        </a:spcBef>
                        <a:spcAft>
                          <a:spcPts val="0"/>
                        </a:spcAft>
                        <a:buClrTx/>
                        <a:buSzTx/>
                        <a:buFontTx/>
                        <a:buNone/>
                        <a:tabLst/>
                        <a:defRPr/>
                      </a:pPr>
                      <a:r>
                        <a:rPr lang="fa-IR" sz="2000" b="1" dirty="0">
                          <a:cs typeface="B Mitra" pitchFamily="2" charset="-78"/>
                        </a:rPr>
                        <a:t>یکپارچگی مناظر</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641456">
                <a:tc>
                  <a:txBody>
                    <a:bodyPr/>
                    <a:lstStyle/>
                    <a:p>
                      <a:pPr marL="0" marR="0" indent="0" algn="ctr" defTabSz="1125352" rtl="1" eaLnBrk="1" fontAlgn="auto" latinLnBrk="0" hangingPunct="1">
                        <a:lnSpc>
                          <a:spcPct val="100000"/>
                        </a:lnSpc>
                        <a:spcBef>
                          <a:spcPts val="0"/>
                        </a:spcBef>
                        <a:spcAft>
                          <a:spcPts val="0"/>
                        </a:spcAft>
                        <a:buClrTx/>
                        <a:buSzTx/>
                        <a:buFontTx/>
                        <a:buNone/>
                        <a:tabLst/>
                        <a:defRPr/>
                      </a:pPr>
                      <a:r>
                        <a:rPr lang="fa-IR" sz="2000" b="1" dirty="0">
                          <a:cs typeface="B Mitra" pitchFamily="2" charset="-78"/>
                        </a:rPr>
                        <a:t>جزئیات طراحی غنی</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1057904">
                <a:tc>
                  <a:txBody>
                    <a:bodyPr/>
                    <a:lstStyle/>
                    <a:p>
                      <a:pPr algn="ctr" rtl="1"/>
                      <a:r>
                        <a:rPr lang="fa-IR" sz="2000" b="1" dirty="0">
                          <a:cs typeface="B Mitra" pitchFamily="2" charset="-78"/>
                        </a:rPr>
                        <a:t>استفاده از مصالح با کیفیت بالا</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bl>
          </a:graphicData>
        </a:graphic>
      </p:graphicFrame>
      <p:sp>
        <p:nvSpPr>
          <p:cNvPr id="15" name="TextBox 14"/>
          <p:cNvSpPr txBox="1"/>
          <p:nvPr/>
        </p:nvSpPr>
        <p:spPr>
          <a:xfrm>
            <a:off x="2443163" y="1533525"/>
            <a:ext cx="10055225" cy="1447800"/>
          </a:xfrm>
          <a:prstGeom prst="rect">
            <a:avLst/>
          </a:prstGeom>
          <a:noFill/>
        </p:spPr>
        <p:txBody>
          <a:bodyPr>
            <a:spAutoFit/>
          </a:bodyPr>
          <a:lstStyle/>
          <a:p>
            <a:pPr marL="342900" indent="-342900" algn="just" defTabSz="1125295" rtl="1" eaLnBrk="1" fontAlgn="auto" hangingPunct="1">
              <a:lnSpc>
                <a:spcPct val="150000"/>
              </a:lnSpc>
              <a:spcBef>
                <a:spcPts val="0"/>
              </a:spcBef>
              <a:spcAft>
                <a:spcPts val="0"/>
              </a:spcAft>
              <a:defRPr/>
            </a:pPr>
            <a:r>
              <a:rPr lang="fa-IR" sz="2200" b="1" dirty="0">
                <a:effectLst>
                  <a:outerShdw blurRad="38100" dist="38100" dir="2700000" algn="tl">
                    <a:srgbClr val="000000">
                      <a:alpha val="43137"/>
                    </a:srgbClr>
                  </a:outerShdw>
                </a:effectLst>
                <a:latin typeface="BRoya"/>
                <a:cs typeface="B Mitra" pitchFamily="2" charset="-78"/>
              </a:rPr>
              <a:t>آن بخش از محیط یا فرم شهر </a:t>
            </a:r>
            <a:r>
              <a:rPr lang="fa-IR" sz="2200" b="1" dirty="0">
                <a:latin typeface="BRoya"/>
                <a:cs typeface="B Mitra" pitchFamily="2" charset="-78"/>
              </a:rPr>
              <a:t>است بر روی</a:t>
            </a:r>
            <a:r>
              <a:rPr lang="en-US" sz="2200" b="1" dirty="0">
                <a:latin typeface="BRoya"/>
                <a:cs typeface="B Mitra" pitchFamily="2" charset="-78"/>
              </a:rPr>
              <a:t> </a:t>
            </a:r>
            <a:r>
              <a:rPr lang="fa-IR" sz="2200" b="1" dirty="0">
                <a:latin typeface="BRoya"/>
                <a:cs typeface="B Mitra" pitchFamily="2" charset="-78"/>
              </a:rPr>
              <a:t>کنش و واکنش شخص و نتایج اعمال وی موثر است در منظر شهری که بخشی از اطلاعات بالقوه به </a:t>
            </a:r>
            <a:r>
              <a:rPr lang="fa-IR" sz="2200" b="1" dirty="0">
                <a:effectLst>
                  <a:outerShdw blurRad="38100" dist="38100" dir="2700000" algn="tl">
                    <a:srgbClr val="000000">
                      <a:alpha val="43137"/>
                    </a:srgbClr>
                  </a:outerShdw>
                </a:effectLst>
                <a:latin typeface="BRoya"/>
                <a:cs typeface="B Mitra" pitchFamily="2" charset="-78"/>
              </a:rPr>
              <a:t>کیفیتی مستقیما </a:t>
            </a:r>
            <a:r>
              <a:rPr lang="fa-IR" sz="2000" b="1" dirty="0">
                <a:latin typeface="+mn-lt"/>
                <a:cs typeface="B Mitra" pitchFamily="2" charset="-78"/>
              </a:rPr>
              <a:t>محسوس</a:t>
            </a:r>
            <a:r>
              <a:rPr lang="fa-IR" sz="2200" b="1" dirty="0">
                <a:effectLst>
                  <a:outerShdw blurRad="38100" dist="38100" dir="2700000" algn="tl">
                    <a:srgbClr val="000000">
                      <a:alpha val="43137"/>
                    </a:srgbClr>
                  </a:outerShdw>
                </a:effectLst>
                <a:latin typeface="BRoya"/>
                <a:cs typeface="B Mitra" pitchFamily="2" charset="-78"/>
              </a:rPr>
              <a:t> یا اطلاعات بالفعل</a:t>
            </a:r>
            <a:r>
              <a:rPr lang="fa-IR" sz="2200" b="1" dirty="0">
                <a:latin typeface="BRoya"/>
                <a:cs typeface="B Mitra" pitchFamily="2" charset="-78"/>
              </a:rPr>
              <a:t> تبدیل می شود.</a:t>
            </a:r>
            <a:endParaRPr lang="en-US" sz="2200" b="1" dirty="0">
              <a:latin typeface="BRoya"/>
              <a:cs typeface="B Mitra" pitchFamily="2" charset="-78"/>
            </a:endParaRPr>
          </a:p>
          <a:p>
            <a:pPr defTabSz="1125295" eaLnBrk="1" fontAlgn="auto" hangingPunct="1">
              <a:spcBef>
                <a:spcPts val="0"/>
              </a:spcBef>
              <a:spcAft>
                <a:spcPts val="0"/>
              </a:spcAft>
              <a:defRPr/>
            </a:pPr>
            <a:endParaRPr lang="en-US" b="1" dirty="0">
              <a:solidFill>
                <a:srgbClr val="FFFFFF"/>
              </a:solidFill>
              <a:latin typeface="+mn-lt"/>
              <a:cs typeface="B Mitra" pitchFamily="2" charset="-78"/>
            </a:endParaRPr>
          </a:p>
        </p:txBody>
      </p:sp>
      <p:sp>
        <p:nvSpPr>
          <p:cNvPr id="18" name="Content Placeholder 2"/>
          <p:cNvSpPr txBox="1">
            <a:spLocks/>
          </p:cNvSpPr>
          <p:nvPr/>
        </p:nvSpPr>
        <p:spPr>
          <a:xfrm>
            <a:off x="8158163" y="3057525"/>
            <a:ext cx="4530725" cy="5943600"/>
          </a:xfrm>
          <a:prstGeom prst="rect">
            <a:avLst/>
          </a:prstGeom>
        </p:spPr>
        <p:txBody>
          <a:bodyPr lIns="112535" tIns="56268" rIns="112535" bIns="56268">
            <a:normAutofit fontScale="77500" lnSpcReduction="20000"/>
          </a:bodyPr>
          <a:lstStyle/>
          <a:p>
            <a:pPr algn="just" defTabSz="1125352" rtl="1" eaLnBrk="1" fontAlgn="auto" hangingPunct="1">
              <a:lnSpc>
                <a:spcPct val="160000"/>
              </a:lnSpc>
              <a:spcBef>
                <a:spcPct val="20000"/>
              </a:spcBef>
              <a:spcAft>
                <a:spcPts val="0"/>
              </a:spcAft>
              <a:buFont typeface="Arial" pitchFamily="34" charset="0"/>
              <a:buChar char="•"/>
              <a:defRPr/>
            </a:pPr>
            <a:r>
              <a:rPr lang="fa-IR" sz="2200" b="1" dirty="0">
                <a:latin typeface="BRoya"/>
                <a:cs typeface="B Mitra" pitchFamily="2" charset="-78"/>
              </a:rPr>
              <a:t>"</a:t>
            </a:r>
            <a:r>
              <a:rPr lang="fa-IR" sz="2600" b="1" dirty="0">
                <a:latin typeface="BRoya"/>
                <a:cs typeface="B Mitra" pitchFamily="2" charset="-78"/>
              </a:rPr>
              <a:t>منظر" جنبه عيني يا قابل ادراك محيط است .</a:t>
            </a:r>
          </a:p>
          <a:p>
            <a:pPr algn="just" defTabSz="1125352" rtl="1" eaLnBrk="1" fontAlgn="auto" hangingPunct="1">
              <a:lnSpc>
                <a:spcPct val="160000"/>
              </a:lnSpc>
              <a:spcBef>
                <a:spcPct val="20000"/>
              </a:spcBef>
              <a:spcAft>
                <a:spcPts val="0"/>
              </a:spcAft>
              <a:buFont typeface="Arial" pitchFamily="34" charset="0"/>
              <a:buChar char="•"/>
              <a:defRPr/>
            </a:pPr>
            <a:r>
              <a:rPr lang="fa-IR" sz="2600" b="1" dirty="0">
                <a:latin typeface="BRoya"/>
                <a:cs typeface="B Mitra" pitchFamily="2" charset="-78"/>
              </a:rPr>
              <a:t> هر فرد بسته به ويژگي هاي شخصيتي خود مي تواند برداشت هاي متفاوتي از آن داشته باشد . </a:t>
            </a:r>
            <a:endParaRPr lang="en-US" sz="2600" b="1" dirty="0">
              <a:latin typeface="BRoya"/>
              <a:cs typeface="B Mitra" pitchFamily="2" charset="-78"/>
            </a:endParaRPr>
          </a:p>
          <a:p>
            <a:pPr algn="just" defTabSz="1125352" rtl="1" eaLnBrk="1" fontAlgn="auto" hangingPunct="1">
              <a:lnSpc>
                <a:spcPct val="160000"/>
              </a:lnSpc>
              <a:spcBef>
                <a:spcPct val="20000"/>
              </a:spcBef>
              <a:spcAft>
                <a:spcPts val="0"/>
              </a:spcAft>
              <a:buFont typeface="Arial" pitchFamily="34" charset="0"/>
              <a:buChar char="•"/>
              <a:defRPr/>
            </a:pPr>
            <a:r>
              <a:rPr lang="fa-IR" sz="2600" b="1" dirty="0">
                <a:latin typeface="BRoya"/>
                <a:cs typeface="B Mitra" pitchFamily="2" charset="-78"/>
              </a:rPr>
              <a:t>مشتمل بر فرم و عملكرد و معناست. </a:t>
            </a:r>
            <a:endParaRPr lang="en-US" sz="2600" b="1" dirty="0">
              <a:latin typeface="BRoya"/>
              <a:cs typeface="B Mitra" pitchFamily="2" charset="-78"/>
            </a:endParaRPr>
          </a:p>
          <a:p>
            <a:pPr algn="just" defTabSz="1125352" rtl="1" eaLnBrk="1" fontAlgn="auto" hangingPunct="1">
              <a:lnSpc>
                <a:spcPct val="160000"/>
              </a:lnSpc>
              <a:spcBef>
                <a:spcPct val="20000"/>
              </a:spcBef>
              <a:spcAft>
                <a:spcPts val="0"/>
              </a:spcAft>
              <a:buFont typeface="Arial" pitchFamily="34" charset="0"/>
              <a:buChar char="•"/>
              <a:defRPr/>
            </a:pPr>
            <a:r>
              <a:rPr lang="fa-IR" sz="2600" b="1" dirty="0">
                <a:latin typeface="BRoya"/>
                <a:cs typeface="B Mitra" pitchFamily="2" charset="-78"/>
              </a:rPr>
              <a:t>در منظر شهري است كه بخشي از اطلاعات محيط بالقوه به كيفيتي مستقيماً محسوس (يا اطلاعات بالفعل) تبديل مي شود.</a:t>
            </a:r>
          </a:p>
          <a:p>
            <a:pPr algn="just" defTabSz="1125352" rtl="1" eaLnBrk="1" fontAlgn="auto" hangingPunct="1">
              <a:lnSpc>
                <a:spcPct val="160000"/>
              </a:lnSpc>
              <a:spcBef>
                <a:spcPct val="20000"/>
              </a:spcBef>
              <a:spcAft>
                <a:spcPts val="0"/>
              </a:spcAft>
              <a:buFont typeface="Arial" pitchFamily="34" charset="0"/>
              <a:buChar char="•"/>
              <a:defRPr/>
            </a:pPr>
            <a:r>
              <a:rPr lang="fa-IR" sz="2600" b="1" dirty="0">
                <a:latin typeface="BRoya"/>
                <a:cs typeface="B Mitra" pitchFamily="2" charset="-78"/>
              </a:rPr>
              <a:t>اساسا منظر شهری، سطح تماس (</a:t>
            </a:r>
            <a:r>
              <a:rPr lang="en-US" sz="2600" b="1" dirty="0">
                <a:latin typeface="BRoya"/>
                <a:cs typeface="B Mitra" pitchFamily="2" charset="-78"/>
              </a:rPr>
              <a:t>Interface</a:t>
            </a:r>
            <a:r>
              <a:rPr lang="fa-IR" sz="2600" b="1" dirty="0">
                <a:latin typeface="BRoya"/>
                <a:cs typeface="B Mitra" pitchFamily="2" charset="-78"/>
              </a:rPr>
              <a:t>) ”انسان“ و ”پدیده شهر“</a:t>
            </a:r>
            <a:r>
              <a:rPr lang="en-US" sz="2600" b="1" dirty="0">
                <a:latin typeface="BRoya"/>
                <a:cs typeface="B Mitra" pitchFamily="2" charset="-78"/>
              </a:rPr>
              <a:t> </a:t>
            </a:r>
            <a:r>
              <a:rPr lang="fa-IR" sz="2600" b="1" dirty="0">
                <a:latin typeface="BRoya"/>
                <a:cs typeface="B Mitra" pitchFamily="2" charset="-78"/>
              </a:rPr>
              <a:t>است و از اینرو بخش قابل توجهی از دانش و عواطف محیطی شهروندان تحت تاثیر آن شکل می گیرد.</a:t>
            </a:r>
            <a:endParaRPr lang="en-US" sz="2600" b="1" dirty="0">
              <a:latin typeface="BRoya"/>
              <a:cs typeface="B Mitra" pitchFamily="2" charset="-78"/>
            </a:endParaRPr>
          </a:p>
          <a:p>
            <a:pPr algn="ctr" defTabSz="1125352" rtl="1" eaLnBrk="1" fontAlgn="auto" hangingPunct="1">
              <a:lnSpc>
                <a:spcPct val="160000"/>
              </a:lnSpc>
              <a:spcBef>
                <a:spcPct val="20000"/>
              </a:spcBef>
              <a:spcAft>
                <a:spcPts val="0"/>
              </a:spcAft>
              <a:defRPr/>
            </a:pPr>
            <a:endParaRPr lang="fa-IR" sz="3900" b="1" dirty="0">
              <a:latin typeface="+mn-lt"/>
              <a:cs typeface="B Mitra" pitchFamily="2" charset="-78"/>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35848"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pSp>
        <p:nvGrpSpPr>
          <p:cNvPr id="14" name="Group 41"/>
          <p:cNvGrpSpPr/>
          <p:nvPr/>
        </p:nvGrpSpPr>
        <p:grpSpPr>
          <a:xfrm>
            <a:off x="6801572" y="5075697"/>
            <a:ext cx="5791200" cy="4008933"/>
            <a:chOff x="685800" y="3733800"/>
            <a:chExt cx="4662867" cy="2845951"/>
          </a:xfrm>
          <a:solidFill>
            <a:schemeClr val="accent6">
              <a:lumMod val="60000"/>
              <a:lumOff val="40000"/>
            </a:schemeClr>
          </a:solidFill>
        </p:grpSpPr>
        <p:grpSp>
          <p:nvGrpSpPr>
            <p:cNvPr id="15" name="Group 8"/>
            <p:cNvGrpSpPr/>
            <p:nvPr/>
          </p:nvGrpSpPr>
          <p:grpSpPr>
            <a:xfrm>
              <a:off x="1066800" y="3733800"/>
              <a:ext cx="609600" cy="609600"/>
              <a:chOff x="1066800" y="4038600"/>
              <a:chExt cx="609600" cy="609600"/>
            </a:xfrm>
            <a:grpFill/>
          </p:grpSpPr>
          <p:sp>
            <p:nvSpPr>
              <p:cNvPr id="40" name="Oval 4"/>
              <p:cNvSpPr/>
              <p:nvPr/>
            </p:nvSpPr>
            <p:spPr>
              <a:xfrm>
                <a:off x="1066800" y="4038600"/>
                <a:ext cx="609600" cy="609600"/>
              </a:xfrm>
              <a:prstGeom prst="ellipse">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sz="1400">
                  <a:solidFill>
                    <a:srgbClr val="FFFFFF"/>
                  </a:solidFill>
                  <a:cs typeface="B Homa" pitchFamily="2" charset="-78"/>
                </a:endParaRPr>
              </a:p>
            </p:txBody>
          </p:sp>
          <p:sp>
            <p:nvSpPr>
              <p:cNvPr id="41" name="TextBox 5"/>
              <p:cNvSpPr txBox="1"/>
              <p:nvPr/>
            </p:nvSpPr>
            <p:spPr>
              <a:xfrm>
                <a:off x="1066800" y="4161724"/>
                <a:ext cx="609600" cy="307777"/>
              </a:xfrm>
              <a:prstGeom prst="rect">
                <a:avLst/>
              </a:prstGeom>
              <a:noFill/>
              <a:ln>
                <a:noFill/>
              </a:ln>
            </p:spPr>
            <p:txBody>
              <a:bodyPr>
                <a:spAutoFit/>
              </a:bodyPr>
              <a:lstStyle/>
              <a:p>
                <a:pPr algn="r" defTabSz="1125295" rtl="1" eaLnBrk="1" fontAlgn="auto" hangingPunct="1">
                  <a:spcBef>
                    <a:spcPts val="0"/>
                  </a:spcBef>
                  <a:spcAft>
                    <a:spcPts val="0"/>
                  </a:spcAft>
                  <a:defRPr/>
                </a:pPr>
                <a:r>
                  <a:rPr lang="fa-IR" sz="1400" dirty="0">
                    <a:solidFill>
                      <a:schemeClr val="bg1"/>
                    </a:solidFill>
                    <a:latin typeface="+mn-lt"/>
                    <a:cs typeface="B Homa" pitchFamily="2" charset="-78"/>
                  </a:rPr>
                  <a:t>محیط</a:t>
                </a:r>
                <a:endParaRPr lang="en-US" sz="1400" dirty="0">
                  <a:solidFill>
                    <a:schemeClr val="bg1"/>
                  </a:solidFill>
                  <a:latin typeface="+mn-lt"/>
                  <a:cs typeface="B Homa" pitchFamily="2" charset="-78"/>
                </a:endParaRPr>
              </a:p>
            </p:txBody>
          </p:sp>
        </p:grpSp>
        <p:grpSp>
          <p:nvGrpSpPr>
            <p:cNvPr id="18" name="Group 20"/>
            <p:cNvGrpSpPr/>
            <p:nvPr/>
          </p:nvGrpSpPr>
          <p:grpSpPr>
            <a:xfrm>
              <a:off x="990600" y="4724400"/>
              <a:ext cx="4358067" cy="307777"/>
              <a:chOff x="990600" y="5029200"/>
              <a:chExt cx="4358067" cy="307777"/>
            </a:xfrm>
            <a:grpFill/>
          </p:grpSpPr>
          <p:sp>
            <p:nvSpPr>
              <p:cNvPr id="33" name="TextBox 32"/>
              <p:cNvSpPr txBox="1"/>
              <p:nvPr/>
            </p:nvSpPr>
            <p:spPr>
              <a:xfrm>
                <a:off x="990600" y="5029200"/>
                <a:ext cx="762000" cy="307777"/>
              </a:xfrm>
              <a:prstGeom prst="rect">
                <a:avLst/>
              </a:prstGeom>
              <a:grpFill/>
              <a:ln>
                <a:solidFill>
                  <a:schemeClr val="accent6">
                    <a:lumMod val="60000"/>
                    <a:lumOff val="40000"/>
                  </a:schemeClr>
                </a:solidFill>
              </a:ln>
            </p:spPr>
            <p:txBody>
              <a:bodyPr>
                <a:spAutoFit/>
              </a:bodyPr>
              <a:lstStyle/>
              <a:p>
                <a:pPr algn="ctr" defTabSz="1125295" rtl="1" eaLnBrk="1" fontAlgn="auto" hangingPunct="1">
                  <a:spcBef>
                    <a:spcPts val="0"/>
                  </a:spcBef>
                  <a:spcAft>
                    <a:spcPts val="0"/>
                  </a:spcAft>
                  <a:defRPr/>
                </a:pPr>
                <a:r>
                  <a:rPr lang="fa-IR" sz="1400" dirty="0">
                    <a:solidFill>
                      <a:schemeClr val="bg1"/>
                    </a:solidFill>
                    <a:latin typeface="+mn-lt"/>
                    <a:cs typeface="B Homa" pitchFamily="2" charset="-78"/>
                  </a:rPr>
                  <a:t>ادراک</a:t>
                </a:r>
                <a:endParaRPr lang="en-US" sz="1400" dirty="0">
                  <a:solidFill>
                    <a:schemeClr val="bg1"/>
                  </a:solidFill>
                  <a:latin typeface="+mn-lt"/>
                  <a:cs typeface="B Homa" pitchFamily="2" charset="-78"/>
                </a:endParaRPr>
              </a:p>
            </p:txBody>
          </p:sp>
          <p:sp>
            <p:nvSpPr>
              <p:cNvPr id="34" name="TextBox 33"/>
              <p:cNvSpPr txBox="1"/>
              <p:nvPr/>
            </p:nvSpPr>
            <p:spPr>
              <a:xfrm>
                <a:off x="2209800" y="5029200"/>
                <a:ext cx="762000" cy="307777"/>
              </a:xfrm>
              <a:prstGeom prst="rect">
                <a:avLst/>
              </a:prstGeom>
              <a:grpFill/>
              <a:ln>
                <a:solidFill>
                  <a:schemeClr val="accent6">
                    <a:lumMod val="60000"/>
                    <a:lumOff val="40000"/>
                  </a:schemeClr>
                </a:solidFill>
              </a:ln>
            </p:spPr>
            <p:txBody>
              <a:bodyPr>
                <a:spAutoFit/>
              </a:bodyPr>
              <a:lstStyle/>
              <a:p>
                <a:pPr algn="ctr" defTabSz="1125295" rtl="1" eaLnBrk="1" fontAlgn="auto" hangingPunct="1">
                  <a:spcBef>
                    <a:spcPts val="0"/>
                  </a:spcBef>
                  <a:spcAft>
                    <a:spcPts val="0"/>
                  </a:spcAft>
                  <a:defRPr/>
                </a:pPr>
                <a:r>
                  <a:rPr lang="fa-IR" sz="1400" dirty="0">
                    <a:solidFill>
                      <a:schemeClr val="bg1"/>
                    </a:solidFill>
                    <a:latin typeface="+mn-lt"/>
                    <a:cs typeface="B Homa" pitchFamily="2" charset="-78"/>
                  </a:rPr>
                  <a:t>شناخت</a:t>
                </a:r>
                <a:endParaRPr lang="en-US" sz="1400" dirty="0">
                  <a:solidFill>
                    <a:schemeClr val="bg1"/>
                  </a:solidFill>
                  <a:latin typeface="+mn-lt"/>
                  <a:cs typeface="B Homa" pitchFamily="2" charset="-78"/>
                </a:endParaRPr>
              </a:p>
            </p:txBody>
          </p:sp>
          <p:sp>
            <p:nvSpPr>
              <p:cNvPr id="35" name="TextBox 34"/>
              <p:cNvSpPr txBox="1"/>
              <p:nvPr/>
            </p:nvSpPr>
            <p:spPr>
              <a:xfrm>
                <a:off x="3429000" y="5029200"/>
                <a:ext cx="762000" cy="307777"/>
              </a:xfrm>
              <a:prstGeom prst="rect">
                <a:avLst/>
              </a:prstGeom>
              <a:grpFill/>
              <a:ln>
                <a:solidFill>
                  <a:schemeClr val="accent6">
                    <a:lumMod val="60000"/>
                    <a:lumOff val="40000"/>
                  </a:schemeClr>
                </a:solidFill>
              </a:ln>
            </p:spPr>
            <p:txBody>
              <a:bodyPr>
                <a:spAutoFit/>
              </a:bodyPr>
              <a:lstStyle/>
              <a:p>
                <a:pPr algn="ctr" defTabSz="1125295" rtl="1" eaLnBrk="1" fontAlgn="auto" hangingPunct="1">
                  <a:spcBef>
                    <a:spcPts val="0"/>
                  </a:spcBef>
                  <a:spcAft>
                    <a:spcPts val="0"/>
                  </a:spcAft>
                  <a:defRPr/>
                </a:pPr>
                <a:r>
                  <a:rPr lang="fa-IR" sz="1400" dirty="0">
                    <a:solidFill>
                      <a:schemeClr val="bg1"/>
                    </a:solidFill>
                    <a:latin typeface="+mn-lt"/>
                    <a:cs typeface="B Homa" pitchFamily="2" charset="-78"/>
                  </a:rPr>
                  <a:t>ارزیابی</a:t>
                </a:r>
                <a:endParaRPr lang="en-US" sz="1400" dirty="0">
                  <a:solidFill>
                    <a:schemeClr val="bg1"/>
                  </a:solidFill>
                  <a:latin typeface="+mn-lt"/>
                  <a:cs typeface="B Homa" pitchFamily="2" charset="-78"/>
                </a:endParaRPr>
              </a:p>
            </p:txBody>
          </p:sp>
          <p:sp>
            <p:nvSpPr>
              <p:cNvPr id="36" name="TextBox 35"/>
              <p:cNvSpPr txBox="1"/>
              <p:nvPr/>
            </p:nvSpPr>
            <p:spPr>
              <a:xfrm>
                <a:off x="4648200" y="5029200"/>
                <a:ext cx="700467" cy="307777"/>
              </a:xfrm>
              <a:prstGeom prst="rect">
                <a:avLst/>
              </a:prstGeom>
              <a:grpFill/>
              <a:ln>
                <a:solidFill>
                  <a:schemeClr val="accent6">
                    <a:lumMod val="60000"/>
                    <a:lumOff val="40000"/>
                  </a:schemeClr>
                </a:solidFill>
              </a:ln>
            </p:spPr>
            <p:txBody>
              <a:bodyPr>
                <a:spAutoFit/>
              </a:bodyPr>
              <a:lstStyle/>
              <a:p>
                <a:pPr algn="ctr" defTabSz="1125295" rtl="1" eaLnBrk="1" fontAlgn="auto" hangingPunct="1">
                  <a:spcBef>
                    <a:spcPts val="0"/>
                  </a:spcBef>
                  <a:spcAft>
                    <a:spcPts val="0"/>
                  </a:spcAft>
                  <a:defRPr/>
                </a:pPr>
                <a:r>
                  <a:rPr lang="fa-IR" sz="1400" dirty="0">
                    <a:solidFill>
                      <a:schemeClr val="bg1"/>
                    </a:solidFill>
                    <a:latin typeface="+mn-lt"/>
                    <a:cs typeface="B Homa" pitchFamily="2" charset="-78"/>
                  </a:rPr>
                  <a:t>رفتار</a:t>
                </a:r>
                <a:endParaRPr lang="en-US" sz="1400" dirty="0">
                  <a:solidFill>
                    <a:schemeClr val="bg1"/>
                  </a:solidFill>
                  <a:latin typeface="+mn-lt"/>
                  <a:cs typeface="B Homa" pitchFamily="2" charset="-78"/>
                </a:endParaRPr>
              </a:p>
            </p:txBody>
          </p:sp>
          <p:cxnSp>
            <p:nvCxnSpPr>
              <p:cNvPr id="37" name="Straight Connector 36"/>
              <p:cNvCxnSpPr>
                <a:stCxn id="33" idx="3"/>
                <a:endCxn id="34" idx="1"/>
              </p:cNvCxnSpPr>
              <p:nvPr/>
            </p:nvCxnSpPr>
            <p:spPr>
              <a:xfrm>
                <a:off x="1752600" y="5183089"/>
                <a:ext cx="457200" cy="1588"/>
              </a:xfrm>
              <a:prstGeom prst="line">
                <a:avLst/>
              </a:prstGeom>
              <a:ln>
                <a:headEnd type="none" w="lg" len="med"/>
                <a:tailEnd type="stealth" w="lg" len="med"/>
              </a:ln>
            </p:spPr>
            <p:style>
              <a:lnRef idx="2">
                <a:schemeClr val="dk1"/>
              </a:lnRef>
              <a:fillRef idx="0">
                <a:schemeClr val="dk1"/>
              </a:fillRef>
              <a:effectRef idx="1">
                <a:schemeClr val="dk1"/>
              </a:effectRef>
              <a:fontRef idx="minor">
                <a:schemeClr val="tx1"/>
              </a:fontRef>
            </p:style>
          </p:cxnSp>
          <p:cxnSp>
            <p:nvCxnSpPr>
              <p:cNvPr id="38" name="Straight Connector 37"/>
              <p:cNvCxnSpPr/>
              <p:nvPr/>
            </p:nvCxnSpPr>
            <p:spPr>
              <a:xfrm>
                <a:off x="2971800" y="5215268"/>
                <a:ext cx="457200" cy="1588"/>
              </a:xfrm>
              <a:prstGeom prst="line">
                <a:avLst/>
              </a:prstGeom>
              <a:ln>
                <a:headEnd type="none" w="lg" len="med"/>
                <a:tailEnd type="stealth" w="lg" len="med"/>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a:off x="4191000" y="5208896"/>
                <a:ext cx="457200" cy="1588"/>
              </a:xfrm>
              <a:prstGeom prst="line">
                <a:avLst/>
              </a:prstGeom>
              <a:ln>
                <a:headEnd type="none" w="lg" len="med"/>
                <a:tailEnd type="stealth" w="lg" len="med"/>
              </a:ln>
            </p:spPr>
            <p:style>
              <a:lnRef idx="2">
                <a:schemeClr val="dk1"/>
              </a:lnRef>
              <a:fillRef idx="0">
                <a:schemeClr val="dk1"/>
              </a:fillRef>
              <a:effectRef idx="1">
                <a:schemeClr val="dk1"/>
              </a:effectRef>
              <a:fontRef idx="minor">
                <a:schemeClr val="tx1"/>
              </a:fontRef>
            </p:style>
          </p:cxnSp>
        </p:grpSp>
        <p:cxnSp>
          <p:nvCxnSpPr>
            <p:cNvPr id="19" name="Straight Connector 18"/>
            <p:cNvCxnSpPr/>
            <p:nvPr/>
          </p:nvCxnSpPr>
          <p:spPr>
            <a:xfrm rot="5400000">
              <a:off x="1485900" y="5524500"/>
              <a:ext cx="990600" cy="1588"/>
            </a:xfrm>
            <a:prstGeom prst="line">
              <a:avLst/>
            </a:prstGeom>
            <a:grpFill/>
            <a:ln w="25400">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267494" y="5523706"/>
              <a:ext cx="990600" cy="1588"/>
            </a:xfrm>
            <a:prstGeom prst="line">
              <a:avLst/>
            </a:prstGeom>
            <a:grpFill/>
            <a:ln w="25400">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2704306" y="5523706"/>
              <a:ext cx="990600" cy="1588"/>
            </a:xfrm>
            <a:prstGeom prst="line">
              <a:avLst/>
            </a:prstGeom>
            <a:grpFill/>
            <a:ln w="25400">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923506" y="5523706"/>
              <a:ext cx="990600" cy="1588"/>
            </a:xfrm>
            <a:prstGeom prst="line">
              <a:avLst/>
            </a:prstGeom>
            <a:grpFill/>
            <a:ln w="25400">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Elbow Connector 28"/>
            <p:cNvCxnSpPr/>
            <p:nvPr/>
          </p:nvCxnSpPr>
          <p:spPr>
            <a:xfrm rot="16200000" flipV="1">
              <a:off x="3049495" y="2665505"/>
              <a:ext cx="606610" cy="3352800"/>
            </a:xfrm>
            <a:prstGeom prst="bentConnector2">
              <a:avLst/>
            </a:prstGeom>
            <a:ln>
              <a:headEnd type="none" w="lg" len="med"/>
              <a:tailEnd type="stealth" w="lg" len="med"/>
            </a:ln>
          </p:spPr>
          <p:style>
            <a:lnRef idx="2">
              <a:schemeClr val="dk1"/>
            </a:lnRef>
            <a:fillRef idx="0">
              <a:schemeClr val="dk1"/>
            </a:fillRef>
            <a:effectRef idx="1">
              <a:schemeClr val="dk1"/>
            </a:effectRef>
            <a:fontRef idx="minor">
              <a:schemeClr val="tx1"/>
            </a:fontRef>
          </p:style>
        </p:cxnSp>
        <p:sp>
          <p:nvSpPr>
            <p:cNvPr id="26" name="TextBox 25"/>
            <p:cNvSpPr txBox="1"/>
            <p:nvPr/>
          </p:nvSpPr>
          <p:spPr>
            <a:xfrm>
              <a:off x="685800" y="5421868"/>
              <a:ext cx="1295400" cy="523220"/>
            </a:xfrm>
            <a:prstGeom prst="rect">
              <a:avLst/>
            </a:prstGeom>
            <a:noFill/>
            <a:ln>
              <a:noFill/>
            </a:ln>
          </p:spPr>
          <p:txBody>
            <a:bodyPr>
              <a:spAutoFit/>
            </a:bodyPr>
            <a:lstStyle/>
            <a:p>
              <a:pPr algn="ctr" defTabSz="1125295" rtl="1" eaLnBrk="1" fontAlgn="auto" hangingPunct="1">
                <a:spcBef>
                  <a:spcPts val="0"/>
                </a:spcBef>
                <a:spcAft>
                  <a:spcPts val="0"/>
                </a:spcAft>
                <a:defRPr/>
              </a:pPr>
              <a:r>
                <a:rPr lang="fa-IR" sz="1400" dirty="0">
                  <a:latin typeface="+mn-lt"/>
                  <a:cs typeface="B Homa" pitchFamily="2" charset="-78"/>
                </a:rPr>
                <a:t>منظر عینی شهر</a:t>
              </a:r>
            </a:p>
            <a:p>
              <a:pPr algn="ctr" defTabSz="1125295" rtl="1" eaLnBrk="1" fontAlgn="auto" hangingPunct="1">
                <a:spcBef>
                  <a:spcPts val="0"/>
                </a:spcBef>
                <a:spcAft>
                  <a:spcPts val="0"/>
                </a:spcAft>
                <a:defRPr/>
              </a:pPr>
              <a:r>
                <a:rPr lang="en-US" sz="1400" dirty="0">
                  <a:latin typeface="Comic Sans MS" pitchFamily="66" charset="0"/>
                  <a:cs typeface="B Homa" pitchFamily="2" charset="-78"/>
                </a:rPr>
                <a:t>Cityscape </a:t>
              </a:r>
            </a:p>
          </p:txBody>
        </p:sp>
        <p:sp>
          <p:nvSpPr>
            <p:cNvPr id="27" name="TextBox 26"/>
            <p:cNvSpPr txBox="1"/>
            <p:nvPr/>
          </p:nvSpPr>
          <p:spPr>
            <a:xfrm>
              <a:off x="1905000" y="5410200"/>
              <a:ext cx="1295400" cy="523220"/>
            </a:xfrm>
            <a:prstGeom prst="rect">
              <a:avLst/>
            </a:prstGeom>
            <a:noFill/>
            <a:ln>
              <a:noFill/>
            </a:ln>
          </p:spPr>
          <p:txBody>
            <a:bodyPr>
              <a:spAutoFit/>
            </a:bodyPr>
            <a:lstStyle/>
            <a:p>
              <a:pPr algn="ctr" defTabSz="1125295" eaLnBrk="1" fontAlgn="auto" hangingPunct="1">
                <a:spcBef>
                  <a:spcPts val="0"/>
                </a:spcBef>
                <a:spcAft>
                  <a:spcPts val="0"/>
                </a:spcAft>
                <a:defRPr/>
              </a:pPr>
              <a:r>
                <a:rPr lang="fa-IR" sz="1400" dirty="0">
                  <a:latin typeface="+mn-lt"/>
                  <a:cs typeface="B Homa" pitchFamily="2" charset="-78"/>
                </a:rPr>
                <a:t>منظر ذهنی شهر</a:t>
              </a:r>
            </a:p>
            <a:p>
              <a:pPr algn="ctr" defTabSz="1125295" eaLnBrk="1" fontAlgn="auto" hangingPunct="1">
                <a:spcBef>
                  <a:spcPts val="0"/>
                </a:spcBef>
                <a:spcAft>
                  <a:spcPts val="0"/>
                </a:spcAft>
                <a:defRPr/>
              </a:pPr>
              <a:r>
                <a:rPr lang="en-US" sz="1400" dirty="0">
                  <a:latin typeface="+mn-lt"/>
                  <a:cs typeface="B Homa" pitchFamily="2" charset="-78"/>
                </a:rPr>
                <a:t>City </a:t>
              </a:r>
              <a:r>
                <a:rPr lang="en-US" sz="1400" dirty="0">
                  <a:latin typeface="Comic Sans MS" pitchFamily="66" charset="0"/>
                  <a:cs typeface="B Homa" pitchFamily="2" charset="-78"/>
                </a:rPr>
                <a:t>Image</a:t>
              </a:r>
            </a:p>
          </p:txBody>
        </p:sp>
        <p:sp>
          <p:nvSpPr>
            <p:cNvPr id="28" name="TextBox 27"/>
            <p:cNvSpPr txBox="1"/>
            <p:nvPr/>
          </p:nvSpPr>
          <p:spPr>
            <a:xfrm>
              <a:off x="3083256" y="5410200"/>
              <a:ext cx="1447800" cy="1169551"/>
            </a:xfrm>
            <a:prstGeom prst="rect">
              <a:avLst/>
            </a:prstGeom>
            <a:noFill/>
            <a:ln>
              <a:noFill/>
            </a:ln>
          </p:spPr>
          <p:txBody>
            <a:bodyPr>
              <a:spAutoFit/>
            </a:bodyPr>
            <a:lstStyle/>
            <a:p>
              <a:pPr algn="ctr" defTabSz="1125295" eaLnBrk="1" fontAlgn="auto" hangingPunct="1">
                <a:spcBef>
                  <a:spcPts val="0"/>
                </a:spcBef>
                <a:spcAft>
                  <a:spcPts val="0"/>
                </a:spcAft>
                <a:defRPr/>
              </a:pPr>
              <a:r>
                <a:rPr lang="fa-IR" sz="1400" dirty="0">
                  <a:latin typeface="+mn-lt"/>
                  <a:cs typeface="B Homa" pitchFamily="2" charset="-78"/>
                </a:rPr>
                <a:t>منظر ذهنی-ارزیابانه شهر</a:t>
              </a:r>
              <a:endParaRPr lang="en-US" sz="1400" dirty="0">
                <a:latin typeface="+mn-lt"/>
                <a:cs typeface="B Homa" pitchFamily="2" charset="-78"/>
              </a:endParaRPr>
            </a:p>
            <a:p>
              <a:pPr algn="ctr" defTabSz="1125295" rtl="1" eaLnBrk="1" fontAlgn="auto" hangingPunct="1">
                <a:spcBef>
                  <a:spcPts val="0"/>
                </a:spcBef>
                <a:spcAft>
                  <a:spcPts val="0"/>
                </a:spcAft>
                <a:defRPr/>
              </a:pPr>
              <a:r>
                <a:rPr lang="en-US" sz="1400" dirty="0">
                  <a:solidFill>
                    <a:srgbClr val="FFFFFF"/>
                  </a:solidFill>
                  <a:latin typeface="Comic Sans MS" pitchFamily="66" charset="0"/>
                  <a:cs typeface="B Homa" pitchFamily="2" charset="-78"/>
                </a:rPr>
                <a:t>City </a:t>
              </a:r>
              <a:r>
                <a:rPr lang="en-US" sz="1400" dirty="0">
                  <a:latin typeface="Comic Sans MS" pitchFamily="66" charset="0"/>
                  <a:cs typeface="B Homa" pitchFamily="2" charset="-78"/>
                </a:rPr>
                <a:t>Evaluation-Image</a:t>
              </a:r>
            </a:p>
          </p:txBody>
        </p:sp>
        <p:cxnSp>
          <p:nvCxnSpPr>
            <p:cNvPr id="29" name="Straight Connector 28"/>
            <p:cNvCxnSpPr/>
            <p:nvPr/>
          </p:nvCxnSpPr>
          <p:spPr>
            <a:xfrm rot="5400000" flipH="1" flipV="1">
              <a:off x="1410494" y="4456906"/>
              <a:ext cx="381000" cy="1588"/>
            </a:xfrm>
            <a:prstGeom prst="line">
              <a:avLst/>
            </a:prstGeom>
            <a:grpFill/>
            <a:ln w="28575">
              <a:solidFill>
                <a:srgbClr val="FFFFFF"/>
              </a:solidFill>
              <a:headEnd type="stealth" w="lg" len="me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flipH="1" flipV="1">
              <a:off x="951706" y="4456906"/>
              <a:ext cx="381000" cy="1588"/>
            </a:xfrm>
            <a:prstGeom prst="line">
              <a:avLst/>
            </a:prstGeom>
            <a:grpFill/>
            <a:ln w="28575">
              <a:solidFill>
                <a:srgbClr val="FFFFFF"/>
              </a:solidFill>
              <a:headEnd type="stealth" w="lg"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flipH="1" flipV="1">
              <a:off x="1296194" y="4495006"/>
              <a:ext cx="304800" cy="1588"/>
            </a:xfrm>
            <a:prstGeom prst="line">
              <a:avLst/>
            </a:prstGeom>
            <a:grpFill/>
            <a:ln w="28575">
              <a:solidFill>
                <a:srgbClr val="FFFFFF"/>
              </a:solidFill>
              <a:headEnd type="stealth" w="lg" len="me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flipH="1" flipV="1">
              <a:off x="1143794" y="4495006"/>
              <a:ext cx="304800" cy="1588"/>
            </a:xfrm>
            <a:prstGeom prst="line">
              <a:avLst/>
            </a:prstGeom>
            <a:grpFill/>
            <a:ln w="28575">
              <a:solidFill>
                <a:srgbClr val="FFFFFF"/>
              </a:solidFill>
              <a:headEnd type="stealth" w="lg" len="med"/>
            </a:ln>
          </p:spPr>
          <p:style>
            <a:lnRef idx="1">
              <a:schemeClr val="accent1"/>
            </a:lnRef>
            <a:fillRef idx="0">
              <a:schemeClr val="accent1"/>
            </a:fillRef>
            <a:effectRef idx="0">
              <a:schemeClr val="accent1"/>
            </a:effectRef>
            <a:fontRef idx="minor">
              <a:schemeClr val="tx1"/>
            </a:fontRef>
          </p:style>
        </p:cxnSp>
      </p:grpSp>
      <p:grpSp>
        <p:nvGrpSpPr>
          <p:cNvPr id="42" name="Group 65"/>
          <p:cNvGrpSpPr/>
          <p:nvPr/>
        </p:nvGrpSpPr>
        <p:grpSpPr>
          <a:xfrm>
            <a:off x="2362200" y="2667000"/>
            <a:ext cx="4086605" cy="6324600"/>
            <a:chOff x="457199" y="-494798"/>
            <a:chExt cx="3875183" cy="6059193"/>
          </a:xfrm>
          <a:solidFill>
            <a:schemeClr val="accent6">
              <a:lumMod val="60000"/>
              <a:lumOff val="40000"/>
            </a:schemeClr>
          </a:solidFill>
        </p:grpSpPr>
        <p:grpSp>
          <p:nvGrpSpPr>
            <p:cNvPr id="43" name="Group 35"/>
            <p:cNvGrpSpPr/>
            <p:nvPr/>
          </p:nvGrpSpPr>
          <p:grpSpPr>
            <a:xfrm>
              <a:off x="457199" y="914400"/>
              <a:ext cx="3875183" cy="3295390"/>
              <a:chOff x="457199" y="914400"/>
              <a:chExt cx="3875183" cy="3295390"/>
            </a:xfrm>
            <a:grpFill/>
          </p:grpSpPr>
          <p:grpSp>
            <p:nvGrpSpPr>
              <p:cNvPr id="47" name="Group 46"/>
              <p:cNvGrpSpPr/>
              <p:nvPr/>
            </p:nvGrpSpPr>
            <p:grpSpPr>
              <a:xfrm>
                <a:off x="1354015" y="914400"/>
                <a:ext cx="2227385" cy="1447800"/>
                <a:chOff x="900545" y="4038600"/>
                <a:chExt cx="942109" cy="609600"/>
              </a:xfrm>
              <a:grpFill/>
            </p:grpSpPr>
            <p:sp>
              <p:nvSpPr>
                <p:cNvPr id="57" name="Oval 56"/>
                <p:cNvSpPr/>
                <p:nvPr/>
              </p:nvSpPr>
              <p:spPr>
                <a:xfrm>
                  <a:off x="1066800" y="4038600"/>
                  <a:ext cx="609600" cy="609600"/>
                </a:xfrm>
                <a:prstGeom prst="ellipse">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1125295" eaLnBrk="1" fontAlgn="auto" hangingPunct="1">
                    <a:spcBef>
                      <a:spcPts val="0"/>
                    </a:spcBef>
                    <a:spcAft>
                      <a:spcPts val="0"/>
                    </a:spcAft>
                    <a:defRPr/>
                  </a:pPr>
                  <a:endParaRPr lang="en-US" sz="1400">
                    <a:solidFill>
                      <a:srgbClr val="FFFFFF"/>
                    </a:solidFill>
                    <a:cs typeface="B Homa" pitchFamily="2" charset="-78"/>
                  </a:endParaRPr>
                </a:p>
              </p:txBody>
            </p:sp>
            <p:sp>
              <p:nvSpPr>
                <p:cNvPr id="58" name="TextBox 57"/>
                <p:cNvSpPr txBox="1"/>
                <p:nvPr/>
              </p:nvSpPr>
              <p:spPr>
                <a:xfrm>
                  <a:off x="900545" y="4201160"/>
                  <a:ext cx="942109" cy="220303"/>
                </a:xfrm>
                <a:prstGeom prst="rect">
                  <a:avLst/>
                </a:prstGeom>
                <a:noFill/>
                <a:ln>
                  <a:noFill/>
                </a:ln>
              </p:spPr>
              <p:txBody>
                <a:bodyPr anchor="ctr" anchorCtr="1">
                  <a:spAutoFit/>
                </a:bodyPr>
                <a:lstStyle/>
                <a:p>
                  <a:pPr algn="ctr" defTabSz="1125295" rtl="1" eaLnBrk="1" fontAlgn="auto" hangingPunct="1">
                    <a:spcBef>
                      <a:spcPts val="0"/>
                    </a:spcBef>
                    <a:spcAft>
                      <a:spcPts val="0"/>
                    </a:spcAft>
                    <a:defRPr/>
                  </a:pPr>
                  <a:r>
                    <a:rPr lang="fa-IR" sz="1400" dirty="0">
                      <a:solidFill>
                        <a:schemeClr val="bg1"/>
                      </a:solidFill>
                      <a:latin typeface="+mn-lt"/>
                      <a:cs typeface="B Homa" pitchFamily="2" charset="-78"/>
                    </a:rPr>
                    <a:t>منظر عینی شهر</a:t>
                  </a:r>
                </a:p>
                <a:p>
                  <a:pPr algn="ctr" defTabSz="1125295" rtl="1" eaLnBrk="1" fontAlgn="auto" hangingPunct="1">
                    <a:spcBef>
                      <a:spcPts val="0"/>
                    </a:spcBef>
                    <a:spcAft>
                      <a:spcPts val="0"/>
                    </a:spcAft>
                    <a:defRPr/>
                  </a:pPr>
                  <a:r>
                    <a:rPr lang="en-US" sz="1400" dirty="0">
                      <a:solidFill>
                        <a:schemeClr val="bg1"/>
                      </a:solidFill>
                      <a:latin typeface="Comic Sans MS" pitchFamily="66" charset="0"/>
                      <a:cs typeface="B Homa" pitchFamily="2" charset="-78"/>
                    </a:rPr>
                    <a:t>Cityscape</a:t>
                  </a:r>
                </a:p>
              </p:txBody>
            </p:sp>
          </p:grpSp>
          <p:grpSp>
            <p:nvGrpSpPr>
              <p:cNvPr id="48" name="Group 19"/>
              <p:cNvGrpSpPr/>
              <p:nvPr/>
            </p:nvGrpSpPr>
            <p:grpSpPr>
              <a:xfrm>
                <a:off x="457199" y="2765038"/>
                <a:ext cx="2231135" cy="1444752"/>
                <a:chOff x="900545" y="4110832"/>
                <a:chExt cx="942109" cy="609600"/>
              </a:xfrm>
              <a:grpFill/>
            </p:grpSpPr>
            <p:sp>
              <p:nvSpPr>
                <p:cNvPr id="55" name="Oval 54"/>
                <p:cNvSpPr/>
                <p:nvPr/>
              </p:nvSpPr>
              <p:spPr>
                <a:xfrm>
                  <a:off x="1043987" y="4110832"/>
                  <a:ext cx="609600" cy="609600"/>
                </a:xfrm>
                <a:prstGeom prst="ellipse">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1125295" eaLnBrk="1" fontAlgn="auto" hangingPunct="1">
                    <a:spcBef>
                      <a:spcPts val="0"/>
                    </a:spcBef>
                    <a:spcAft>
                      <a:spcPts val="0"/>
                    </a:spcAft>
                    <a:defRPr/>
                  </a:pPr>
                  <a:endParaRPr lang="en-US" sz="1400">
                    <a:solidFill>
                      <a:srgbClr val="FFFFFF"/>
                    </a:solidFill>
                    <a:cs typeface="B Homa" pitchFamily="2" charset="-78"/>
                  </a:endParaRPr>
                </a:p>
              </p:txBody>
            </p:sp>
            <p:sp>
              <p:nvSpPr>
                <p:cNvPr id="56" name="TextBox 55"/>
                <p:cNvSpPr txBox="1"/>
                <p:nvPr/>
              </p:nvSpPr>
              <p:spPr>
                <a:xfrm>
                  <a:off x="900545" y="4201160"/>
                  <a:ext cx="942109" cy="220768"/>
                </a:xfrm>
                <a:prstGeom prst="rect">
                  <a:avLst/>
                </a:prstGeom>
                <a:noFill/>
                <a:ln>
                  <a:noFill/>
                </a:ln>
              </p:spPr>
              <p:txBody>
                <a:bodyPr anchor="ctr" anchorCtr="1">
                  <a:spAutoFit/>
                </a:bodyPr>
                <a:lstStyle/>
                <a:p>
                  <a:pPr algn="ctr" defTabSz="1125295" rtl="1" eaLnBrk="1" fontAlgn="auto" hangingPunct="1">
                    <a:spcBef>
                      <a:spcPts val="0"/>
                    </a:spcBef>
                    <a:spcAft>
                      <a:spcPts val="0"/>
                    </a:spcAft>
                    <a:defRPr/>
                  </a:pPr>
                  <a:r>
                    <a:rPr lang="fa-IR" sz="1400" dirty="0">
                      <a:solidFill>
                        <a:schemeClr val="bg1"/>
                      </a:solidFill>
                      <a:latin typeface="+mn-lt"/>
                      <a:cs typeface="B Homa" pitchFamily="2" charset="-78"/>
                    </a:rPr>
                    <a:t>منظر ذهنی شهر</a:t>
                  </a:r>
                </a:p>
                <a:p>
                  <a:pPr algn="ctr" defTabSz="1125295" rtl="1" eaLnBrk="1" fontAlgn="auto" hangingPunct="1">
                    <a:spcBef>
                      <a:spcPts val="0"/>
                    </a:spcBef>
                    <a:spcAft>
                      <a:spcPts val="0"/>
                    </a:spcAft>
                    <a:defRPr/>
                  </a:pPr>
                  <a:r>
                    <a:rPr lang="en-US" sz="1400" dirty="0">
                      <a:solidFill>
                        <a:schemeClr val="bg1"/>
                      </a:solidFill>
                      <a:latin typeface="Comic Sans MS" pitchFamily="66" charset="0"/>
                      <a:cs typeface="B Homa" pitchFamily="2" charset="-78"/>
                    </a:rPr>
                    <a:t>City Image</a:t>
                  </a:r>
                </a:p>
              </p:txBody>
            </p:sp>
          </p:grpSp>
          <p:grpSp>
            <p:nvGrpSpPr>
              <p:cNvPr id="49" name="Group 22"/>
              <p:cNvGrpSpPr/>
              <p:nvPr/>
            </p:nvGrpSpPr>
            <p:grpSpPr>
              <a:xfrm>
                <a:off x="2579781" y="2506370"/>
                <a:ext cx="1752601" cy="1532230"/>
                <a:chOff x="1034086" y="4004519"/>
                <a:chExt cx="739605" cy="643682"/>
              </a:xfrm>
              <a:grpFill/>
            </p:grpSpPr>
            <p:sp>
              <p:nvSpPr>
                <p:cNvPr id="53" name="Oval 52"/>
                <p:cNvSpPr/>
                <p:nvPr/>
              </p:nvSpPr>
              <p:spPr>
                <a:xfrm>
                  <a:off x="1066800" y="4004519"/>
                  <a:ext cx="668381" cy="643682"/>
                </a:xfrm>
                <a:prstGeom prst="ellipse">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1125295" eaLnBrk="1" fontAlgn="auto" hangingPunct="1">
                    <a:spcBef>
                      <a:spcPts val="0"/>
                    </a:spcBef>
                    <a:spcAft>
                      <a:spcPts val="0"/>
                    </a:spcAft>
                    <a:defRPr/>
                  </a:pPr>
                  <a:endParaRPr lang="en-US" sz="1400">
                    <a:solidFill>
                      <a:srgbClr val="FFFFFF"/>
                    </a:solidFill>
                    <a:cs typeface="B Homa" pitchFamily="2" charset="-78"/>
                  </a:endParaRPr>
                </a:p>
              </p:txBody>
            </p:sp>
            <p:sp>
              <p:nvSpPr>
                <p:cNvPr id="54" name="TextBox 53"/>
                <p:cNvSpPr txBox="1"/>
                <p:nvPr/>
              </p:nvSpPr>
              <p:spPr>
                <a:xfrm>
                  <a:off x="1034086" y="4227200"/>
                  <a:ext cx="739605" cy="310309"/>
                </a:xfrm>
                <a:prstGeom prst="rect">
                  <a:avLst/>
                </a:prstGeom>
                <a:noFill/>
                <a:ln>
                  <a:noFill/>
                </a:ln>
              </p:spPr>
              <p:txBody>
                <a:bodyPr anchor="ctr" anchorCtr="1">
                  <a:spAutoFit/>
                </a:bodyPr>
                <a:lstStyle/>
                <a:p>
                  <a:pPr algn="ctr" defTabSz="1125295" rtl="1" eaLnBrk="1" fontAlgn="auto" hangingPunct="1">
                    <a:spcBef>
                      <a:spcPts val="0"/>
                    </a:spcBef>
                    <a:spcAft>
                      <a:spcPts val="0"/>
                    </a:spcAft>
                    <a:defRPr/>
                  </a:pPr>
                  <a:r>
                    <a:rPr lang="fa-IR" sz="1400" dirty="0">
                      <a:solidFill>
                        <a:schemeClr val="bg1"/>
                      </a:solidFill>
                      <a:latin typeface="+mn-lt"/>
                      <a:cs typeface="B Homa" pitchFamily="2" charset="-78"/>
                    </a:rPr>
                    <a:t>منظرذهنی-ارزیابانه شهر</a:t>
                  </a:r>
                </a:p>
                <a:p>
                  <a:pPr algn="ctr" defTabSz="1125295" rtl="1" eaLnBrk="1" fontAlgn="auto" hangingPunct="1">
                    <a:spcBef>
                      <a:spcPts val="0"/>
                    </a:spcBef>
                    <a:spcAft>
                      <a:spcPts val="0"/>
                    </a:spcAft>
                    <a:defRPr/>
                  </a:pPr>
                  <a:r>
                    <a:rPr lang="en-US" sz="1400" dirty="0">
                      <a:solidFill>
                        <a:schemeClr val="bg1"/>
                      </a:solidFill>
                      <a:latin typeface="Comic Sans MS" pitchFamily="66" charset="0"/>
                      <a:cs typeface="B Homa" pitchFamily="2" charset="-78"/>
                    </a:rPr>
                    <a:t>City Evaluation-Image</a:t>
                  </a:r>
                </a:p>
              </p:txBody>
            </p:sp>
          </p:grpSp>
          <p:cxnSp>
            <p:nvCxnSpPr>
              <p:cNvPr id="50" name="Straight Connector 49"/>
              <p:cNvCxnSpPr/>
              <p:nvPr/>
            </p:nvCxnSpPr>
            <p:spPr>
              <a:xfrm rot="5400000">
                <a:off x="1790699" y="2324101"/>
                <a:ext cx="304799" cy="228597"/>
              </a:xfrm>
              <a:prstGeom prst="line">
                <a:avLst/>
              </a:prstGeom>
              <a:grpFill/>
              <a:ln w="25400">
                <a:solidFill>
                  <a:schemeClr val="accent6">
                    <a:lumMod val="50000"/>
                  </a:schemeClr>
                </a:solidFill>
                <a:headEnd type="stealth" w="lg" len="med"/>
                <a:tailEnd type="stealth" w="lg" len="med"/>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895600" y="2286000"/>
                <a:ext cx="206710" cy="304801"/>
              </a:xfrm>
              <a:prstGeom prst="line">
                <a:avLst/>
              </a:prstGeom>
              <a:grpFill/>
              <a:ln w="25400">
                <a:solidFill>
                  <a:schemeClr val="accent6">
                    <a:lumMod val="50000"/>
                  </a:schemeClr>
                </a:solidFill>
                <a:headEnd type="stealth" w="lg" len="med"/>
                <a:tailEnd type="stealth" w="lg" len="med"/>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334904" y="3352800"/>
                <a:ext cx="304800" cy="1588"/>
              </a:xfrm>
              <a:prstGeom prst="line">
                <a:avLst/>
              </a:prstGeom>
              <a:grpFill/>
              <a:ln w="25400">
                <a:solidFill>
                  <a:schemeClr val="accent6">
                    <a:lumMod val="50000"/>
                  </a:schemeClr>
                </a:solidFill>
                <a:headEnd type="stealth" w="lg" len="med"/>
                <a:tailEnd type="stealth" w="lg" len="med"/>
              </a:ln>
            </p:spPr>
            <p:style>
              <a:lnRef idx="1">
                <a:schemeClr val="accent1"/>
              </a:lnRef>
              <a:fillRef idx="0">
                <a:schemeClr val="accent1"/>
              </a:fillRef>
              <a:effectRef idx="0">
                <a:schemeClr val="accent1"/>
              </a:effectRef>
              <a:fontRef idx="minor">
                <a:schemeClr val="tx1"/>
              </a:fontRef>
            </p:style>
          </p:cxnSp>
        </p:grpSp>
        <p:sp>
          <p:nvSpPr>
            <p:cNvPr id="44" name="TextBox 43"/>
            <p:cNvSpPr txBox="1"/>
            <p:nvPr/>
          </p:nvSpPr>
          <p:spPr>
            <a:xfrm>
              <a:off x="1731093" y="-494798"/>
              <a:ext cx="1447799" cy="1152085"/>
            </a:xfrm>
            <a:prstGeom prst="rect">
              <a:avLst/>
            </a:prstGeom>
            <a:noFill/>
            <a:ln>
              <a:noFill/>
            </a:ln>
          </p:spPr>
          <p:txBody>
            <a:bodyPr anchor="ctr" anchorCtr="1">
              <a:spAutoFit/>
            </a:bodyPr>
            <a:lstStyle/>
            <a:p>
              <a:pPr algn="ctr" defTabSz="1125295" rtl="1" eaLnBrk="1" fontAlgn="auto" hangingPunct="1">
                <a:spcBef>
                  <a:spcPts val="0"/>
                </a:spcBef>
                <a:spcAft>
                  <a:spcPts val="0"/>
                </a:spcAft>
                <a:defRPr/>
              </a:pPr>
              <a:r>
                <a:rPr lang="fa-IR" sz="1600" dirty="0">
                  <a:latin typeface="Comic Sans MS" pitchFamily="66" charset="0"/>
                  <a:cs typeface="B Homa" pitchFamily="2" charset="-78"/>
                </a:rPr>
                <a:t>از نگاه چشم ”سر“</a:t>
              </a:r>
            </a:p>
            <a:p>
              <a:pPr algn="ctr" defTabSz="1125295" rtl="1" eaLnBrk="1" fontAlgn="auto" hangingPunct="1">
                <a:spcBef>
                  <a:spcPts val="0"/>
                </a:spcBef>
                <a:spcAft>
                  <a:spcPts val="0"/>
                </a:spcAft>
                <a:defRPr/>
              </a:pPr>
              <a:r>
                <a:rPr lang="fa-IR" sz="1600" dirty="0">
                  <a:latin typeface="Comic Sans MS" pitchFamily="66" charset="0"/>
                  <a:cs typeface="B Homa" pitchFamily="2" charset="-78"/>
                </a:rPr>
                <a:t>(زیر-سیستم ادراکی)</a:t>
              </a:r>
              <a:endParaRPr lang="en-US" sz="1600" dirty="0">
                <a:latin typeface="Comic Sans MS" pitchFamily="66" charset="0"/>
                <a:cs typeface="B Homa" pitchFamily="2" charset="-78"/>
              </a:endParaRPr>
            </a:p>
          </p:txBody>
        </p:sp>
        <p:sp>
          <p:nvSpPr>
            <p:cNvPr id="45" name="TextBox 44"/>
            <p:cNvSpPr txBox="1"/>
            <p:nvPr/>
          </p:nvSpPr>
          <p:spPr>
            <a:xfrm>
              <a:off x="2639704" y="4237883"/>
              <a:ext cx="1551296" cy="1152085"/>
            </a:xfrm>
            <a:prstGeom prst="rect">
              <a:avLst/>
            </a:prstGeom>
            <a:noFill/>
            <a:ln>
              <a:noFill/>
            </a:ln>
          </p:spPr>
          <p:txBody>
            <a:bodyPr anchor="ctr" anchorCtr="1">
              <a:spAutoFit/>
            </a:bodyPr>
            <a:lstStyle/>
            <a:p>
              <a:pPr algn="ctr" defTabSz="1125295" rtl="1" eaLnBrk="1" fontAlgn="auto" hangingPunct="1">
                <a:spcBef>
                  <a:spcPts val="0"/>
                </a:spcBef>
                <a:spcAft>
                  <a:spcPts val="0"/>
                </a:spcAft>
                <a:defRPr/>
              </a:pPr>
              <a:r>
                <a:rPr lang="fa-IR" sz="1600" dirty="0">
                  <a:latin typeface="Comic Sans MS" pitchFamily="66" charset="0"/>
                  <a:cs typeface="B Homa" pitchFamily="2" charset="-78"/>
                </a:rPr>
                <a:t>از نگاه چشم ”دل“</a:t>
              </a:r>
            </a:p>
            <a:p>
              <a:pPr algn="ctr" defTabSz="1125295" rtl="1" eaLnBrk="1" fontAlgn="auto" hangingPunct="1">
                <a:spcBef>
                  <a:spcPts val="0"/>
                </a:spcBef>
                <a:spcAft>
                  <a:spcPts val="0"/>
                </a:spcAft>
                <a:defRPr/>
              </a:pPr>
              <a:r>
                <a:rPr lang="fa-IR" sz="1600" dirty="0">
                  <a:latin typeface="Comic Sans MS" pitchFamily="66" charset="0"/>
                  <a:cs typeface="B Homa" pitchFamily="2" charset="-78"/>
                </a:rPr>
                <a:t>(زیر-سیستم ارزیابانه)</a:t>
              </a:r>
              <a:endParaRPr lang="en-US" sz="1600" dirty="0">
                <a:latin typeface="Comic Sans MS" pitchFamily="66" charset="0"/>
                <a:cs typeface="B Homa" pitchFamily="2" charset="-78"/>
              </a:endParaRPr>
            </a:p>
          </p:txBody>
        </p:sp>
        <p:sp>
          <p:nvSpPr>
            <p:cNvPr id="46" name="TextBox 45"/>
            <p:cNvSpPr txBox="1"/>
            <p:nvPr/>
          </p:nvSpPr>
          <p:spPr>
            <a:xfrm>
              <a:off x="838200" y="4237883"/>
              <a:ext cx="1496704" cy="1326512"/>
            </a:xfrm>
            <a:prstGeom prst="rect">
              <a:avLst/>
            </a:prstGeom>
            <a:noFill/>
            <a:ln>
              <a:noFill/>
            </a:ln>
          </p:spPr>
          <p:txBody>
            <a:bodyPr anchor="ctr" anchorCtr="1">
              <a:spAutoFit/>
            </a:bodyPr>
            <a:lstStyle/>
            <a:p>
              <a:pPr algn="ctr" defTabSz="1125295" rtl="1" eaLnBrk="1" fontAlgn="auto" hangingPunct="1">
                <a:spcBef>
                  <a:spcPts val="0"/>
                </a:spcBef>
                <a:spcAft>
                  <a:spcPts val="0"/>
                </a:spcAft>
                <a:defRPr/>
              </a:pPr>
              <a:r>
                <a:rPr lang="fa-IR" sz="1600" dirty="0">
                  <a:latin typeface="Comic Sans MS" pitchFamily="66" charset="0"/>
                  <a:cs typeface="B Homa" pitchFamily="2" charset="-78"/>
                </a:rPr>
                <a:t>از نگاه چشم ”ذهن“</a:t>
              </a:r>
            </a:p>
            <a:p>
              <a:pPr algn="ctr" defTabSz="1125295" rtl="1" eaLnBrk="1" fontAlgn="auto" hangingPunct="1">
                <a:spcBef>
                  <a:spcPts val="0"/>
                </a:spcBef>
                <a:spcAft>
                  <a:spcPts val="0"/>
                </a:spcAft>
                <a:defRPr/>
              </a:pPr>
              <a:r>
                <a:rPr lang="fa-IR" sz="1600" dirty="0">
                  <a:latin typeface="Comic Sans MS" pitchFamily="66" charset="0"/>
                  <a:cs typeface="B Homa" pitchFamily="2" charset="-78"/>
                </a:rPr>
                <a:t>(زیر-سیستم شناختی)</a:t>
              </a:r>
              <a:endParaRPr lang="en-US" sz="1600" dirty="0">
                <a:latin typeface="Comic Sans MS" pitchFamily="66" charset="0"/>
                <a:cs typeface="B Homa" pitchFamily="2" charset="-78"/>
              </a:endParaRPr>
            </a:p>
          </p:txBody>
        </p:sp>
      </p:grpSp>
      <p:sp>
        <p:nvSpPr>
          <p:cNvPr id="59" name="Rectangle 58"/>
          <p:cNvSpPr/>
          <p:nvPr/>
        </p:nvSpPr>
        <p:spPr>
          <a:xfrm>
            <a:off x="2895600" y="1295400"/>
            <a:ext cx="9521825" cy="1108075"/>
          </a:xfrm>
          <a:prstGeom prst="rect">
            <a:avLst/>
          </a:prstGeom>
          <a:solidFill>
            <a:schemeClr val="accent6">
              <a:lumMod val="50000"/>
            </a:schemeClr>
          </a:solidFill>
        </p:spPr>
        <p:txBody>
          <a:bodyPr>
            <a:spAutoFit/>
          </a:bodyPr>
          <a:lstStyle/>
          <a:p>
            <a:pPr algn="just" defTabSz="1125295" rtl="1" eaLnBrk="1" fontAlgn="auto" hangingPunct="1">
              <a:lnSpc>
                <a:spcPct val="150000"/>
              </a:lnSpc>
              <a:spcBef>
                <a:spcPts val="0"/>
              </a:spcBef>
              <a:spcAft>
                <a:spcPts val="0"/>
              </a:spcAft>
              <a:defRPr/>
            </a:pPr>
            <a:r>
              <a:rPr lang="fa-IR" sz="2200" dirty="0">
                <a:solidFill>
                  <a:schemeClr val="bg1"/>
                </a:solidFill>
                <a:latin typeface="BRoya"/>
                <a:cs typeface="B Nazanin" pitchFamily="2" charset="-78"/>
              </a:rPr>
              <a:t>منظر شهری یک سیستم است که از تلفیق سه زیر سیستم ”</a:t>
            </a:r>
            <a:r>
              <a:rPr lang="fa-IR" sz="2200" b="1" dirty="0">
                <a:solidFill>
                  <a:schemeClr val="accent6">
                    <a:lumMod val="60000"/>
                    <a:lumOff val="40000"/>
                  </a:schemeClr>
                </a:solidFill>
                <a:latin typeface="BRoya"/>
                <a:cs typeface="B Nazanin" pitchFamily="2" charset="-78"/>
              </a:rPr>
              <a:t>منظر عینی شهر</a:t>
            </a:r>
            <a:r>
              <a:rPr lang="fa-IR" sz="2200" dirty="0">
                <a:solidFill>
                  <a:schemeClr val="bg1"/>
                </a:solidFill>
                <a:latin typeface="BRoya"/>
                <a:cs typeface="B Nazanin" pitchFamily="2" charset="-78"/>
              </a:rPr>
              <a:t>” ، ”</a:t>
            </a:r>
            <a:r>
              <a:rPr lang="fa-IR" b="1" dirty="0">
                <a:solidFill>
                  <a:schemeClr val="accent6">
                    <a:lumMod val="60000"/>
                    <a:lumOff val="40000"/>
                  </a:schemeClr>
                </a:solidFill>
                <a:latin typeface="BRoya"/>
                <a:cs typeface="B Nazanin" pitchFamily="2" charset="-78"/>
              </a:rPr>
              <a:t>منظر ذهنی شهر</a:t>
            </a:r>
            <a:r>
              <a:rPr lang="fa-IR" sz="2200" dirty="0">
                <a:solidFill>
                  <a:schemeClr val="bg1"/>
                </a:solidFill>
                <a:latin typeface="BRoya"/>
                <a:cs typeface="B Nazanin" pitchFamily="2" charset="-78"/>
              </a:rPr>
              <a:t>” و  </a:t>
            </a:r>
            <a:r>
              <a:rPr lang="fa-IR" b="1" dirty="0">
                <a:solidFill>
                  <a:schemeClr val="accent6">
                    <a:lumMod val="60000"/>
                    <a:lumOff val="40000"/>
                  </a:schemeClr>
                </a:solidFill>
                <a:latin typeface="BRoya"/>
                <a:cs typeface="B Nazanin" pitchFamily="2" charset="-78"/>
              </a:rPr>
              <a:t>” منظر ذهنی _ارزیابانه شهر” </a:t>
            </a:r>
            <a:r>
              <a:rPr lang="fa-IR" sz="2200" dirty="0">
                <a:solidFill>
                  <a:schemeClr val="bg1"/>
                </a:solidFill>
                <a:latin typeface="BRoya"/>
                <a:cs typeface="B Nazanin" pitchFamily="2" charset="-78"/>
              </a:rPr>
              <a:t>شکل می گیرد.</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36872"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pSp>
        <p:nvGrpSpPr>
          <p:cNvPr id="36878" name="Group 59"/>
          <p:cNvGrpSpPr>
            <a:grpSpLocks/>
          </p:cNvGrpSpPr>
          <p:nvPr/>
        </p:nvGrpSpPr>
        <p:grpSpPr bwMode="auto">
          <a:xfrm>
            <a:off x="5029200" y="2743200"/>
            <a:ext cx="5019675" cy="4572000"/>
            <a:chOff x="8915399" y="990600"/>
            <a:chExt cx="3726421" cy="3393728"/>
          </a:xfrm>
        </p:grpSpPr>
        <p:pic>
          <p:nvPicPr>
            <p:cNvPr id="36883" name="Picture 2" descr="C:\ezaf\Zavareh\DSC_0068.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915400" y="3498519"/>
              <a:ext cx="3657600" cy="885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4" name="Picture 3" descr="C:\ezaf\Zavareh\DSC_0370.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915400" y="990600"/>
              <a:ext cx="3657599" cy="89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85" name="Group 62"/>
            <p:cNvGrpSpPr>
              <a:grpSpLocks/>
            </p:cNvGrpSpPr>
            <p:nvPr/>
          </p:nvGrpSpPr>
          <p:grpSpPr bwMode="auto">
            <a:xfrm>
              <a:off x="8915399" y="1371600"/>
              <a:ext cx="3726421" cy="2554233"/>
              <a:chOff x="520700" y="417566"/>
              <a:chExt cx="8228792" cy="5640334"/>
            </a:xfrm>
          </p:grpSpPr>
          <p:pic>
            <p:nvPicPr>
              <p:cNvPr id="36886" name="Picture 63"/>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20700" y="800100"/>
                <a:ext cx="8102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5" name="Group 9"/>
              <p:cNvGrpSpPr/>
              <p:nvPr/>
            </p:nvGrpSpPr>
            <p:grpSpPr>
              <a:xfrm>
                <a:off x="1348191" y="4980968"/>
                <a:ext cx="542414" cy="439731"/>
                <a:chOff x="1082613" y="5122331"/>
                <a:chExt cx="742758" cy="612563"/>
              </a:xfrm>
              <a:solidFill>
                <a:srgbClr val="00B0F0"/>
              </a:solidFill>
            </p:grpSpPr>
            <p:sp>
              <p:nvSpPr>
                <p:cNvPr id="77" name="Right Arrow 6"/>
                <p:cNvSpPr/>
                <p:nvPr/>
              </p:nvSpPr>
              <p:spPr>
                <a:xfrm rot="19620225">
                  <a:off x="1377337" y="5122331"/>
                  <a:ext cx="448034" cy="432048"/>
                </a:xfrm>
                <a:prstGeom prst="rightArrow">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8" name="Rectangle 77"/>
                <p:cNvSpPr/>
                <p:nvPr/>
              </p:nvSpPr>
              <p:spPr>
                <a:xfrm rot="19589148">
                  <a:off x="1234714" y="5422154"/>
                  <a:ext cx="149783" cy="215670"/>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9" name="Rectangle 78"/>
                <p:cNvSpPr/>
                <p:nvPr/>
              </p:nvSpPr>
              <p:spPr>
                <a:xfrm rot="19589148">
                  <a:off x="1082613" y="5519224"/>
                  <a:ext cx="149783" cy="215670"/>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66" name="Group 10"/>
              <p:cNvGrpSpPr/>
              <p:nvPr/>
            </p:nvGrpSpPr>
            <p:grpSpPr>
              <a:xfrm rot="10800000">
                <a:off x="7748674" y="1877019"/>
                <a:ext cx="542414" cy="439731"/>
                <a:chOff x="1082613" y="5122331"/>
                <a:chExt cx="742758" cy="612563"/>
              </a:xfrm>
              <a:solidFill>
                <a:schemeClr val="accent2"/>
              </a:solidFill>
            </p:grpSpPr>
            <p:sp>
              <p:nvSpPr>
                <p:cNvPr id="74" name="Right Arrow 73"/>
                <p:cNvSpPr/>
                <p:nvPr/>
              </p:nvSpPr>
              <p:spPr>
                <a:xfrm rot="19620225">
                  <a:off x="1377337" y="5122331"/>
                  <a:ext cx="448034" cy="432048"/>
                </a:xfrm>
                <a:prstGeom prst="rightArrow">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5" name="Rectangle 74"/>
                <p:cNvSpPr/>
                <p:nvPr/>
              </p:nvSpPr>
              <p:spPr>
                <a:xfrm rot="19589148">
                  <a:off x="1234714" y="5422154"/>
                  <a:ext cx="149783" cy="215670"/>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6" name="Rectangle 75"/>
                <p:cNvSpPr/>
                <p:nvPr/>
              </p:nvSpPr>
              <p:spPr>
                <a:xfrm rot="19589148">
                  <a:off x="1082613" y="5519224"/>
                  <a:ext cx="149783" cy="215670"/>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67" name="Group 14"/>
              <p:cNvGrpSpPr/>
              <p:nvPr/>
            </p:nvGrpSpPr>
            <p:grpSpPr>
              <a:xfrm rot="5870265">
                <a:off x="5300815" y="1061483"/>
                <a:ext cx="542413" cy="439732"/>
                <a:chOff x="1082613" y="5122330"/>
                <a:chExt cx="742756" cy="612564"/>
              </a:xfrm>
              <a:solidFill>
                <a:schemeClr val="accent2"/>
              </a:solidFill>
            </p:grpSpPr>
            <p:sp>
              <p:nvSpPr>
                <p:cNvPr id="71" name="Right Arrow 70"/>
                <p:cNvSpPr/>
                <p:nvPr/>
              </p:nvSpPr>
              <p:spPr>
                <a:xfrm rot="19620225">
                  <a:off x="1377335" y="5122330"/>
                  <a:ext cx="448034" cy="432048"/>
                </a:xfrm>
                <a:prstGeom prst="rightArrow">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2" name="Rectangle 71"/>
                <p:cNvSpPr/>
                <p:nvPr/>
              </p:nvSpPr>
              <p:spPr>
                <a:xfrm rot="19589148">
                  <a:off x="1234714" y="5422154"/>
                  <a:ext cx="149783" cy="215670"/>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3" name="Rectangle 72"/>
                <p:cNvSpPr/>
                <p:nvPr/>
              </p:nvSpPr>
              <p:spPr>
                <a:xfrm rot="19589148">
                  <a:off x="1082613" y="5519224"/>
                  <a:ext cx="149783" cy="215670"/>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pic>
            <p:nvPicPr>
              <p:cNvPr id="36890" name="Picture 2"/>
              <p:cNvPicPr>
                <a:picLocks noChangeAspect="1" noChangeArrowheads="1"/>
              </p:cNvPicPr>
              <p:nvPr/>
            </p:nvPicPr>
            <p:blipFill>
              <a:blip r:embed="rId7"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rot="3407454">
                <a:off x="759859" y="5018934"/>
                <a:ext cx="109610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
              <p:cNvPicPr>
                <a:picLocks noChangeAspect="1" noChangeArrowheads="1"/>
              </p:cNvPicPr>
              <p:nvPr/>
            </p:nvPicPr>
            <p:blipFill>
              <a:blip r:embed="rId7" cstate="screen">
                <a:clrChange>
                  <a:clrFrom>
                    <a:srgbClr val="000000"/>
                  </a:clrFrom>
                  <a:clrTo>
                    <a:srgbClr val="000000">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4119415">
                <a:off x="7782338" y="1510265"/>
                <a:ext cx="1096108" cy="838200"/>
              </a:xfrm>
              <a:prstGeom prst="rect">
                <a:avLst/>
              </a:prstGeom>
              <a:noFill/>
              <a:ln w="9525">
                <a:noFill/>
                <a:miter lim="800000"/>
                <a:headEnd/>
                <a:tailEnd/>
              </a:ln>
              <a:effectLst/>
            </p:spPr>
          </p:pic>
          <p:pic>
            <p:nvPicPr>
              <p:cNvPr id="70" name="Picture 2"/>
              <p:cNvPicPr>
                <a:picLocks noChangeAspect="1" noChangeArrowheads="1"/>
              </p:cNvPicPr>
              <p:nvPr/>
            </p:nvPicPr>
            <p:blipFill>
              <a:blip r:embed="rId7" cstate="screen">
                <a:duotone>
                  <a:schemeClr val="accent2">
                    <a:shade val="45000"/>
                    <a:satMod val="135000"/>
                  </a:schemeClr>
                  <a:prstClr val="white"/>
                </a:duotone>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rot="10141954">
                <a:off x="4863562" y="417566"/>
                <a:ext cx="1096109" cy="838200"/>
              </a:xfrm>
              <a:prstGeom prst="rect">
                <a:avLst/>
              </a:prstGeom>
              <a:noFill/>
              <a:ln w="9525">
                <a:noFill/>
                <a:miter lim="800000"/>
                <a:headEnd/>
                <a:tailEnd/>
              </a:ln>
              <a:effectLst/>
            </p:spPr>
          </p:pic>
        </p:grpSp>
      </p:grpSp>
      <p:sp>
        <p:nvSpPr>
          <p:cNvPr id="80" name="Title 1"/>
          <p:cNvSpPr txBox="1">
            <a:spLocks/>
          </p:cNvSpPr>
          <p:nvPr/>
        </p:nvSpPr>
        <p:spPr>
          <a:xfrm>
            <a:off x="2438400" y="2971800"/>
            <a:ext cx="1800225" cy="495300"/>
          </a:xfrm>
          <a:prstGeom prst="rect">
            <a:avLst/>
          </a:prstGeom>
        </p:spPr>
        <p:txBody>
          <a:bodyPr lIns="112535" tIns="56268" rIns="112535" bIns="56268" anchor="ctr">
            <a:normAutofit fontScale="82500" lnSpcReduction="10000"/>
          </a:bodyPr>
          <a:lstStyle/>
          <a:p>
            <a:pPr algn="ctr" defTabSz="1125352" eaLnBrk="1" fontAlgn="auto" hangingPunct="1">
              <a:spcAft>
                <a:spcPts val="0"/>
              </a:spcAft>
              <a:defRPr/>
            </a:pPr>
            <a:r>
              <a:rPr lang="fa-IR" sz="2400" b="1" dirty="0">
                <a:latin typeface="+mn-lt"/>
                <a:cs typeface="B Roya" pitchFamily="2" charset="-78"/>
              </a:rPr>
              <a:t>ورودی اصلی شهر </a:t>
            </a:r>
            <a:endParaRPr lang="en-US" sz="2400" b="1" dirty="0">
              <a:latin typeface="+mn-lt"/>
              <a:cs typeface="B Roya" pitchFamily="2" charset="-78"/>
            </a:endParaRPr>
          </a:p>
        </p:txBody>
      </p:sp>
      <p:pic>
        <p:nvPicPr>
          <p:cNvPr id="36880" name="Content Placeholder 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438400" y="1371600"/>
            <a:ext cx="1000283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1" name="Content Placeholder 3"/>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438400" y="7315200"/>
            <a:ext cx="9974263"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itle 1"/>
          <p:cNvSpPr txBox="1">
            <a:spLocks/>
          </p:cNvSpPr>
          <p:nvPr/>
        </p:nvSpPr>
        <p:spPr>
          <a:xfrm>
            <a:off x="10515600" y="8648700"/>
            <a:ext cx="1800225" cy="495300"/>
          </a:xfrm>
          <a:prstGeom prst="rect">
            <a:avLst/>
          </a:prstGeom>
        </p:spPr>
        <p:txBody>
          <a:bodyPr anchor="b">
            <a:normAutofit fontScale="82500" lnSpcReduction="10000"/>
          </a:bodyPr>
          <a:lstStyle>
            <a:lvl1pPr algn="l" defTabSz="914400" rtl="1" eaLnBrk="1" latinLnBrk="0" hangingPunct="1">
              <a:spcBef>
                <a:spcPct val="0"/>
              </a:spcBef>
              <a:buNone/>
              <a:defRPr sz="40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fontAlgn="auto">
              <a:spcAft>
                <a:spcPts val="0"/>
              </a:spcAft>
              <a:defRPr/>
            </a:pPr>
            <a:r>
              <a:rPr lang="fa-IR" sz="2400" b="1" dirty="0">
                <a:solidFill>
                  <a:schemeClr val="tx1"/>
                </a:solidFill>
                <a:latin typeface="+mn-lt"/>
                <a:ea typeface="+mn-ea"/>
                <a:cs typeface="B Roya" pitchFamily="2" charset="-78"/>
              </a:rPr>
              <a:t>ورودی فرعی  شهر </a:t>
            </a:r>
            <a:endParaRPr lang="en-US" sz="2400" b="1" dirty="0">
              <a:solidFill>
                <a:schemeClr val="tx1"/>
              </a:solidFill>
              <a:latin typeface="+mn-lt"/>
              <a:ea typeface="+mn-ea"/>
              <a:cs typeface="B Roya" pitchFamily="2" charset="-78"/>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37896"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pSp>
        <p:nvGrpSpPr>
          <p:cNvPr id="37902" name="Group 13"/>
          <p:cNvGrpSpPr>
            <a:grpSpLocks/>
          </p:cNvGrpSpPr>
          <p:nvPr/>
        </p:nvGrpSpPr>
        <p:grpSpPr bwMode="auto">
          <a:xfrm>
            <a:off x="2209800" y="1524000"/>
            <a:ext cx="4938713" cy="3276600"/>
            <a:chOff x="1" y="631981"/>
            <a:chExt cx="9158240" cy="6075531"/>
          </a:xfrm>
        </p:grpSpPr>
        <p:pic>
          <p:nvPicPr>
            <p:cNvPr id="37916" name="Content Placeholder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 y="764704"/>
              <a:ext cx="9158240" cy="594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p:cNvPicPr>
              <a:picLocks noChangeAspect="1" noChangeArrowheads="1"/>
            </p:cNvPicPr>
            <p:nvPr/>
          </p:nvPicPr>
          <p:blipFill>
            <a:blip r:embed="rId5" cstate="screen">
              <a:clrChange>
                <a:clrFrom>
                  <a:srgbClr val="000000"/>
                </a:clrFrom>
                <a:clrTo>
                  <a:srgbClr val="000000">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2441909">
              <a:off x="6512940" y="876704"/>
              <a:ext cx="1096108" cy="838200"/>
            </a:xfrm>
            <a:prstGeom prst="rect">
              <a:avLst/>
            </a:prstGeom>
            <a:noFill/>
            <a:ln w="9525">
              <a:noFill/>
              <a:miter lim="800000"/>
              <a:headEnd/>
              <a:tailEnd/>
            </a:ln>
            <a:effectLst/>
          </p:spPr>
        </p:pic>
        <p:pic>
          <p:nvPicPr>
            <p:cNvPr id="19" name="Picture 2"/>
            <p:cNvPicPr>
              <a:picLocks noChangeAspect="1" noChangeArrowheads="1"/>
            </p:cNvPicPr>
            <p:nvPr/>
          </p:nvPicPr>
          <p:blipFill>
            <a:blip r:embed="rId5" cstate="screen">
              <a:clrChange>
                <a:clrFrom>
                  <a:srgbClr val="000000"/>
                </a:clrFrom>
                <a:clrTo>
                  <a:srgbClr val="000000">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9529845">
              <a:off x="4857010" y="631981"/>
              <a:ext cx="1096108" cy="838200"/>
            </a:xfrm>
            <a:prstGeom prst="rect">
              <a:avLst/>
            </a:prstGeom>
            <a:noFill/>
            <a:ln w="9525">
              <a:noFill/>
              <a:miter lim="800000"/>
              <a:headEnd/>
              <a:tailEnd/>
            </a:ln>
            <a:effectLst/>
          </p:spPr>
        </p:pic>
        <p:pic>
          <p:nvPicPr>
            <p:cNvPr id="20" name="Picture 2"/>
            <p:cNvPicPr>
              <a:picLocks noChangeAspect="1" noChangeArrowheads="1"/>
            </p:cNvPicPr>
            <p:nvPr/>
          </p:nvPicPr>
          <p:blipFill>
            <a:blip r:embed="rId5" cstate="screen">
              <a:clrChange>
                <a:clrFrom>
                  <a:srgbClr val="000000"/>
                </a:clrFrom>
                <a:clrTo>
                  <a:srgbClr val="000000">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4791424">
              <a:off x="7480330" y="1901098"/>
              <a:ext cx="1096108" cy="838200"/>
            </a:xfrm>
            <a:prstGeom prst="rect">
              <a:avLst/>
            </a:prstGeom>
            <a:noFill/>
            <a:ln w="9525">
              <a:noFill/>
              <a:miter lim="800000"/>
              <a:headEnd/>
              <a:tailEnd/>
            </a:ln>
            <a:effectLst/>
          </p:spPr>
        </p:pic>
        <p:pic>
          <p:nvPicPr>
            <p:cNvPr id="21" name="Picture 2"/>
            <p:cNvPicPr>
              <a:picLocks noChangeAspect="1" noChangeArrowheads="1"/>
            </p:cNvPicPr>
            <p:nvPr/>
          </p:nvPicPr>
          <p:blipFill>
            <a:blip r:embed="rId5" cstate="screen">
              <a:clrChange>
                <a:clrFrom>
                  <a:srgbClr val="000000"/>
                </a:clrFrom>
                <a:clrTo>
                  <a:srgbClr val="000000">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0028175">
              <a:off x="6477548" y="2748409"/>
              <a:ext cx="1096108" cy="838200"/>
            </a:xfrm>
            <a:prstGeom prst="rect">
              <a:avLst/>
            </a:prstGeom>
            <a:noFill/>
            <a:ln w="9525">
              <a:noFill/>
              <a:miter lim="800000"/>
              <a:headEnd/>
              <a:tailEnd/>
            </a:ln>
            <a:effectLst/>
          </p:spPr>
        </p:pic>
      </p:grpSp>
      <p:sp>
        <p:nvSpPr>
          <p:cNvPr id="37903" name="TextBox 21"/>
          <p:cNvSpPr txBox="1">
            <a:spLocks noChangeArrowheads="1"/>
          </p:cNvSpPr>
          <p:nvPr/>
        </p:nvSpPr>
        <p:spPr bwMode="auto">
          <a:xfrm>
            <a:off x="9894888" y="1295400"/>
            <a:ext cx="37449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eaLnBrk="1" hangingPunct="1"/>
            <a:r>
              <a:rPr lang="fa-IR" altLang="fa-IR" sz="1800">
                <a:cs typeface="B Homa" panose="00000400000000000000" pitchFamily="2" charset="-78"/>
              </a:rPr>
              <a:t>منظر گسترده </a:t>
            </a:r>
            <a:r>
              <a:rPr lang="fa-IR" altLang="fa-IR" sz="2800">
                <a:cs typeface="B Homa" panose="00000400000000000000" pitchFamily="2" charset="-78"/>
              </a:rPr>
              <a:t>(</a:t>
            </a:r>
            <a:r>
              <a:rPr lang="fa-IR" altLang="fa-IR" sz="2000">
                <a:cs typeface="B Homa" panose="00000400000000000000" pitchFamily="2" charset="-78"/>
              </a:rPr>
              <a:t>ازداخل به خارج</a:t>
            </a:r>
            <a:r>
              <a:rPr lang="fa-IR" altLang="fa-IR" sz="2800">
                <a:cs typeface="B Homa" panose="00000400000000000000" pitchFamily="2" charset="-78"/>
              </a:rPr>
              <a:t>)</a:t>
            </a:r>
          </a:p>
        </p:txBody>
      </p:sp>
      <p:pic>
        <p:nvPicPr>
          <p:cNvPr id="37904" name="Picture 2" descr="C:\ezaf\Zavareh\Untitled_Panorama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010400" y="1981200"/>
            <a:ext cx="5867400"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5" name="Picture 6" descr="D:\New folder\zavareh\DSC_0428.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010400" y="3683000"/>
            <a:ext cx="257175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6" name="Picture 2" descr="C:\ezaf\Zavareh\DSC_0366.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53600" y="3698875"/>
            <a:ext cx="3124200"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Content Placeholder 2"/>
          <p:cNvSpPr txBox="1">
            <a:spLocks/>
          </p:cNvSpPr>
          <p:nvPr/>
        </p:nvSpPr>
        <p:spPr>
          <a:xfrm>
            <a:off x="2286000" y="4953000"/>
            <a:ext cx="10283825" cy="1512888"/>
          </a:xfrm>
          <a:prstGeom prst="rect">
            <a:avLst/>
          </a:prstGeom>
        </p:spPr>
        <p:txBody>
          <a:bodyPr lIns="112535" tIns="56268" rIns="112535" bIns="56268">
            <a:normAutofit/>
          </a:bodyPr>
          <a:lstStyle/>
          <a:p>
            <a:pPr indent="-342900" algn="just" defTabSz="1125352" eaLnBrk="1" fontAlgn="auto" hangingPunct="1">
              <a:lnSpc>
                <a:spcPct val="120000"/>
              </a:lnSpc>
              <a:spcBef>
                <a:spcPct val="20000"/>
              </a:spcBef>
              <a:spcAft>
                <a:spcPts val="0"/>
              </a:spcAft>
              <a:buFont typeface="Arial" pitchFamily="34" charset="0"/>
              <a:buBlip>
                <a:blip r:embed="rId9"/>
              </a:buBlip>
              <a:defRPr/>
            </a:pPr>
            <a:r>
              <a:rPr lang="fa-IR" sz="1800" b="1" dirty="0">
                <a:solidFill>
                  <a:srgbClr val="FFFFFF"/>
                </a:solidFill>
                <a:latin typeface="+mn-lt"/>
                <a:cs typeface="B Mitra" pitchFamily="2" charset="-78"/>
              </a:rPr>
              <a:t>چشم انداز درونی </a:t>
            </a:r>
            <a:r>
              <a:rPr lang="en-US" sz="1800" b="1" dirty="0">
                <a:solidFill>
                  <a:srgbClr val="FFFFFF"/>
                </a:solidFill>
                <a:latin typeface="Comic Sans MS" pitchFamily="66" charset="0"/>
                <a:cs typeface="B Mitra" pitchFamily="2" charset="-78"/>
              </a:rPr>
              <a:t>prospect  views  inside</a:t>
            </a:r>
            <a:endParaRPr lang="fa-IR" sz="1800" b="1" dirty="0">
              <a:solidFill>
                <a:srgbClr val="FFFFFF"/>
              </a:solidFill>
              <a:latin typeface="Comic Sans MS" pitchFamily="66" charset="0"/>
              <a:cs typeface="B Mitra" pitchFamily="2" charset="-78"/>
            </a:endParaRPr>
          </a:p>
          <a:p>
            <a:pPr algn="just" defTabSz="1125352" rtl="1" eaLnBrk="1" fontAlgn="auto" hangingPunct="1">
              <a:lnSpc>
                <a:spcPct val="120000"/>
              </a:lnSpc>
              <a:spcBef>
                <a:spcPct val="20000"/>
              </a:spcBef>
              <a:spcAft>
                <a:spcPts val="0"/>
              </a:spcAft>
              <a:buFont typeface="Arial" pitchFamily="34" charset="0"/>
              <a:buNone/>
              <a:defRPr/>
            </a:pPr>
            <a:r>
              <a:rPr lang="fa-IR" sz="1800" b="1" dirty="0">
                <a:latin typeface="+mn-lt"/>
                <a:cs typeface="B Mitra" pitchFamily="2" charset="-78"/>
              </a:rPr>
              <a:t>ارایه دهنده  مناظر گسترده  از شهر از داخل فضاهای باز وسیع  و عناصر طبیعی مانند رودخانه است منظر شهر و خط آسمان از میان سفره آب و سیمای رودخانه معرف هویت شهر است . اغلب مناظر پانوراما  از گستره رودخانه به لحاظ حرکت ناظر از روی پل ها و سواحل دارای حرکت است.</a:t>
            </a:r>
            <a:endParaRPr lang="en-US" sz="1800" b="1" dirty="0">
              <a:latin typeface="+mn-lt"/>
              <a:cs typeface="B Mitra" pitchFamily="2" charset="-78"/>
            </a:endParaRPr>
          </a:p>
          <a:p>
            <a:pPr algn="ctr" defTabSz="1125352" eaLnBrk="1" fontAlgn="auto" hangingPunct="1">
              <a:lnSpc>
                <a:spcPct val="120000"/>
              </a:lnSpc>
              <a:spcBef>
                <a:spcPct val="20000"/>
              </a:spcBef>
              <a:spcAft>
                <a:spcPts val="0"/>
              </a:spcAft>
              <a:buFont typeface="Arial" pitchFamily="34" charset="0"/>
              <a:buNone/>
              <a:defRPr/>
            </a:pPr>
            <a:endParaRPr lang="en-US" sz="1800" b="1" dirty="0">
              <a:solidFill>
                <a:schemeClr val="tx1">
                  <a:tint val="75000"/>
                </a:schemeClr>
              </a:solidFill>
              <a:latin typeface="+mn-lt"/>
              <a:cs typeface="B Mitra" pitchFamily="2" charset="-78"/>
            </a:endParaRPr>
          </a:p>
        </p:txBody>
      </p:sp>
      <p:grpSp>
        <p:nvGrpSpPr>
          <p:cNvPr id="37908" name="Group 28"/>
          <p:cNvGrpSpPr>
            <a:grpSpLocks/>
          </p:cNvGrpSpPr>
          <p:nvPr/>
        </p:nvGrpSpPr>
        <p:grpSpPr bwMode="auto">
          <a:xfrm>
            <a:off x="2286000" y="6553200"/>
            <a:ext cx="4265613" cy="2286000"/>
            <a:chOff x="611560" y="2204864"/>
            <a:chExt cx="7920880" cy="4243962"/>
          </a:xfrm>
        </p:grpSpPr>
        <p:pic>
          <p:nvPicPr>
            <p:cNvPr id="37912" name="Content Placeholder 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611560" y="2204864"/>
              <a:ext cx="7920880" cy="424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1" name="Straight Arrow Connector 30"/>
            <p:cNvCxnSpPr/>
            <p:nvPr/>
          </p:nvCxnSpPr>
          <p:spPr>
            <a:xfrm>
              <a:off x="826754" y="4005602"/>
              <a:ext cx="6107950" cy="2443224"/>
            </a:xfrm>
            <a:prstGeom prst="straightConnector1">
              <a:avLst/>
            </a:prstGeom>
            <a:ln w="76200">
              <a:solidFill>
                <a:schemeClr val="accent3">
                  <a:lumMod val="75000"/>
                </a:schemeClr>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pic>
          <p:nvPicPr>
            <p:cNvPr id="32" name="Picture 2"/>
            <p:cNvPicPr>
              <a:picLocks noChangeAspect="1" noChangeArrowheads="1"/>
            </p:cNvPicPr>
            <p:nvPr/>
          </p:nvPicPr>
          <p:blipFill>
            <a:blip r:embed="rId11" cstate="screen">
              <a:clrChange>
                <a:clrFrom>
                  <a:srgbClr val="000000"/>
                </a:clrFrom>
                <a:clrTo>
                  <a:srgbClr val="000000">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564892">
              <a:off x="1904429" y="3757024"/>
              <a:ext cx="1096108" cy="838200"/>
            </a:xfrm>
            <a:prstGeom prst="rect">
              <a:avLst/>
            </a:prstGeom>
            <a:noFill/>
            <a:ln w="9525">
              <a:noFill/>
              <a:miter lim="800000"/>
              <a:headEnd/>
              <a:tailEnd/>
            </a:ln>
            <a:effectLst/>
          </p:spPr>
        </p:pic>
        <p:pic>
          <p:nvPicPr>
            <p:cNvPr id="33" name="Picture 2"/>
            <p:cNvPicPr>
              <a:picLocks noChangeAspect="1" noChangeArrowheads="1"/>
            </p:cNvPicPr>
            <p:nvPr/>
          </p:nvPicPr>
          <p:blipFill>
            <a:blip r:embed="rId11" cstate="screen">
              <a:clrChange>
                <a:clrFrom>
                  <a:srgbClr val="000000"/>
                </a:clrFrom>
                <a:clrTo>
                  <a:srgbClr val="000000">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564892">
              <a:off x="4715595" y="5056821"/>
              <a:ext cx="1096108" cy="838200"/>
            </a:xfrm>
            <a:prstGeom prst="rect">
              <a:avLst/>
            </a:prstGeom>
            <a:noFill/>
            <a:ln w="9525">
              <a:noFill/>
              <a:miter lim="800000"/>
              <a:headEnd/>
              <a:tailEnd/>
            </a:ln>
            <a:effectLst/>
          </p:spPr>
        </p:pic>
      </p:grpSp>
      <p:pic>
        <p:nvPicPr>
          <p:cNvPr id="37909" name="Picture 33" descr="D:\New folder\zavareh\دید به شهر از بالای برج\Untitled_Panorama110.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6673850" y="7696200"/>
            <a:ext cx="61722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0" name="Picture 2" descr="D:\New folder\zavareh\دید به شهر از بالای برج\DSC_0619.JP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6705600" y="6553200"/>
            <a:ext cx="3424238"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1" name="Picture 2" descr="D:\New folder\zavareh\دید به شهر از بالای برج\DSC_0624.JPG"/>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0287000" y="6553200"/>
            <a:ext cx="25161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38920"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
        <p:nvSpPr>
          <p:cNvPr id="14" name="Content Placeholder 2"/>
          <p:cNvSpPr txBox="1">
            <a:spLocks/>
          </p:cNvSpPr>
          <p:nvPr/>
        </p:nvSpPr>
        <p:spPr>
          <a:xfrm>
            <a:off x="2362200" y="1295400"/>
            <a:ext cx="10207625" cy="1752600"/>
          </a:xfrm>
          <a:prstGeom prst="rect">
            <a:avLst/>
          </a:prstGeom>
        </p:spPr>
        <p:txBody>
          <a:bodyPr lIns="112535" tIns="56268" rIns="112535" bIns="56268">
            <a:normAutofit/>
          </a:bodyPr>
          <a:lstStyle/>
          <a:p>
            <a:pPr algn="just" defTabSz="1125352" rtl="1" eaLnBrk="1" fontAlgn="auto" hangingPunct="1">
              <a:spcBef>
                <a:spcPct val="20000"/>
              </a:spcBef>
              <a:spcAft>
                <a:spcPts val="0"/>
              </a:spcAft>
              <a:buFont typeface="Arial" pitchFamily="34" charset="0"/>
              <a:buBlip>
                <a:blip r:embed="rId4"/>
              </a:buBlip>
              <a:defRPr/>
            </a:pPr>
            <a:r>
              <a:rPr lang="fa-IR" sz="2000" b="1" dirty="0">
                <a:latin typeface="+mn-lt"/>
                <a:cs typeface="B Mitra" pitchFamily="2" charset="-78"/>
              </a:rPr>
              <a:t>مناظر سیمای شهری</a:t>
            </a:r>
            <a:r>
              <a:rPr lang="en-US" sz="2000" b="1" dirty="0">
                <a:latin typeface="Comic Sans MS" pitchFamily="66" charset="0"/>
                <a:cs typeface="B Mitra" pitchFamily="2" charset="-78"/>
              </a:rPr>
              <a:t>Town </a:t>
            </a:r>
            <a:r>
              <a:rPr lang="en-US" sz="2000" b="1" dirty="0" err="1">
                <a:latin typeface="Comic Sans MS" pitchFamily="66" charset="0"/>
                <a:cs typeface="B Mitra" pitchFamily="2" charset="-78"/>
              </a:rPr>
              <a:t>scape</a:t>
            </a:r>
            <a:r>
              <a:rPr lang="en-US" sz="2000" b="1" dirty="0">
                <a:latin typeface="Comic Sans MS" pitchFamily="66" charset="0"/>
                <a:cs typeface="B Mitra" pitchFamily="2" charset="-78"/>
              </a:rPr>
              <a:t> views </a:t>
            </a:r>
            <a:endParaRPr lang="fa-IR" sz="2000" b="1" dirty="0">
              <a:latin typeface="Comic Sans MS" pitchFamily="66" charset="0"/>
              <a:cs typeface="B Mitra" pitchFamily="2" charset="-78"/>
            </a:endParaRPr>
          </a:p>
          <a:p>
            <a:pPr algn="just" defTabSz="1125352" rtl="1" eaLnBrk="1" fontAlgn="auto" hangingPunct="1">
              <a:spcBef>
                <a:spcPct val="20000"/>
              </a:spcBef>
              <a:spcAft>
                <a:spcPts val="0"/>
              </a:spcAft>
              <a:defRPr/>
            </a:pPr>
            <a:endParaRPr lang="fa-IR" sz="2000" b="1" dirty="0">
              <a:latin typeface="Comic Sans MS" pitchFamily="66" charset="0"/>
              <a:cs typeface="B Mitra" pitchFamily="2" charset="-78"/>
            </a:endParaRPr>
          </a:p>
          <a:p>
            <a:pPr algn="just" defTabSz="1125295" rtl="1" eaLnBrk="1" fontAlgn="auto" hangingPunct="1">
              <a:spcBef>
                <a:spcPct val="20000"/>
              </a:spcBef>
              <a:spcAft>
                <a:spcPts val="0"/>
              </a:spcAft>
              <a:defRPr/>
            </a:pPr>
            <a:r>
              <a:rPr lang="fa-IR" sz="2000" b="1" dirty="0">
                <a:latin typeface="+mn-lt"/>
                <a:cs typeface="B Mitra" pitchFamily="2" charset="-78"/>
              </a:rPr>
              <a:t>در برگیرنده مناظری است که بر یک نماد با اهمیت از نظر معماری و یا فرهنگی متمرکز شده است این منظر حاوی سیمای معمارانه از عناصر مهم  میراث تاریخی شهر می باشد.</a:t>
            </a:r>
            <a:endParaRPr lang="en-US" sz="2000" b="1" dirty="0">
              <a:latin typeface="+mn-lt"/>
              <a:cs typeface="B Mitra" pitchFamily="2" charset="-78"/>
            </a:endParaRPr>
          </a:p>
          <a:p>
            <a:pPr marL="68580" algn="just" defTabSz="1125352" rtl="1" eaLnBrk="1" fontAlgn="auto" hangingPunct="1">
              <a:spcBef>
                <a:spcPct val="20000"/>
              </a:spcBef>
              <a:spcAft>
                <a:spcPts val="0"/>
              </a:spcAft>
              <a:buFont typeface="Arial" pitchFamily="34" charset="0"/>
              <a:buNone/>
              <a:defRPr/>
            </a:pPr>
            <a:endParaRPr lang="en-US" sz="3900" b="1" dirty="0">
              <a:latin typeface="+mn-lt"/>
              <a:cs typeface="B Mitra" pitchFamily="2" charset="-78"/>
            </a:endParaRPr>
          </a:p>
        </p:txBody>
      </p:sp>
      <p:grpSp>
        <p:nvGrpSpPr>
          <p:cNvPr id="38927" name="Group 14"/>
          <p:cNvGrpSpPr>
            <a:grpSpLocks/>
          </p:cNvGrpSpPr>
          <p:nvPr/>
        </p:nvGrpSpPr>
        <p:grpSpPr bwMode="auto">
          <a:xfrm>
            <a:off x="2819400" y="3124200"/>
            <a:ext cx="9055100" cy="5140325"/>
            <a:chOff x="3340117" y="2631402"/>
            <a:chExt cx="8077188" cy="4187037"/>
          </a:xfrm>
        </p:grpSpPr>
        <p:pic>
          <p:nvPicPr>
            <p:cNvPr id="38928" name="Picture 2" descr="C:\ezaf\Zavareh\DSC_009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365891" y="2631402"/>
              <a:ext cx="2079674" cy="192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9" name="Picture 3" descr="C:\ezaf\Zavareh\DSC_009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340117" y="2636149"/>
              <a:ext cx="2882906" cy="192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0" name="Picture 4" descr="C:\ezaf\Zavareh\DSC_0098.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527279" y="2631402"/>
              <a:ext cx="2890026" cy="192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1" name="Picture 5" descr="C:\ezaf\Zavareh\DSC_0244.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534400" y="4876800"/>
              <a:ext cx="2882905" cy="192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2" name="Content Placeholder 3"/>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340118" y="4896502"/>
              <a:ext cx="2882905" cy="192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3" name="Picture 6" descr="C:\ezaf\Zavareh\DSC_0355.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6304737" y="4896502"/>
              <a:ext cx="2140828" cy="192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39944"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
        <p:nvSpPr>
          <p:cNvPr id="39950" name="Content Placeholder 2"/>
          <p:cNvSpPr txBox="1">
            <a:spLocks noChangeArrowheads="1"/>
          </p:cNvSpPr>
          <p:nvPr/>
        </p:nvSpPr>
        <p:spPr bwMode="auto">
          <a:xfrm>
            <a:off x="2362200" y="1371600"/>
            <a:ext cx="102362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535" tIns="56268" rIns="112535" bIns="56268"/>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just" rtl="1" eaLnBrk="1" hangingPunct="1">
              <a:spcBef>
                <a:spcPct val="20000"/>
              </a:spcBef>
              <a:buFont typeface="Arial" panose="020B0604020202020204" pitchFamily="34" charset="0"/>
              <a:buBlip>
                <a:blip r:embed="rId4"/>
              </a:buBlip>
            </a:pPr>
            <a:r>
              <a:rPr lang="en-US" altLang="fa-IR" sz="4000" b="1">
                <a:cs typeface="B Mitra" panose="00000400000000000000" pitchFamily="2" charset="-78"/>
              </a:rPr>
              <a:t> </a:t>
            </a:r>
            <a:r>
              <a:rPr lang="fa-IR" altLang="fa-IR" sz="2400" b="1">
                <a:cs typeface="B Mitra" panose="00000400000000000000" pitchFamily="2" charset="-78"/>
              </a:rPr>
              <a:t>مناظر خطی ازنمادها</a:t>
            </a:r>
            <a:r>
              <a:rPr lang="en-US" altLang="fa-IR" sz="2400" b="1">
                <a:latin typeface="Comic Sans MS" panose="030F0702030302020204" pitchFamily="66" charset="0"/>
                <a:cs typeface="B Mitra" panose="00000400000000000000" pitchFamily="2" charset="-78"/>
              </a:rPr>
              <a:t>linear views </a:t>
            </a:r>
            <a:endParaRPr lang="fa-IR" altLang="fa-IR" sz="2400" b="1">
              <a:latin typeface="Comic Sans MS" panose="030F0702030302020204" pitchFamily="66" charset="0"/>
              <a:cs typeface="B Mitra" panose="00000400000000000000" pitchFamily="2" charset="-78"/>
            </a:endParaRPr>
          </a:p>
          <a:p>
            <a:pPr algn="just" rtl="1" eaLnBrk="1" hangingPunct="1">
              <a:spcBef>
                <a:spcPct val="20000"/>
              </a:spcBef>
              <a:buFont typeface="Arial" panose="020B0604020202020204" pitchFamily="34" charset="0"/>
              <a:buNone/>
            </a:pPr>
            <a:r>
              <a:rPr lang="fa-IR" altLang="fa-IR" sz="2400" b="1">
                <a:cs typeface="B Mitra" panose="00000400000000000000" pitchFamily="2" charset="-78"/>
              </a:rPr>
              <a:t>ارایه یک موضوع تعریف شده مجرد است و متمرکز بر یک عنصر معماری با اهمیت و یا نماد فرهنگی می باشد منظر فرهنگی موضوع آن اغلب در فاصله دور و یا متوسط قرار دارد چشم انداز باریکی است که از میان یک شکاف ایجاد شده است</a:t>
            </a:r>
            <a:r>
              <a:rPr lang="en-US" altLang="fa-IR" sz="2400" b="1">
                <a:cs typeface="B Mitra" panose="00000400000000000000" pitchFamily="2" charset="-78"/>
              </a:rPr>
              <a:t>.</a:t>
            </a:r>
            <a:r>
              <a:rPr lang="fa-IR" altLang="fa-IR" sz="2400" b="1">
                <a:cs typeface="B Mitra" panose="00000400000000000000" pitchFamily="2" charset="-78"/>
              </a:rPr>
              <a:t> </a:t>
            </a:r>
            <a:endParaRPr lang="en-US" altLang="fa-IR" sz="2400" b="1">
              <a:cs typeface="B Mitra" panose="00000400000000000000" pitchFamily="2" charset="-78"/>
            </a:endParaRPr>
          </a:p>
          <a:p>
            <a:pPr algn="ctr" rtl="1" eaLnBrk="1" hangingPunct="1">
              <a:spcBef>
                <a:spcPct val="20000"/>
              </a:spcBef>
              <a:buFont typeface="Arial" panose="020B0604020202020204" pitchFamily="34" charset="0"/>
              <a:buNone/>
            </a:pPr>
            <a:endParaRPr lang="en-US" altLang="fa-IR" sz="4000" b="1">
              <a:cs typeface="B Mitra" panose="00000400000000000000" pitchFamily="2" charset="-78"/>
            </a:endParaRPr>
          </a:p>
        </p:txBody>
      </p:sp>
      <p:grpSp>
        <p:nvGrpSpPr>
          <p:cNvPr id="39951" name="Group 14"/>
          <p:cNvGrpSpPr>
            <a:grpSpLocks/>
          </p:cNvGrpSpPr>
          <p:nvPr/>
        </p:nvGrpSpPr>
        <p:grpSpPr bwMode="auto">
          <a:xfrm>
            <a:off x="2895600" y="3276600"/>
            <a:ext cx="9136063" cy="4970463"/>
            <a:chOff x="3172273" y="3486945"/>
            <a:chExt cx="7992888" cy="4349146"/>
          </a:xfrm>
        </p:grpSpPr>
        <p:pic>
          <p:nvPicPr>
            <p:cNvPr id="39952" name="Picture 1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72273" y="3486945"/>
              <a:ext cx="1512168" cy="226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3" name="Picture 1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28457" y="3486945"/>
              <a:ext cx="1512168" cy="226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4" name="Picture 2" descr="C:\ezaf\Zavareh\DSC_0223.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458165" y="3486945"/>
              <a:ext cx="1322620" cy="226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5" name="Picture 3" descr="C:\ezaf\Zavareh\DSC_0263.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172273" y="5839135"/>
              <a:ext cx="4608512" cy="199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6" name="Picture 4" descr="C:\ezaf\Zavareh\DSC_0416.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924800" y="5791200"/>
              <a:ext cx="1652595" cy="2044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7" name="Picture 6" descr="C:\ezaf\Zavareh\DSC_0425.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9657133" y="3493156"/>
              <a:ext cx="1508028" cy="226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8" name="Picture 7" descr="C:\ezaf\Zavareh\DSC_0602.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996809" y="3486946"/>
              <a:ext cx="1512168" cy="226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40968"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pSp>
        <p:nvGrpSpPr>
          <p:cNvPr id="40974" name="Group 26"/>
          <p:cNvGrpSpPr>
            <a:grpSpLocks/>
          </p:cNvGrpSpPr>
          <p:nvPr/>
        </p:nvGrpSpPr>
        <p:grpSpPr bwMode="auto">
          <a:xfrm>
            <a:off x="2514600" y="1676400"/>
            <a:ext cx="9986963" cy="7073900"/>
            <a:chOff x="2667000" y="2093038"/>
            <a:chExt cx="8328160" cy="5899446"/>
          </a:xfrm>
        </p:grpSpPr>
        <p:pic>
          <p:nvPicPr>
            <p:cNvPr id="40976" name="Content Placeholder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667000" y="3352800"/>
              <a:ext cx="8198091"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7"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851576" y="4388088"/>
              <a:ext cx="591595" cy="37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8"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595571" y="4351640"/>
              <a:ext cx="591595" cy="37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9"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26902" y="3967673"/>
              <a:ext cx="591595" cy="37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0"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59834" y="4010393"/>
              <a:ext cx="591595" cy="37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1"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620044" y="3592338"/>
              <a:ext cx="591595" cy="37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2"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83024" y="7097216"/>
              <a:ext cx="591595" cy="37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3"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915472" y="4936976"/>
              <a:ext cx="591595" cy="37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4" name="Picture 3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567862" y="2093038"/>
              <a:ext cx="1223910" cy="133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5" name="Picture 3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081659" y="6286920"/>
              <a:ext cx="1254777" cy="170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6" name="Picture 37"/>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529054" y="2093038"/>
              <a:ext cx="1997656" cy="133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7" name="Picture 38"/>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961921" y="2093038"/>
              <a:ext cx="518794" cy="133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8" name="Picture 39"/>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056738" y="2093038"/>
              <a:ext cx="1847913" cy="133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9" name="Picture 40"/>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258487" y="2093038"/>
              <a:ext cx="720863" cy="133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0" name="Picture 4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3683699" y="6286920"/>
              <a:ext cx="1002255" cy="170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1" name="Picture 42"/>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7051513" y="6350464"/>
              <a:ext cx="3943647" cy="1630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2" name="Picture 43"/>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3023027" y="2093038"/>
              <a:ext cx="1175786" cy="133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3"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976267" y="5803939"/>
              <a:ext cx="591595" cy="37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75" name="Rectangle 45"/>
          <p:cNvSpPr>
            <a:spLocks noChangeArrowheads="1"/>
          </p:cNvSpPr>
          <p:nvPr/>
        </p:nvSpPr>
        <p:spPr bwMode="auto">
          <a:xfrm>
            <a:off x="10169525" y="1060450"/>
            <a:ext cx="1874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just" rtl="1" eaLnBrk="1" hangingPunct="1">
              <a:spcBef>
                <a:spcPct val="20000"/>
              </a:spcBef>
              <a:buFontTx/>
              <a:buBlip>
                <a:blip r:embed="rId15"/>
              </a:buBlip>
            </a:pPr>
            <a:r>
              <a:rPr lang="fa-IR" altLang="fa-IR" sz="2400">
                <a:cs typeface="B Davat" panose="00000400000000000000" pitchFamily="2" charset="-78"/>
              </a:rPr>
              <a:t>نشانه های شهری</a:t>
            </a:r>
            <a:endParaRPr lang="en-US" altLang="fa-IR" sz="2400">
              <a:cs typeface="B Davat" panose="00000400000000000000" pitchFamily="2" charset="-78"/>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41992"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41998" name="Picture 2" descr="C:\Users\Mostafa\Desktop\کارگاه\aaaaaaaa\1 (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43200" y="1454150"/>
            <a:ext cx="91440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9" name="Picture 47" descr="C:\Users\Mostafa\Desktop\New folder (2)\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714625" y="3856038"/>
            <a:ext cx="4476750" cy="117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Rectangle 48"/>
          <p:cNvSpPr/>
          <p:nvPr/>
        </p:nvSpPr>
        <p:spPr>
          <a:xfrm>
            <a:off x="7210425" y="4237038"/>
            <a:ext cx="4648200" cy="798512"/>
          </a:xfrm>
          <a:prstGeom prst="rect">
            <a:avLst/>
          </a:prstGeom>
          <a:blipFill>
            <a:blip r:embed="rId6"/>
            <a:tile tx="0" ty="0" sx="100000" sy="100000" flip="none" algn="tl"/>
          </a:blip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125295" rtl="1" eaLnBrk="1" fontAlgn="auto" hangingPunct="1">
              <a:spcBef>
                <a:spcPts val="0"/>
              </a:spcBef>
              <a:spcAft>
                <a:spcPts val="0"/>
              </a:spcAft>
              <a:defRPr/>
            </a:pPr>
            <a:r>
              <a:rPr lang="fa-IR" dirty="0">
                <a:solidFill>
                  <a:schemeClr val="tx1"/>
                </a:solidFill>
                <a:cs typeface="B Homa" pitchFamily="2" charset="-78"/>
              </a:rPr>
              <a:t>مسجد سامع الدین</a:t>
            </a:r>
          </a:p>
          <a:p>
            <a:pPr marL="285750" indent="-285750" algn="r" defTabSz="1125295" rtl="1" eaLnBrk="1" fontAlgn="auto" hangingPunct="1">
              <a:spcBef>
                <a:spcPts val="0"/>
              </a:spcBef>
              <a:spcAft>
                <a:spcPts val="0"/>
              </a:spcAft>
              <a:buFont typeface="Arial" pitchFamily="34" charset="0"/>
              <a:buChar char="•"/>
              <a:defRPr/>
            </a:pPr>
            <a:r>
              <a:rPr lang="fa-IR" sz="1600" dirty="0">
                <a:solidFill>
                  <a:schemeClr val="tx1"/>
                </a:solidFill>
                <a:cs typeface="B Homa" pitchFamily="2" charset="-78"/>
              </a:rPr>
              <a:t>نشانه ای شهری و عامل ارتقاء دهنده ارزش های هویتی شهر</a:t>
            </a:r>
          </a:p>
          <a:p>
            <a:pPr marL="285750" indent="-285750" algn="r" defTabSz="1125295" rtl="1" eaLnBrk="1" fontAlgn="auto" hangingPunct="1">
              <a:spcBef>
                <a:spcPts val="0"/>
              </a:spcBef>
              <a:spcAft>
                <a:spcPts val="0"/>
              </a:spcAft>
              <a:buFont typeface="Arial" pitchFamily="34" charset="0"/>
              <a:buChar char="•"/>
              <a:defRPr/>
            </a:pPr>
            <a:r>
              <a:rPr lang="fa-IR" sz="1600" dirty="0">
                <a:solidFill>
                  <a:schemeClr val="tx1"/>
                </a:solidFill>
                <a:cs typeface="B Homa" pitchFamily="2" charset="-78"/>
              </a:rPr>
              <a:t>دارای معماری شاخص و ارزشمند </a:t>
            </a:r>
          </a:p>
        </p:txBody>
      </p:sp>
      <p:sp>
        <p:nvSpPr>
          <p:cNvPr id="42001" name="Rectangle 49"/>
          <p:cNvSpPr>
            <a:spLocks noChangeArrowheads="1"/>
          </p:cNvSpPr>
          <p:nvPr/>
        </p:nvSpPr>
        <p:spPr bwMode="auto">
          <a:xfrm>
            <a:off x="9042400" y="1036638"/>
            <a:ext cx="2814638" cy="461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just" rtl="1" eaLnBrk="1" hangingPunct="1">
              <a:spcBef>
                <a:spcPct val="20000"/>
              </a:spcBef>
              <a:buFontTx/>
              <a:buBlip>
                <a:blip r:embed="rId7"/>
              </a:buBlip>
            </a:pPr>
            <a:r>
              <a:rPr lang="fa-IR" altLang="fa-IR" sz="2400">
                <a:cs typeface="B Davat" panose="00000400000000000000" pitchFamily="2" charset="-78"/>
              </a:rPr>
              <a:t>نمونه ای از تحلیل جداره ها</a:t>
            </a:r>
            <a:endParaRPr lang="en-US" altLang="fa-IR" sz="2400">
              <a:cs typeface="B Davat" panose="00000400000000000000" pitchFamily="2" charset="-78"/>
            </a:endParaRPr>
          </a:p>
        </p:txBody>
      </p:sp>
      <p:pic>
        <p:nvPicPr>
          <p:cNvPr id="42002" name="Picture 2" descr="C:\Users\Mostafa\Desktop\کارگاه\aaaaaaaa\3-4.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543425" y="5227638"/>
            <a:ext cx="7296150" cy="229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3" name="Picture 51" descr="C:\Users\Mostafa\Desktop\New folder (2)\11.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638425" y="7742238"/>
            <a:ext cx="4754563"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Rectangle 52"/>
          <p:cNvSpPr/>
          <p:nvPr/>
        </p:nvSpPr>
        <p:spPr>
          <a:xfrm>
            <a:off x="7591425" y="8199438"/>
            <a:ext cx="4343400" cy="742950"/>
          </a:xfrm>
          <a:prstGeom prst="rect">
            <a:avLst/>
          </a:prstGeom>
          <a:blipFill>
            <a:blip r:embed="rId6"/>
            <a:tile tx="0" ty="0" sx="100000" sy="100000" flip="none" algn="tl"/>
          </a:blip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gn="r" defTabSz="1125295" rtl="1" eaLnBrk="1" fontAlgn="auto" hangingPunct="1">
              <a:spcBef>
                <a:spcPts val="0"/>
              </a:spcBef>
              <a:spcAft>
                <a:spcPts val="0"/>
              </a:spcAft>
              <a:buFont typeface="Arial" pitchFamily="34" charset="0"/>
              <a:buChar char="•"/>
              <a:defRPr/>
            </a:pPr>
            <a:r>
              <a:rPr lang="fa-IR" sz="1600" dirty="0">
                <a:solidFill>
                  <a:schemeClr val="tx1"/>
                </a:solidFill>
                <a:cs typeface="B Homa" pitchFamily="2" charset="-78"/>
              </a:rPr>
              <a:t>فضایی عقب شسته و خالی</a:t>
            </a:r>
          </a:p>
          <a:p>
            <a:pPr marL="285750" indent="-285750" algn="r" defTabSz="1125295" rtl="1" eaLnBrk="1" fontAlgn="auto" hangingPunct="1">
              <a:spcBef>
                <a:spcPts val="0"/>
              </a:spcBef>
              <a:spcAft>
                <a:spcPts val="0"/>
              </a:spcAft>
              <a:buFont typeface="Arial" pitchFamily="34" charset="0"/>
              <a:buChar char="•"/>
              <a:defRPr/>
            </a:pPr>
            <a:r>
              <a:rPr lang="fa-IR" sz="1600" dirty="0">
                <a:solidFill>
                  <a:schemeClr val="tx1"/>
                </a:solidFill>
                <a:cs typeface="B Homa" pitchFamily="2" charset="-78"/>
              </a:rPr>
              <a:t>فرصتی برای تزریق کاربری و بدنه سازی</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43016"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43019"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09800" y="884238"/>
            <a:ext cx="10575925" cy="824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4">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15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6156" name="Rectangle 11"/>
          <p:cNvSpPr>
            <a:spLocks noChangeArrowheads="1"/>
          </p:cNvSpPr>
          <p:nvPr/>
        </p:nvSpPr>
        <p:spPr bwMode="auto">
          <a:xfrm>
            <a:off x="7575550" y="1166813"/>
            <a:ext cx="5199063"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just" rtl="1" eaLnBrk="1" hangingPunct="1"/>
            <a:r>
              <a:rPr lang="ar-SA" altLang="ja-JP" sz="2000">
                <a:cs typeface="B Mitra" panose="00000400000000000000" pitchFamily="2" charset="-78"/>
              </a:rPr>
              <a:t>شهر زواره در حاشيه جنوبي كوير مركزي ايران </a:t>
            </a:r>
            <a:r>
              <a:rPr lang="fa-IR" altLang="ja-JP" sz="2000">
                <a:cs typeface="B Mitra" panose="00000400000000000000" pitchFamily="2" charset="-78"/>
              </a:rPr>
              <a:t>و در شمال شرقی استان اصفهان و در مرکزیت بخش زواره در شهرستان اردستان واقع شده است. </a:t>
            </a:r>
            <a:r>
              <a:rPr lang="ar-SA" altLang="ja-JP" sz="2000">
                <a:cs typeface="B Mitra" panose="00000400000000000000" pitchFamily="2" charset="-78"/>
              </a:rPr>
              <a:t>با </a:t>
            </a:r>
            <a:r>
              <a:rPr lang="ar-SA" altLang="ja-JP" sz="2000" u="sng">
                <a:solidFill>
                  <a:srgbClr val="FF0000"/>
                </a:solidFill>
                <a:cs typeface="B Mitra" panose="00000400000000000000" pitchFamily="2" charset="-78"/>
              </a:rPr>
              <a:t>سطحي هموار و مسطح </a:t>
            </a:r>
            <a:r>
              <a:rPr lang="ar-SA" altLang="ja-JP" sz="2000">
                <a:cs typeface="B Mitra" panose="00000400000000000000" pitchFamily="2" charset="-78"/>
              </a:rPr>
              <a:t>و با</a:t>
            </a:r>
            <a:r>
              <a:rPr lang="en-US" altLang="ja-JP" sz="2000">
                <a:cs typeface="B Mitra" panose="00000400000000000000" pitchFamily="2" charset="-78"/>
              </a:rPr>
              <a:t> </a:t>
            </a:r>
            <a:r>
              <a:rPr lang="ar-SA" altLang="ja-JP" sz="2000">
                <a:cs typeface="B Mitra" panose="00000400000000000000" pitchFamily="2" charset="-78"/>
              </a:rPr>
              <a:t>شيبي ملايم در 52</a:t>
            </a:r>
            <a:r>
              <a:rPr lang="ar-SA" altLang="ja-JP" sz="2000" u="sng">
                <a:solidFill>
                  <a:srgbClr val="FF0000"/>
                </a:solidFill>
                <a:cs typeface="B Mitra" panose="00000400000000000000" pitchFamily="2" charset="-78"/>
              </a:rPr>
              <a:t> درجه و 2</a:t>
            </a:r>
            <a:r>
              <a:rPr lang="fa-IR" altLang="ja-JP" sz="2000" u="sng">
                <a:solidFill>
                  <a:srgbClr val="FF0000"/>
                </a:solidFill>
                <a:cs typeface="B Mitra" panose="00000400000000000000" pitchFamily="2" charset="-78"/>
              </a:rPr>
              <a:t>9</a:t>
            </a:r>
            <a:r>
              <a:rPr lang="ar-SA" altLang="ja-JP" sz="2000">
                <a:cs typeface="B Mitra" panose="00000400000000000000" pitchFamily="2" charset="-78"/>
              </a:rPr>
              <a:t> </a:t>
            </a:r>
            <a:r>
              <a:rPr lang="ar-SA" altLang="ja-JP" sz="2000" u="sng">
                <a:solidFill>
                  <a:srgbClr val="FF0000"/>
                </a:solidFill>
                <a:cs typeface="B Mitra" panose="00000400000000000000" pitchFamily="2" charset="-78"/>
              </a:rPr>
              <a:t>دقيق</a:t>
            </a:r>
            <a:r>
              <a:rPr lang="fa-IR" altLang="ja-JP" sz="2000" u="sng">
                <a:solidFill>
                  <a:srgbClr val="FF0000"/>
                </a:solidFill>
                <a:cs typeface="B Mitra" panose="00000400000000000000" pitchFamily="2" charset="-78"/>
              </a:rPr>
              <a:t>ه</a:t>
            </a:r>
            <a:r>
              <a:rPr lang="ar-SA" altLang="ja-JP" sz="2000" u="sng">
                <a:solidFill>
                  <a:srgbClr val="FF0000"/>
                </a:solidFill>
                <a:cs typeface="B Mitra" panose="00000400000000000000" pitchFamily="2" charset="-78"/>
              </a:rPr>
              <a:t> طول شرقي و 33 درجه و</a:t>
            </a:r>
            <a:r>
              <a:rPr lang="fa-IR" altLang="ja-JP" sz="2000" u="sng">
                <a:solidFill>
                  <a:srgbClr val="FF0000"/>
                </a:solidFill>
                <a:cs typeface="B Mitra" panose="00000400000000000000" pitchFamily="2" charset="-78"/>
              </a:rPr>
              <a:t> دقیقه </a:t>
            </a:r>
            <a:r>
              <a:rPr lang="ar-SA" altLang="ja-JP" sz="2000" u="sng">
                <a:solidFill>
                  <a:srgbClr val="FF0000"/>
                </a:solidFill>
                <a:cs typeface="B Mitra" panose="00000400000000000000" pitchFamily="2" charset="-78"/>
              </a:rPr>
              <a:t>27 عرض شمالي </a:t>
            </a:r>
            <a:r>
              <a:rPr lang="fa-IR" altLang="ja-JP" sz="2000" u="sng">
                <a:solidFill>
                  <a:srgbClr val="FF0000"/>
                </a:solidFill>
                <a:cs typeface="B Mitra" panose="00000400000000000000" pitchFamily="2" charset="-78"/>
              </a:rPr>
              <a:t>در منطقه معتدله نیمکره شمالی و </a:t>
            </a:r>
            <a:r>
              <a:rPr lang="ar-SA" altLang="ja-JP" sz="2000">
                <a:cs typeface="B Mitra" panose="00000400000000000000" pitchFamily="2" charset="-78"/>
              </a:rPr>
              <a:t>در بستر </a:t>
            </a:r>
            <a:r>
              <a:rPr lang="ar-SA" altLang="ja-JP" sz="2000" u="sng">
                <a:solidFill>
                  <a:srgbClr val="FF0000"/>
                </a:solidFill>
                <a:cs typeface="B Mitra" panose="00000400000000000000" pitchFamily="2" charset="-78"/>
              </a:rPr>
              <a:t>حاشيه</a:t>
            </a:r>
            <a:r>
              <a:rPr lang="en-US" altLang="ja-JP" sz="2000" u="sng">
                <a:solidFill>
                  <a:srgbClr val="FF0000"/>
                </a:solidFill>
                <a:cs typeface="B Mitra" panose="00000400000000000000" pitchFamily="2" charset="-78"/>
              </a:rPr>
              <a:t> </a:t>
            </a:r>
            <a:r>
              <a:rPr lang="ar-SA" altLang="ja-JP" sz="2000" u="sng">
                <a:solidFill>
                  <a:srgbClr val="FF0000"/>
                </a:solidFill>
                <a:cs typeface="B Mitra" panose="00000400000000000000" pitchFamily="2" charset="-78"/>
              </a:rPr>
              <a:t>اي كو</a:t>
            </a:r>
            <a:r>
              <a:rPr lang="fa-IR" altLang="ja-JP" sz="2000" u="sng">
                <a:solidFill>
                  <a:srgbClr val="FF0000"/>
                </a:solidFill>
                <a:cs typeface="B Mitra" panose="00000400000000000000" pitchFamily="2" charset="-78"/>
              </a:rPr>
              <a:t>ی</a:t>
            </a:r>
            <a:r>
              <a:rPr lang="ar-SA" altLang="ja-JP" sz="2000" u="sng">
                <a:solidFill>
                  <a:srgbClr val="FF0000"/>
                </a:solidFill>
                <a:cs typeface="B Mitra" panose="00000400000000000000" pitchFamily="2" charset="-78"/>
              </a:rPr>
              <a:t>ر </a:t>
            </a:r>
            <a:r>
              <a:rPr lang="ar-SA" altLang="ja-JP" sz="2000">
                <a:cs typeface="B Mitra" panose="00000400000000000000" pitchFamily="2" charset="-78"/>
              </a:rPr>
              <a:t>گسترده</a:t>
            </a:r>
            <a:r>
              <a:rPr lang="fa-IR" altLang="ja-JP" sz="2000">
                <a:cs typeface="B Mitra" panose="00000400000000000000" pitchFamily="2" charset="-78"/>
              </a:rPr>
              <a:t> شده</a:t>
            </a:r>
            <a:r>
              <a:rPr lang="ar-SA" altLang="ja-JP" sz="2000">
                <a:cs typeface="B Mitra" panose="00000400000000000000" pitchFamily="2" charset="-78"/>
              </a:rPr>
              <a:t> است</a:t>
            </a:r>
            <a:r>
              <a:rPr lang="en-US" altLang="ja-JP" sz="2000">
                <a:cs typeface="B Mitra" panose="00000400000000000000" pitchFamily="2" charset="-78"/>
              </a:rPr>
              <a:t>. </a:t>
            </a:r>
            <a:r>
              <a:rPr lang="ar-SA" altLang="ja-JP" sz="2000">
                <a:cs typeface="B Mitra" panose="00000400000000000000" pitchFamily="2" charset="-78"/>
              </a:rPr>
              <a:t>ارتفــاع </a:t>
            </a:r>
            <a:r>
              <a:rPr lang="fa-IR" altLang="ja-JP" sz="2000">
                <a:cs typeface="B Mitra" panose="00000400000000000000" pitchFamily="2" charset="-78"/>
              </a:rPr>
              <a:t>زواره </a:t>
            </a:r>
            <a:r>
              <a:rPr lang="ar-SA" altLang="ja-JP" sz="2000">
                <a:cs typeface="B Mitra" panose="00000400000000000000" pitchFamily="2" charset="-78"/>
              </a:rPr>
              <a:t>از سطح دريا </a:t>
            </a:r>
            <a:r>
              <a:rPr lang="fa-IR" altLang="ja-JP" sz="2000" u="sng">
                <a:solidFill>
                  <a:srgbClr val="FF0000"/>
                </a:solidFill>
                <a:cs typeface="B Mitra" panose="00000400000000000000" pitchFamily="2" charset="-78"/>
              </a:rPr>
              <a:t>978</a:t>
            </a:r>
            <a:r>
              <a:rPr lang="ar-SA" altLang="ja-JP" sz="2000" u="sng">
                <a:solidFill>
                  <a:srgbClr val="FF0000"/>
                </a:solidFill>
                <a:cs typeface="B Mitra" panose="00000400000000000000" pitchFamily="2" charset="-78"/>
              </a:rPr>
              <a:t> متر </a:t>
            </a:r>
            <a:r>
              <a:rPr lang="ar-SA" altLang="ja-JP" sz="2000">
                <a:cs typeface="B Mitra" panose="00000400000000000000" pitchFamily="2" charset="-78"/>
              </a:rPr>
              <a:t>ميباشد</a:t>
            </a:r>
            <a:r>
              <a:rPr lang="fa-IR" altLang="ja-JP" sz="2000">
                <a:cs typeface="B Mitra" panose="00000400000000000000" pitchFamily="2" charset="-78"/>
              </a:rPr>
              <a:t>.</a:t>
            </a:r>
            <a:endParaRPr lang="en-US" altLang="ja-JP" sz="2000">
              <a:cs typeface="B Mitra" panose="00000400000000000000" pitchFamily="2" charset="-78"/>
            </a:endParaRPr>
          </a:p>
        </p:txBody>
      </p:sp>
      <p:pic>
        <p:nvPicPr>
          <p:cNvPr id="6157" name="Content Placeholder 4" descr="map"/>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871663" y="1165225"/>
            <a:ext cx="5513387" cy="42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p:cNvSpPr/>
          <p:nvPr/>
        </p:nvSpPr>
        <p:spPr>
          <a:xfrm>
            <a:off x="3658244" y="3144021"/>
            <a:ext cx="261257" cy="254791"/>
          </a:xfrm>
          <a:prstGeom prst="ellipse">
            <a:avLst/>
          </a:prstGeom>
          <a:no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14" name="Picture 4" descr="54575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09800" y="5638800"/>
            <a:ext cx="3925888" cy="31543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Rectangle 5"/>
          <p:cNvSpPr>
            <a:spLocks noChangeArrowheads="1"/>
          </p:cNvSpPr>
          <p:nvPr/>
        </p:nvSpPr>
        <p:spPr bwMode="auto">
          <a:xfrm>
            <a:off x="6400800" y="4343400"/>
            <a:ext cx="6361113" cy="3306763"/>
          </a:xfrm>
          <a:prstGeom prst="rect">
            <a:avLst/>
          </a:prstGeom>
          <a:noFill/>
          <a:ln>
            <a:noFill/>
          </a:ln>
        </p:spPr>
        <p:txBody>
          <a:bodyPr lIns="91435" tIns="45718" rIns="91435" bIns="45718"/>
          <a:lstStyle/>
          <a:p>
            <a:pPr marL="342883" indent="-342883" algn="just" defTabSz="1125295" rtl="1" eaLnBrk="1" fontAlgn="auto" hangingPunct="1">
              <a:lnSpc>
                <a:spcPct val="90000"/>
              </a:lnSpc>
              <a:spcBef>
                <a:spcPct val="20000"/>
              </a:spcBef>
              <a:spcAft>
                <a:spcPts val="0"/>
              </a:spcAft>
              <a:buClr>
                <a:schemeClr val="accent1"/>
              </a:buClr>
              <a:buSzPct val="65000"/>
              <a:buFont typeface="Wingdings" pitchFamily="2" charset="2"/>
              <a:buChar char="n"/>
              <a:defRPr/>
            </a:pPr>
            <a:r>
              <a:rPr lang="fa-IR" sz="2000" b="1" u="sng" dirty="0">
                <a:solidFill>
                  <a:srgbClr val="FF0000"/>
                </a:solidFill>
                <a:latin typeface="+mn-lt"/>
                <a:cs typeface="B Nazanin" pitchFamily="2" charset="-78"/>
              </a:rPr>
              <a:t>دشت :</a:t>
            </a:r>
          </a:p>
          <a:p>
            <a:pPr marL="342883" indent="-342883" algn="just" defTabSz="1125295" rtl="1" eaLnBrk="1" fontAlgn="auto" hangingPunct="1">
              <a:lnSpc>
                <a:spcPct val="90000"/>
              </a:lnSpc>
              <a:spcBef>
                <a:spcPct val="20000"/>
              </a:spcBef>
              <a:spcAft>
                <a:spcPts val="0"/>
              </a:spcAft>
              <a:buClr>
                <a:schemeClr val="accent1"/>
              </a:buClr>
              <a:buSzPct val="65000"/>
              <a:defRPr/>
            </a:pPr>
            <a:r>
              <a:rPr lang="en-US" sz="2000" b="1" dirty="0">
                <a:latin typeface="+mn-lt"/>
                <a:cs typeface="B Nazanin" pitchFamily="2" charset="-78"/>
              </a:rPr>
              <a:t>   </a:t>
            </a:r>
            <a:r>
              <a:rPr lang="fa-IR" sz="2000" b="1" dirty="0">
                <a:latin typeface="+mn-lt"/>
                <a:cs typeface="B Nazanin" pitchFamily="2" charset="-78"/>
              </a:rPr>
              <a:t> زواره در دشت نسبتا هموار اردستان قرار دارد.این دشت در حوضه آبریزی است که از اطراف با کوه ها احاطه شده است. و آب های ناشی از بارندگی ها به طرف داخل آن جریان دارد. این حوضه از جهت شمال غرب و جنوب شرق امتداد دارد. </a:t>
            </a:r>
          </a:p>
          <a:p>
            <a:pPr marL="342883" indent="-342883" algn="just" defTabSz="1125295" rtl="1" eaLnBrk="1" fontAlgn="auto" hangingPunct="1">
              <a:lnSpc>
                <a:spcPct val="90000"/>
              </a:lnSpc>
              <a:spcBef>
                <a:spcPct val="20000"/>
              </a:spcBef>
              <a:spcAft>
                <a:spcPts val="0"/>
              </a:spcAft>
              <a:buClr>
                <a:schemeClr val="accent1"/>
              </a:buClr>
              <a:buSzPct val="65000"/>
              <a:buFont typeface="Wingdings" pitchFamily="2" charset="2"/>
              <a:buChar char="q"/>
              <a:defRPr/>
            </a:pPr>
            <a:r>
              <a:rPr lang="fa-IR" sz="2000" b="1" u="sng" dirty="0">
                <a:solidFill>
                  <a:srgbClr val="FF0000"/>
                </a:solidFill>
                <a:latin typeface="+mn-lt"/>
                <a:cs typeface="B Nazanin" pitchFamily="2" charset="-78"/>
              </a:rPr>
              <a:t>کویر:</a:t>
            </a:r>
          </a:p>
          <a:p>
            <a:pPr algn="just" defTabSz="1125295" rtl="1" eaLnBrk="1" fontAlgn="auto" hangingPunct="1">
              <a:lnSpc>
                <a:spcPct val="90000"/>
              </a:lnSpc>
              <a:spcBef>
                <a:spcPct val="20000"/>
              </a:spcBef>
              <a:spcAft>
                <a:spcPts val="0"/>
              </a:spcAft>
              <a:buClr>
                <a:schemeClr val="accent1"/>
              </a:buClr>
              <a:buSzPct val="65000"/>
              <a:defRPr/>
            </a:pPr>
            <a:r>
              <a:rPr lang="fa-IR" sz="2000" b="1" dirty="0">
                <a:latin typeface="+mn-lt"/>
                <a:cs typeface="B Nazanin" pitchFamily="2" charset="-78"/>
              </a:rPr>
              <a:t>      در 45 </a:t>
            </a:r>
            <a:r>
              <a:rPr lang="en-US" sz="2000" b="1" dirty="0">
                <a:latin typeface="+mn-lt"/>
                <a:cs typeface="B Nazanin" pitchFamily="2" charset="-78"/>
              </a:rPr>
              <a:t>km</a:t>
            </a:r>
            <a:r>
              <a:rPr lang="fa-IR" sz="2000" b="1" dirty="0">
                <a:latin typeface="+mn-lt"/>
                <a:cs typeface="B Nazanin" pitchFamily="2" charset="-78"/>
              </a:rPr>
              <a:t> شمال و شرق زواره کشیده شده است . و شامل رسوبات نکی و گچی است.</a:t>
            </a:r>
            <a:endParaRPr lang="en-US" sz="2000" b="1" dirty="0">
              <a:latin typeface="+mn-lt"/>
              <a:cs typeface="B Nazanin" pitchFamily="2" charset="-78"/>
            </a:endParaRPr>
          </a:p>
          <a:p>
            <a:pPr marL="342883" indent="-342883" algn="just" defTabSz="1125295" rtl="1" eaLnBrk="1" fontAlgn="auto" hangingPunct="1">
              <a:lnSpc>
                <a:spcPct val="90000"/>
              </a:lnSpc>
              <a:spcBef>
                <a:spcPct val="20000"/>
              </a:spcBef>
              <a:spcAft>
                <a:spcPts val="0"/>
              </a:spcAft>
              <a:buClr>
                <a:schemeClr val="accent1"/>
              </a:buClr>
              <a:buSzPct val="65000"/>
              <a:buFont typeface="Wingdings" pitchFamily="2" charset="2"/>
              <a:buChar char="n"/>
              <a:defRPr/>
            </a:pPr>
            <a:r>
              <a:rPr lang="fa-IR" sz="2000" b="1" u="sng" dirty="0">
                <a:solidFill>
                  <a:srgbClr val="FF0000"/>
                </a:solidFill>
                <a:latin typeface="+mn-lt"/>
                <a:cs typeface="B Nazanin" pitchFamily="2" charset="-78"/>
              </a:rPr>
              <a:t>کوه :</a:t>
            </a:r>
            <a:endParaRPr lang="en-US" sz="2000" b="1" u="sng" dirty="0">
              <a:solidFill>
                <a:srgbClr val="FF0000"/>
              </a:solidFill>
              <a:latin typeface="+mn-lt"/>
              <a:cs typeface="B Nazanin" pitchFamily="2" charset="-78"/>
            </a:endParaRPr>
          </a:p>
          <a:p>
            <a:pPr marL="342883" indent="-342883" algn="just" defTabSz="1125295" rtl="1" eaLnBrk="1" fontAlgn="auto" hangingPunct="1">
              <a:lnSpc>
                <a:spcPct val="90000"/>
              </a:lnSpc>
              <a:spcBef>
                <a:spcPct val="20000"/>
              </a:spcBef>
              <a:spcAft>
                <a:spcPts val="0"/>
              </a:spcAft>
              <a:buClr>
                <a:schemeClr val="accent1"/>
              </a:buClr>
              <a:buSzPct val="65000"/>
              <a:defRPr/>
            </a:pPr>
            <a:r>
              <a:rPr lang="en-US" sz="2000" b="1" dirty="0">
                <a:latin typeface="+mn-lt"/>
                <a:cs typeface="B Nazanin" pitchFamily="2" charset="-78"/>
              </a:rPr>
              <a:t>    </a:t>
            </a:r>
            <a:r>
              <a:rPr lang="fa-IR" sz="2000" b="1" dirty="0">
                <a:latin typeface="+mn-lt"/>
                <a:cs typeface="B Nazanin" pitchFamily="2" charset="-78"/>
              </a:rPr>
              <a:t>در جنوب ، جنوب غربی و شرقی و غرب این دشت دنباله کوه های زاگرس و کوه کرکس واقع شده اند.درجنوب شرقی ومشرق ان رشته کوههای کم ارتفاعتر جنوبی کویرقرار دارد.</a:t>
            </a:r>
          </a:p>
          <a:p>
            <a:pPr marL="342883" indent="-342883" algn="just" defTabSz="1125295" rtl="1" eaLnBrk="1" fontAlgn="auto" hangingPunct="1">
              <a:lnSpc>
                <a:spcPct val="90000"/>
              </a:lnSpc>
              <a:spcBef>
                <a:spcPct val="20000"/>
              </a:spcBef>
              <a:spcAft>
                <a:spcPts val="0"/>
              </a:spcAft>
              <a:buClr>
                <a:schemeClr val="accent1"/>
              </a:buClr>
              <a:buSzPct val="65000"/>
              <a:defRPr/>
            </a:pPr>
            <a:endParaRPr lang="fa-IR" sz="2000" b="1" dirty="0">
              <a:latin typeface="+mn-lt"/>
              <a:cs typeface="B Nazanin" pitchFamily="2" charset="-78"/>
            </a:endParaRPr>
          </a:p>
          <a:p>
            <a:pPr marL="342883" indent="-342883" algn="just" defTabSz="1125295" eaLnBrk="1" fontAlgn="auto" hangingPunct="1">
              <a:lnSpc>
                <a:spcPct val="90000"/>
              </a:lnSpc>
              <a:spcBef>
                <a:spcPct val="20000"/>
              </a:spcBef>
              <a:spcAft>
                <a:spcPts val="0"/>
              </a:spcAft>
              <a:buClr>
                <a:schemeClr val="accent1"/>
              </a:buClr>
              <a:buSzPct val="65000"/>
              <a:buFont typeface="Wingdings" pitchFamily="2" charset="2"/>
              <a:buChar char="n"/>
              <a:defRPr/>
            </a:pPr>
            <a:endParaRPr lang="en-US" sz="2000" b="1" dirty="0">
              <a:latin typeface="+mn-lt"/>
              <a:cs typeface="B Nazanin" pitchFamily="2" charset="-78"/>
            </a:endParaRPr>
          </a:p>
        </p:txBody>
      </p:sp>
      <p:sp>
        <p:nvSpPr>
          <p:cNvPr id="6163" name="Rectangle 17"/>
          <p:cNvSpPr>
            <a:spLocks noChangeArrowheads="1"/>
          </p:cNvSpPr>
          <p:nvPr/>
        </p:nvSpPr>
        <p:spPr bwMode="auto">
          <a:xfrm>
            <a:off x="6019800" y="3346450"/>
            <a:ext cx="674370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just" rtl="1" eaLnBrk="1" hangingPunct="1"/>
            <a:r>
              <a:rPr lang="fa-IR" altLang="fa-IR" sz="1900" b="1">
                <a:cs typeface="B Nazanin" panose="00000400000000000000" pitchFamily="2" charset="-78"/>
              </a:rPr>
              <a:t>با توجه به موقعیت قرارگیری زواره در شمال شرقی اصفهان، می توان این ناحیه را به مانند منطقه ای یکسان از نظر موقعیت جغرافیایی فرض کرد که مشتمل بر شهرهای همچون زواره، نائین، اردستان و نطنز و جنوب کاشان می شود.</a:t>
            </a:r>
            <a:endParaRPr lang="en-US" altLang="fa-IR" sz="1900" b="1">
              <a:cs typeface="B Nazanin" panose="00000400000000000000" pitchFamily="2" charset="-78"/>
            </a:endParaRPr>
          </a:p>
        </p:txBody>
      </p:sp>
      <p:sp>
        <p:nvSpPr>
          <p:cNvPr id="19" name="Rectangle 18"/>
          <p:cNvSpPr/>
          <p:nvPr/>
        </p:nvSpPr>
        <p:spPr>
          <a:xfrm>
            <a:off x="9886950" y="152400"/>
            <a:ext cx="3132138" cy="762000"/>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900" b="1" dirty="0">
                <a:effectLst>
                  <a:outerShdw blurRad="38100" dist="38100" dir="2700000" algn="tl">
                    <a:srgbClr val="000000">
                      <a:alpha val="43137"/>
                    </a:srgbClr>
                  </a:outerShdw>
                </a:effectLst>
                <a:latin typeface="+mn-lt"/>
                <a:cs typeface="B Esfehan" pitchFamily="2" charset="-78"/>
              </a:rPr>
              <a:t>معرفی اجمالی زواره</a:t>
            </a:r>
            <a:endParaRPr lang="en-US" sz="2900" b="1" dirty="0">
              <a:effectLst>
                <a:outerShdw blurRad="38100" dist="38100" dir="2700000" algn="tl">
                  <a:srgbClr val="000000">
                    <a:alpha val="43137"/>
                  </a:srgbClr>
                </a:outerShdw>
              </a:effectLst>
              <a:latin typeface="+mn-lt"/>
              <a:cs typeface="B Esfehan" pitchFamily="2" charset="-78"/>
            </a:endParaRPr>
          </a:p>
        </p:txBody>
      </p:sp>
      <p:sp>
        <p:nvSpPr>
          <p:cNvPr id="20" name="TextBox 19"/>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44040"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44043" name="Picture 1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33600" y="890588"/>
            <a:ext cx="10510838" cy="825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4">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2" name="Rectangle 1"/>
          <p:cNvSpPr/>
          <p:nvPr/>
        </p:nvSpPr>
        <p:spPr>
          <a:xfrm>
            <a:off x="10972800" y="890588"/>
            <a:ext cx="609600" cy="6318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sp>
        <p:nvSpPr>
          <p:cNvPr id="14" name="TextBox 13"/>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4506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145338" y="238125"/>
            <a:ext cx="5884862"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ریخت و منظر</a:t>
            </a:r>
          </a:p>
        </p:txBody>
      </p:sp>
      <p:pic>
        <p:nvPicPr>
          <p:cNvPr id="45069"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294563" y="5257800"/>
            <a:ext cx="564197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0"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294563" y="1111250"/>
            <a:ext cx="5618162"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1" name="Picture 1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985963" y="1295400"/>
            <a:ext cx="5391150" cy="411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2" name="Picture 1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85963" y="4722813"/>
            <a:ext cx="5391150" cy="412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4681538" y="1295400"/>
            <a:ext cx="2409825"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sp>
        <p:nvSpPr>
          <p:cNvPr id="19" name="Rectangle 18"/>
          <p:cNvSpPr/>
          <p:nvPr/>
        </p:nvSpPr>
        <p:spPr>
          <a:xfrm>
            <a:off x="4478338" y="4722813"/>
            <a:ext cx="2408237"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sp>
        <p:nvSpPr>
          <p:cNvPr id="20" name="Rectangle 19"/>
          <p:cNvSpPr/>
          <p:nvPr/>
        </p:nvSpPr>
        <p:spPr>
          <a:xfrm>
            <a:off x="12166600" y="1084263"/>
            <a:ext cx="339725"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sp>
        <p:nvSpPr>
          <p:cNvPr id="21" name="TextBox 20"/>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46088" name="Picture 2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837488" y="238125"/>
            <a:ext cx="5192712" cy="600075"/>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اجتماع</a:t>
            </a:r>
          </a:p>
        </p:txBody>
      </p:sp>
      <p:pic>
        <p:nvPicPr>
          <p:cNvPr id="5" name="Picture 4"/>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
        <p:nvSpPr>
          <p:cNvPr id="46094" name="Rectangle 6"/>
          <p:cNvSpPr>
            <a:spLocks noChangeArrowheads="1"/>
          </p:cNvSpPr>
          <p:nvPr/>
        </p:nvSpPr>
        <p:spPr bwMode="auto">
          <a:xfrm>
            <a:off x="2438400" y="1447800"/>
            <a:ext cx="10113963"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justLow" rtl="1" eaLnBrk="1" hangingPunct="1">
              <a:lnSpc>
                <a:spcPct val="150000"/>
              </a:lnSpc>
            </a:pPr>
            <a:r>
              <a:rPr lang="fa-IR" altLang="fa-IR" sz="2000" b="1">
                <a:cs typeface="B Mitra" panose="00000400000000000000" pitchFamily="2" charset="-78"/>
              </a:rPr>
              <a:t>در نظر "ماتیو کرمونا" به منظور دستیابی به یک محیط موفق، طراحی محیط اجتماعی لازم و ضروری است. در نتیجه در طراحی یک عرصه عمومی مناسب، راحت و ایمن باید سیاست ها و راهنماهای طراحی در ارتباط با  تاسیسات و تجهیزات، مطبوعیت و سازگاری، تنوع و عواملی که سازنده آن هستند مدنظر قرار گیرند و اولویت بندی شوند.</a:t>
            </a:r>
          </a:p>
        </p:txBody>
      </p:sp>
      <p:graphicFrame>
        <p:nvGraphicFramePr>
          <p:cNvPr id="15" name="Table 14"/>
          <p:cNvGraphicFramePr>
            <a:graphicFrameLocks noGrp="1"/>
          </p:cNvGraphicFramePr>
          <p:nvPr/>
        </p:nvGraphicFramePr>
        <p:xfrm>
          <a:off x="6781800" y="3124200"/>
          <a:ext cx="5323114" cy="5562600"/>
        </p:xfrm>
        <a:graphic>
          <a:graphicData uri="http://schemas.openxmlformats.org/drawingml/2006/table">
            <a:tbl>
              <a:tblPr firstRow="1" bandRow="1">
                <a:tableStyleId>{16D9F66E-5EB9-4882-86FB-DCBF35E3C3E4}</a:tableStyleId>
              </a:tblPr>
              <a:tblGrid>
                <a:gridCol w="4103722"/>
                <a:gridCol w="1219392"/>
              </a:tblGrid>
              <a:tr h="634011">
                <a:tc>
                  <a:txBody>
                    <a:bodyPr/>
                    <a:lstStyle/>
                    <a:p>
                      <a:pPr algn="ctr" rtl="1"/>
                      <a:r>
                        <a:rPr lang="fa-IR" sz="2000" b="1" baseline="0" dirty="0">
                          <a:effectLst>
                            <a:outerShdw blurRad="38100" dist="38100" dir="2700000" algn="tl">
                              <a:srgbClr val="000000">
                                <a:alpha val="43137"/>
                              </a:srgbClr>
                            </a:outerShdw>
                          </a:effectLst>
                          <a:cs typeface="B Mitra" pitchFamily="2" charset="-78"/>
                        </a:rPr>
                        <a:t>هنجارها </a:t>
                      </a:r>
                      <a:endParaRPr lang="en-US" sz="2000" b="1" dirty="0">
                        <a:effectLst>
                          <a:outerShdw blurRad="38100" dist="38100" dir="2700000" algn="tl">
                            <a:srgbClr val="000000">
                              <a:alpha val="43137"/>
                            </a:srgbClr>
                          </a:outerShdw>
                        </a:effectLst>
                        <a:latin typeface="B Mitra"/>
                        <a:cs typeface="B Mitra" pitchFamily="2" charset="-78"/>
                      </a:endParaRPr>
                    </a:p>
                  </a:txBody>
                  <a:tcPr marL="358296" marR="358296" marT="179148" marB="179148" anchor="ctr"/>
                </a:tc>
                <a:tc>
                  <a:txBody>
                    <a:bodyPr/>
                    <a:lstStyle/>
                    <a:p>
                      <a:pPr marL="0" algn="ctr" defTabSz="1125352" rtl="1" eaLnBrk="1" latinLnBrk="0" hangingPunct="1"/>
                      <a:endParaRPr lang="fa-IR" sz="2000" b="1" kern="1200" baseline="0" dirty="0">
                        <a:effectLst>
                          <a:outerShdw blurRad="38100" dist="38100" dir="2700000" algn="tl">
                            <a:srgbClr val="000000">
                              <a:alpha val="43137"/>
                            </a:srgbClr>
                          </a:outerShdw>
                        </a:effectLst>
                        <a:cs typeface="B Mitra" pitchFamily="2" charset="-78"/>
                      </a:endParaRPr>
                    </a:p>
                    <a:p>
                      <a:pPr marL="0" algn="ctr" defTabSz="1125352" rtl="1" eaLnBrk="1" latinLnBrk="0" hangingPunct="1"/>
                      <a:r>
                        <a:rPr lang="fa-IR" sz="2000" b="1" kern="1200" baseline="0" dirty="0">
                          <a:effectLst>
                            <a:outerShdw blurRad="38100" dist="38100" dir="2700000" algn="tl">
                              <a:srgbClr val="000000">
                                <a:alpha val="43137"/>
                              </a:srgbClr>
                            </a:outerShdw>
                          </a:effectLst>
                          <a:cs typeface="B Mitra" pitchFamily="2" charset="-78"/>
                        </a:rPr>
                        <a:t>نمایانگر</a:t>
                      </a:r>
                      <a:endParaRPr lang="en-US" sz="2000" b="1" kern="1200" baseline="0" dirty="0">
                        <a:solidFill>
                          <a:schemeClr val="lt1"/>
                        </a:solidFill>
                        <a:effectLst>
                          <a:outerShdw blurRad="38100" dist="38100" dir="2700000" algn="tl">
                            <a:srgbClr val="000000">
                              <a:alpha val="43137"/>
                            </a:srgbClr>
                          </a:outerShdw>
                        </a:effectLst>
                        <a:latin typeface="B Mitra"/>
                        <a:ea typeface="+mn-ea"/>
                        <a:cs typeface="B Mitra" pitchFamily="2" charset="-78"/>
                      </a:endParaRPr>
                    </a:p>
                  </a:txBody>
                  <a:tcPr/>
                </a:tc>
              </a:tr>
              <a:tr h="669744">
                <a:tc>
                  <a:txBody>
                    <a:bodyPr/>
                    <a:lstStyle/>
                    <a:p>
                      <a:pPr algn="ctr" rtl="1"/>
                      <a:r>
                        <a:rPr lang="fa-IR" sz="2000" b="1" dirty="0">
                          <a:cs typeface="B Mitra" pitchFamily="2" charset="-78"/>
                        </a:rPr>
                        <a:t>امنیت</a:t>
                      </a:r>
                      <a:r>
                        <a:rPr lang="fa-IR" sz="2000" b="1" baseline="0" dirty="0">
                          <a:cs typeface="B Mitra" pitchFamily="2" charset="-78"/>
                        </a:rPr>
                        <a:t> و آسایش خاطر</a:t>
                      </a:r>
                      <a:endParaRPr lang="fa-IR" sz="2000" b="1" dirty="0">
                        <a:solidFill>
                          <a:srgbClr val="FFFFFF"/>
                        </a:solidFill>
                        <a:cs typeface="B Mitra" pitchFamily="2" charset="-78"/>
                      </a:endParaRPr>
                    </a:p>
                  </a:txBody>
                  <a:tcPr marL="358296" marR="358296" marT="179148" marB="179148" anchor="ctr"/>
                </a:tc>
                <a:tc rowSpan="7">
                  <a:txBody>
                    <a:bodyPr/>
                    <a:lstStyle/>
                    <a:p>
                      <a:pPr marL="0" algn="ctr" defTabSz="1125352" rtl="1" eaLnBrk="1" latinLnBrk="0" hangingPunct="1"/>
                      <a:r>
                        <a:rPr lang="fa-IR" sz="2000" b="1" kern="1200" dirty="0">
                          <a:cs typeface="B Mitra" pitchFamily="2" charset="-78"/>
                        </a:rPr>
                        <a:t>نمایانگر</a:t>
                      </a:r>
                      <a:r>
                        <a:rPr lang="fa-IR" sz="2000" b="1" kern="1200" baseline="0" dirty="0">
                          <a:cs typeface="B Mitra" pitchFamily="2" charset="-78"/>
                        </a:rPr>
                        <a:t> اجتماعی</a:t>
                      </a:r>
                      <a:endParaRPr lang="en-US" sz="2000" b="1" kern="1200" dirty="0">
                        <a:solidFill>
                          <a:schemeClr val="dk1"/>
                        </a:solidFill>
                        <a:latin typeface="+mn-lt"/>
                        <a:ea typeface="+mn-ea"/>
                        <a:cs typeface="B Mitra" pitchFamily="2" charset="-78"/>
                      </a:endParaRPr>
                    </a:p>
                  </a:txBody>
                  <a:tcPr vert="vert270" anchor="ctr"/>
                </a:tc>
              </a:tr>
              <a:tr h="648283">
                <a:tc>
                  <a:txBody>
                    <a:bodyPr/>
                    <a:lstStyle/>
                    <a:p>
                      <a:pPr algn="ctr" rtl="1"/>
                      <a:r>
                        <a:rPr lang="fa-IR" sz="2000" b="1" dirty="0">
                          <a:cs typeface="B Mitra" pitchFamily="2" charset="-78"/>
                        </a:rPr>
                        <a:t>قابلیت دسترسی</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634011">
                <a:tc>
                  <a:txBody>
                    <a:bodyPr/>
                    <a:lstStyle/>
                    <a:p>
                      <a:pPr algn="ctr" rtl="1"/>
                      <a:r>
                        <a:rPr lang="fa-IR" sz="2000" b="1" dirty="0">
                          <a:cs typeface="B Mitra" pitchFamily="2" charset="-78"/>
                        </a:rPr>
                        <a:t>عدالت</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634011">
                <a:tc>
                  <a:txBody>
                    <a:bodyPr/>
                    <a:lstStyle/>
                    <a:p>
                      <a:pPr marL="0" marR="0" indent="0" algn="ctr" defTabSz="1125352" rtl="1" eaLnBrk="1" fontAlgn="auto" latinLnBrk="0" hangingPunct="1">
                        <a:lnSpc>
                          <a:spcPct val="100000"/>
                        </a:lnSpc>
                        <a:spcBef>
                          <a:spcPts val="0"/>
                        </a:spcBef>
                        <a:spcAft>
                          <a:spcPts val="0"/>
                        </a:spcAft>
                        <a:buClrTx/>
                        <a:buSzTx/>
                        <a:buFontTx/>
                        <a:buNone/>
                        <a:tabLst/>
                        <a:defRPr/>
                      </a:pPr>
                      <a:r>
                        <a:rPr lang="fa-IR" sz="2000" b="1" dirty="0">
                          <a:cs typeface="B Mitra" pitchFamily="2" charset="-78"/>
                        </a:rPr>
                        <a:t>سازگاری</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634011">
                <a:tc>
                  <a:txBody>
                    <a:bodyPr/>
                    <a:lstStyle/>
                    <a:p>
                      <a:pPr marL="0" marR="0" indent="0" algn="ctr" defTabSz="1125352" rtl="1" eaLnBrk="1" fontAlgn="auto" latinLnBrk="0" hangingPunct="1">
                        <a:lnSpc>
                          <a:spcPct val="100000"/>
                        </a:lnSpc>
                        <a:spcBef>
                          <a:spcPts val="0"/>
                        </a:spcBef>
                        <a:spcAft>
                          <a:spcPts val="0"/>
                        </a:spcAft>
                        <a:buClrTx/>
                        <a:buSzTx/>
                        <a:buFontTx/>
                        <a:buNone/>
                        <a:tabLst/>
                        <a:defRPr/>
                      </a:pPr>
                      <a:r>
                        <a:rPr lang="fa-IR" sz="2000" b="1" dirty="0">
                          <a:cs typeface="B Mitra" pitchFamily="2" charset="-78"/>
                        </a:rPr>
                        <a:t>سرزندگی</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784700">
                <a:tc>
                  <a:txBody>
                    <a:bodyPr/>
                    <a:lstStyle/>
                    <a:p>
                      <a:pPr algn="ctr" rtl="1"/>
                      <a:r>
                        <a:rPr lang="fa-IR" sz="2000" b="1" dirty="0">
                          <a:cs typeface="B Mitra" pitchFamily="2" charset="-78"/>
                        </a:rPr>
                        <a:t>عدالت اجتماعی</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1400" b="0" kern="1200" dirty="0">
                        <a:solidFill>
                          <a:schemeClr val="dk1"/>
                        </a:solidFill>
                        <a:latin typeface="+mn-lt"/>
                        <a:ea typeface="+mn-ea"/>
                        <a:cs typeface="B Homa" pitchFamily="2" charset="-78"/>
                      </a:endParaRPr>
                    </a:p>
                  </a:txBody>
                  <a:tcPr>
                    <a:solidFill>
                      <a:schemeClr val="accent1">
                        <a:lumMod val="60000"/>
                        <a:lumOff val="40000"/>
                      </a:schemeClr>
                    </a:solidFill>
                  </a:tcPr>
                </a:tc>
              </a:tr>
              <a:tr h="754732">
                <a:tc>
                  <a:txBody>
                    <a:bodyPr/>
                    <a:lstStyle/>
                    <a:p>
                      <a:pPr algn="ctr" rtl="1"/>
                      <a:r>
                        <a:rPr lang="fa-IR" sz="2000" b="1" dirty="0">
                          <a:cs typeface="B Mitra" pitchFamily="2" charset="-78"/>
                        </a:rPr>
                        <a:t>مشارکت مردمی</a:t>
                      </a:r>
                      <a:endParaRPr lang="fa-IR" sz="2000" b="1" dirty="0">
                        <a:solidFill>
                          <a:srgbClr val="FFFFFF"/>
                        </a:solidFill>
                        <a:cs typeface="B Mitra" pitchFamily="2" charset="-78"/>
                      </a:endParaRPr>
                    </a:p>
                  </a:txBody>
                  <a:tcPr marL="358296" marR="358296" marT="179148" marB="179148" anchor="ctr"/>
                </a:tc>
                <a:tc vMerge="1">
                  <a:txBody>
                    <a:bodyPr/>
                    <a:lstStyle/>
                    <a:p>
                      <a:pPr marL="0" algn="ctr" defTabSz="1125352" rtl="1" eaLnBrk="1" latinLnBrk="0" hangingPunct="1"/>
                      <a:endParaRPr lang="en-US" sz="2000" b="0" kern="1200" dirty="0">
                        <a:solidFill>
                          <a:schemeClr val="dk1"/>
                        </a:solidFill>
                        <a:latin typeface="+mn-lt"/>
                        <a:ea typeface="+mn-ea"/>
                        <a:cs typeface="B Homa" pitchFamily="2" charset="-78"/>
                      </a:endParaRPr>
                    </a:p>
                  </a:txBody>
                  <a:tcPr vert="vert270" anchor="ctr">
                    <a:solidFill>
                      <a:schemeClr val="accent1">
                        <a:lumMod val="60000"/>
                        <a:lumOff val="40000"/>
                      </a:schemeClr>
                    </a:solidFill>
                  </a:tcP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4711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 name="Rectangle 1"/>
          <p:cNvSpPr/>
          <p:nvPr/>
        </p:nvSpPr>
        <p:spPr>
          <a:xfrm>
            <a:off x="2057400" y="3200400"/>
            <a:ext cx="10820400" cy="3962400"/>
          </a:xfrm>
          <a:prstGeom prst="rect">
            <a:avLst/>
          </a:prstGeom>
          <a:gradFill flip="none" rotWithShape="1">
            <a:gsLst>
              <a:gs pos="16000">
                <a:schemeClr val="accent6">
                  <a:lumMod val="75000"/>
                </a:schemeClr>
              </a:gs>
              <a:gs pos="68000">
                <a:srgbClr val="A65528"/>
              </a:gs>
              <a:gs pos="94000">
                <a:srgbClr val="663012"/>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sp>
        <p:nvSpPr>
          <p:cNvPr id="12" name="Rectangle 11"/>
          <p:cNvSpPr/>
          <p:nvPr/>
        </p:nvSpPr>
        <p:spPr>
          <a:xfrm>
            <a:off x="5967413" y="4051300"/>
            <a:ext cx="3000375" cy="1338263"/>
          </a:xfrm>
          <a:prstGeom prst="rect">
            <a:avLst/>
          </a:prstGeom>
        </p:spPr>
        <p:txBody>
          <a:bodyPr wrap="none" lIns="91435" tIns="45718" rIns="91435" bIns="45718">
            <a:spAutoFit/>
          </a:bodyPr>
          <a:lstStyle/>
          <a:p>
            <a:pPr algn="ctr" defTabSz="1125295" rtl="1" eaLnBrk="1" fontAlgn="auto" hangingPunct="1">
              <a:lnSpc>
                <a:spcPct val="150000"/>
              </a:lnSpc>
              <a:spcBef>
                <a:spcPts val="0"/>
              </a:spcBef>
              <a:spcAft>
                <a:spcPts val="0"/>
              </a:spcAft>
              <a:defRPr/>
            </a:pPr>
            <a:r>
              <a:rPr lang="fa-IR" sz="5400" b="1" dirty="0">
                <a:effectLst>
                  <a:outerShdw blurRad="38100" dist="38100" dir="2700000" algn="tl">
                    <a:srgbClr val="000000">
                      <a:alpha val="43137"/>
                    </a:srgbClr>
                  </a:outerShdw>
                </a:effectLst>
                <a:latin typeface="+mn-lt"/>
                <a:cs typeface="B Esfehan" pitchFamily="2" charset="-78"/>
              </a:rPr>
              <a:t>مرحله تحلیل</a:t>
            </a:r>
          </a:p>
        </p:txBody>
      </p:sp>
      <p:sp>
        <p:nvSpPr>
          <p:cNvPr id="47118" name="Rectangle 13"/>
          <p:cNvSpPr>
            <a:spLocks noChangeArrowheads="1"/>
          </p:cNvSpPr>
          <p:nvPr/>
        </p:nvSpPr>
        <p:spPr bwMode="auto">
          <a:xfrm>
            <a:off x="2209800" y="3443288"/>
            <a:ext cx="2894013"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prstDash val="sysDot"/>
                <a:miter lim="800000"/>
                <a:headEnd/>
                <a:tailEnd/>
              </a14:hiddenLine>
            </a:ext>
          </a:extLst>
        </p:spPr>
        <p:txBody>
          <a:bodyPr lIns="91435" tIns="45718" rIns="91435" bIns="45718">
            <a:spAutoFit/>
          </a:bodyPr>
          <a:lstStyle>
            <a:lvl1pPr indent="180975">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rtl="1" eaLnBrk="1" hangingPunct="1">
              <a:buFont typeface="Arial" panose="020B0604020202020204" pitchFamily="34" charset="0"/>
              <a:buChar char="•"/>
            </a:pPr>
            <a:r>
              <a:rPr lang="fa-IR" altLang="fa-IR" sz="2000" b="1">
                <a:cs typeface="B Davat" panose="00000400000000000000" pitchFamily="2" charset="-78"/>
              </a:rPr>
              <a:t>نمایانگر زیست بوم</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کارکرد</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ریخت ومنظر</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ادراک</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زمان-زمینه-فضا</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اجتماعی</a:t>
            </a:r>
          </a:p>
        </p:txBody>
      </p:sp>
      <p:sp>
        <p:nvSpPr>
          <p:cNvPr id="13" name="TextBox 12"/>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4813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9448800" y="177800"/>
            <a:ext cx="35020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زیست بوم</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3" name="Table 12"/>
          <p:cNvGraphicFramePr>
            <a:graphicFrameLocks noGrp="1"/>
          </p:cNvGraphicFramePr>
          <p:nvPr/>
        </p:nvGraphicFramePr>
        <p:xfrm>
          <a:off x="2209800" y="1676401"/>
          <a:ext cx="10668004" cy="7086601"/>
        </p:xfrm>
        <a:graphic>
          <a:graphicData uri="http://schemas.openxmlformats.org/drawingml/2006/table">
            <a:tbl>
              <a:tblPr firstRow="1" bandRow="1">
                <a:tableStyleId>{16D9F66E-5EB9-4882-86FB-DCBF35E3C3E4}</a:tableStyleId>
              </a:tblPr>
              <a:tblGrid>
                <a:gridCol w="1965158"/>
                <a:gridCol w="2900948"/>
                <a:gridCol w="2526632"/>
                <a:gridCol w="2713790"/>
                <a:gridCol w="561476"/>
              </a:tblGrid>
              <a:tr h="721653">
                <a:tc>
                  <a:txBody>
                    <a:bodyPr/>
                    <a:lstStyle/>
                    <a:p>
                      <a:pPr algn="ctr" rtl="1"/>
                      <a:r>
                        <a:rPr lang="fa-IR" sz="2800" dirty="0">
                          <a:cs typeface="B Mitra" pitchFamily="2" charset="-78"/>
                        </a:rPr>
                        <a:t>تهدید</a:t>
                      </a:r>
                      <a:endParaRPr lang="en-US" sz="2800" b="1" dirty="0">
                        <a:cs typeface="B Mitra" pitchFamily="2" charset="-78"/>
                      </a:endParaRPr>
                    </a:p>
                  </a:txBody>
                  <a:tcPr/>
                </a:tc>
                <a:tc>
                  <a:txBody>
                    <a:bodyPr/>
                    <a:lstStyle/>
                    <a:p>
                      <a:pPr algn="ctr" rtl="1"/>
                      <a:r>
                        <a:rPr lang="fa-IR" sz="2800" dirty="0">
                          <a:cs typeface="B Mitra" pitchFamily="2" charset="-78"/>
                        </a:rPr>
                        <a:t>فرصت</a:t>
                      </a:r>
                      <a:endParaRPr lang="en-US" sz="2800" b="1" dirty="0">
                        <a:cs typeface="B Mitra" pitchFamily="2" charset="-78"/>
                      </a:endParaRPr>
                    </a:p>
                  </a:txBody>
                  <a:tcPr/>
                </a:tc>
                <a:tc>
                  <a:txBody>
                    <a:bodyPr/>
                    <a:lstStyle/>
                    <a:p>
                      <a:pPr algn="ctr" rtl="1"/>
                      <a:r>
                        <a:rPr lang="fa-IR" sz="2800" dirty="0">
                          <a:cs typeface="B Mitra" pitchFamily="2" charset="-78"/>
                        </a:rPr>
                        <a:t>ضعف</a:t>
                      </a:r>
                      <a:endParaRPr lang="en-US" sz="2800" b="1" dirty="0">
                        <a:cs typeface="B Mitra" pitchFamily="2" charset="-78"/>
                      </a:endParaRPr>
                    </a:p>
                  </a:txBody>
                  <a:tcPr/>
                </a:tc>
                <a:tc>
                  <a:txBody>
                    <a:bodyPr/>
                    <a:lstStyle/>
                    <a:p>
                      <a:pPr algn="ctr" rtl="1"/>
                      <a:r>
                        <a:rPr lang="fa-IR" sz="2800" dirty="0">
                          <a:cs typeface="B Mitra" pitchFamily="2" charset="-78"/>
                        </a:rPr>
                        <a:t>قوت</a:t>
                      </a:r>
                      <a:endParaRPr lang="en-US" sz="2800" b="1" dirty="0">
                        <a:cs typeface="B Mitra" pitchFamily="2" charset="-78"/>
                      </a:endParaRPr>
                    </a:p>
                  </a:txBody>
                  <a:tcPr/>
                </a:tc>
                <a:tc rowSpan="4">
                  <a:txBody>
                    <a:bodyPr/>
                    <a:lstStyle/>
                    <a:p>
                      <a:pPr algn="ctr" rtl="1"/>
                      <a:r>
                        <a:rPr lang="fa-IR" sz="2400" dirty="0">
                          <a:cs typeface="B Mitra" pitchFamily="2" charset="-78"/>
                        </a:rPr>
                        <a:t>زیست بوم</a:t>
                      </a:r>
                      <a:endParaRPr lang="en-US" sz="2400" b="1" dirty="0">
                        <a:cs typeface="B Mitra" pitchFamily="2" charset="-78"/>
                      </a:endParaRPr>
                    </a:p>
                  </a:txBody>
                  <a:tcPr vert="vert270"/>
                </a:tc>
              </a:tr>
              <a:tr h="2568233">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1" kern="1200" baseline="0" dirty="0">
                          <a:cs typeface="B Mitra" pitchFamily="2" charset="-78"/>
                        </a:rPr>
                        <a:t>از بین رفتن قنات های موجود در اثر عدم لایروبی و حفر چاه های عمیق در محدوده</a:t>
                      </a:r>
                    </a:p>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1" kern="1200" baseline="0" dirty="0">
                          <a:cs typeface="B Mitra" pitchFamily="2" charset="-78"/>
                        </a:rPr>
                        <a:t>ایجاد جنگل های مصنوعی برای جلوگیری از پیشروی کویر و بادهای نامطلوب</a:t>
                      </a:r>
                    </a:p>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1" dirty="0">
                          <a:cs typeface="B Mitra" pitchFamily="2" charset="-78"/>
                        </a:rPr>
                        <a:t>نزدیکی به</a:t>
                      </a:r>
                      <a:r>
                        <a:rPr lang="fa-IR" sz="1600" b="1" baseline="0" dirty="0">
                          <a:cs typeface="B Mitra" pitchFamily="2" charset="-78"/>
                        </a:rPr>
                        <a:t> کویر دق سرخ </a:t>
                      </a:r>
                      <a:endParaRPr lang="en-US" sz="1600" b="1"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txBody>
                  <a:tcPr/>
                </a:tc>
                <a:tc>
                  <a:txBody>
                    <a:bodyPr/>
                    <a:lstStyle/>
                    <a:p>
                      <a:pPr algn="just" rtl="1"/>
                      <a:r>
                        <a:rPr lang="fa-IR" sz="1600" b="1" dirty="0">
                          <a:cs typeface="B Mitra" pitchFamily="2" charset="-78"/>
                        </a:rPr>
                        <a:t>وجود</a:t>
                      </a:r>
                      <a:r>
                        <a:rPr lang="fa-IR" sz="1600" b="1" baseline="0" dirty="0">
                          <a:cs typeface="B Mitra" pitchFamily="2" charset="-78"/>
                        </a:rPr>
                        <a:t> رشته کوه ها از شرق تا جنوب غربی زواره</a:t>
                      </a:r>
                    </a:p>
                  </a:txBody>
                  <a:tcPr/>
                </a:tc>
                <a:tc vMerge="1">
                  <a:txBody>
                    <a:bodyPr/>
                    <a:lstStyle/>
                    <a:p>
                      <a:pPr algn="ctr" rtl="1"/>
                      <a:endParaRPr lang="en-US" sz="2400" b="1" dirty="0">
                        <a:cs typeface="B Nazanin" pitchFamily="2" charset="-78"/>
                      </a:endParaRPr>
                    </a:p>
                  </a:txBody>
                  <a:tcPr vert="vert270"/>
                </a:tc>
              </a:tr>
              <a:tr h="1440732">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1" kern="1200" baseline="0" dirty="0">
                          <a:cs typeface="B Mitra" pitchFamily="2" charset="-78"/>
                        </a:rPr>
                        <a:t>پیشروی کویر به دلیل ساخت و سازهای بی رویه</a:t>
                      </a:r>
                    </a:p>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1" kern="1200" baseline="0" dirty="0">
                          <a:cs typeface="B Mitra" pitchFamily="2" charset="-78"/>
                        </a:rPr>
                        <a:t>حفاظت و توسعه گیاهان بومی منطقه.</a:t>
                      </a:r>
                    </a:p>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1" dirty="0">
                          <a:cs typeface="B Mitra" pitchFamily="2" charset="-78"/>
                        </a:rPr>
                        <a:t>تابستان</a:t>
                      </a:r>
                      <a:r>
                        <a:rPr lang="fa-IR" sz="1600" b="1" baseline="0" dirty="0">
                          <a:cs typeface="B Mitra" pitchFamily="2" charset="-78"/>
                        </a:rPr>
                        <a:t> های گرم و خشک و زمستان های سرد و خشک</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600" b="1" kern="1200" baseline="0" dirty="0">
                          <a:cs typeface="B Mitra" pitchFamily="2" charset="-78"/>
                        </a:rPr>
                        <a:t>وجود بادهای مطلوب از سمت شمال شرق و غرب</a:t>
                      </a:r>
                    </a:p>
                    <a:p>
                      <a:pPr algn="just" rtl="1"/>
                      <a:endParaRPr lang="fa-IR" sz="16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2355983">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1" kern="1200" baseline="0" dirty="0">
                          <a:cs typeface="B Mitra" pitchFamily="2" charset="-78"/>
                        </a:rPr>
                        <a:t>نابودی مزارع و باغات در صورت کاهش آب قنات های موجود در منطقه</a:t>
                      </a:r>
                    </a:p>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1" kern="1200" baseline="0" dirty="0">
                          <a:cs typeface="B Mitra" pitchFamily="2" charset="-78"/>
                        </a:rPr>
                        <a:t> ایجاد تمهیداتی برای بهره گیری از زیست بوم منطقه(صمغ سازی، ذغال سازی و...) جهت بهبود صنعت و ایجاد شغل</a:t>
                      </a:r>
                      <a:endParaRPr lang="en-US" sz="1600" b="1" kern="1200"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1" baseline="0" dirty="0">
                          <a:cs typeface="B Mitra" pitchFamily="2" charset="-78"/>
                        </a:rPr>
                        <a:t>اختلاف دمای زیاد میان شب و روز و فصول</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600" b="1" baseline="0" dirty="0">
                          <a:cs typeface="B Mitra" pitchFamily="2" charset="-78"/>
                        </a:rPr>
                        <a:t>وجودد جریان آب ناشی از قنات در سطح شهر</a:t>
                      </a:r>
                    </a:p>
                  </a:txBody>
                  <a:tcPr/>
                </a:tc>
                <a:tc vMerge="1">
                  <a:txBody>
                    <a:bodyPr/>
                    <a:lstStyle/>
                    <a:p>
                      <a:pPr algn="ctr" rtl="1"/>
                      <a:endParaRPr lang="en-US" sz="2400" b="1" dirty="0">
                        <a:cs typeface="B Nazanin" pitchFamily="2" charset="-78"/>
                      </a:endParaRPr>
                    </a:p>
                  </a:txBody>
                  <a:tcPr vert="vert270"/>
                </a:tc>
              </a:tr>
            </a:tbl>
          </a:graphicData>
        </a:graphic>
      </p:graphicFrame>
      <p:pic>
        <p:nvPicPr>
          <p:cNvPr id="48142" name="Picture 1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829800" y="3276600"/>
            <a:ext cx="2438400" cy="1539875"/>
          </a:xfrm>
          <a:prstGeom prst="rect">
            <a:avLst/>
          </a:prstGeom>
          <a:solidFill>
            <a:srgbClr val="000000"/>
          </a:solidFill>
          <a:ln w="28575" cap="sq">
            <a:solidFill>
              <a:srgbClr val="000000"/>
            </a:solidFill>
            <a:miter lim="800000"/>
            <a:headEnd/>
            <a:tailEnd/>
          </a:ln>
        </p:spPr>
      </p:pic>
      <p:pic>
        <p:nvPicPr>
          <p:cNvPr id="48143" name="Picture 1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300913" y="3276600"/>
            <a:ext cx="2147887" cy="1539875"/>
          </a:xfrm>
          <a:prstGeom prst="rect">
            <a:avLst/>
          </a:prstGeom>
          <a:solidFill>
            <a:srgbClr val="000000"/>
          </a:solidFill>
          <a:ln w="28575" cap="sq">
            <a:solidFill>
              <a:srgbClr val="000000"/>
            </a:solidFill>
            <a:miter lim="800000"/>
            <a:headEnd/>
            <a:tailEnd/>
          </a:ln>
        </p:spPr>
      </p:pic>
      <p:pic>
        <p:nvPicPr>
          <p:cNvPr id="18" name="Picture 17" descr="E:\zavare (5)1.jpg"/>
          <p:cNvPicPr/>
          <p:nvPr/>
        </p:nvPicPr>
        <p:blipFill>
          <a:blip r:embed="rId6" cstate="print">
            <a:lum bright="10000" contrast="10000"/>
          </a:blip>
          <a:srcRect/>
          <a:stretch>
            <a:fillRect/>
          </a:stretch>
        </p:blipFill>
        <p:spPr bwMode="auto">
          <a:xfrm>
            <a:off x="4267200" y="3276600"/>
            <a:ext cx="2667000" cy="1539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8145" name="Picture 1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699625" y="5410200"/>
            <a:ext cx="1577975" cy="893763"/>
          </a:xfrm>
          <a:prstGeom prst="rect">
            <a:avLst/>
          </a:prstGeom>
          <a:solidFill>
            <a:srgbClr val="000000"/>
          </a:solidFill>
          <a:ln w="28575" cap="sq">
            <a:solidFill>
              <a:srgbClr val="000000"/>
            </a:solidFill>
            <a:miter lim="800000"/>
            <a:headEnd/>
            <a:tailEnd/>
          </a:ln>
        </p:spPr>
      </p:pic>
      <p:sp>
        <p:nvSpPr>
          <p:cNvPr id="20" name="TextBox 19"/>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4916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graphicFrame>
        <p:nvGraphicFramePr>
          <p:cNvPr id="13" name="Table 12"/>
          <p:cNvGraphicFramePr>
            <a:graphicFrameLocks noGrp="1"/>
          </p:cNvGraphicFramePr>
          <p:nvPr/>
        </p:nvGraphicFramePr>
        <p:xfrm>
          <a:off x="2042790" y="1676400"/>
          <a:ext cx="10758811" cy="7137401"/>
        </p:xfrm>
        <a:graphic>
          <a:graphicData uri="http://schemas.openxmlformats.org/drawingml/2006/table">
            <a:tbl>
              <a:tblPr firstRow="1" bandRow="1">
                <a:tableStyleId>{16D9F66E-5EB9-4882-86FB-DCBF35E3C3E4}</a:tableStyleId>
              </a:tblPr>
              <a:tblGrid>
                <a:gridCol w="1981886"/>
                <a:gridCol w="2925641"/>
                <a:gridCol w="2548139"/>
                <a:gridCol w="2736890"/>
                <a:gridCol w="566255"/>
              </a:tblGrid>
              <a:tr h="689408">
                <a:tc>
                  <a:txBody>
                    <a:bodyPr/>
                    <a:lstStyle/>
                    <a:p>
                      <a:pPr algn="ctr" rtl="1"/>
                      <a:r>
                        <a:rPr lang="fa-IR" sz="2800" dirty="0">
                          <a:cs typeface="B Mitra" pitchFamily="2" charset="-78"/>
                        </a:rPr>
                        <a:t>تهدید</a:t>
                      </a:r>
                      <a:endParaRPr lang="en-US" sz="2800" b="1" dirty="0">
                        <a:cs typeface="B Mitra" pitchFamily="2" charset="-78"/>
                      </a:endParaRPr>
                    </a:p>
                  </a:txBody>
                  <a:tcPr/>
                </a:tc>
                <a:tc>
                  <a:txBody>
                    <a:bodyPr/>
                    <a:lstStyle/>
                    <a:p>
                      <a:pPr algn="ctr" rtl="1"/>
                      <a:r>
                        <a:rPr lang="fa-IR" sz="2800" dirty="0">
                          <a:cs typeface="B Mitra" pitchFamily="2" charset="-78"/>
                        </a:rPr>
                        <a:t>فرصت</a:t>
                      </a:r>
                      <a:endParaRPr lang="en-US" sz="2800" b="1" dirty="0">
                        <a:cs typeface="B Mitra" pitchFamily="2" charset="-78"/>
                      </a:endParaRPr>
                    </a:p>
                  </a:txBody>
                  <a:tcPr/>
                </a:tc>
                <a:tc>
                  <a:txBody>
                    <a:bodyPr/>
                    <a:lstStyle/>
                    <a:p>
                      <a:pPr algn="ctr" rtl="1"/>
                      <a:r>
                        <a:rPr lang="fa-IR" sz="2800" dirty="0">
                          <a:cs typeface="B Mitra" pitchFamily="2" charset="-78"/>
                        </a:rPr>
                        <a:t>ضعف</a:t>
                      </a:r>
                      <a:endParaRPr lang="en-US" sz="2800" b="1" dirty="0">
                        <a:cs typeface="B Mitra" pitchFamily="2" charset="-78"/>
                      </a:endParaRPr>
                    </a:p>
                  </a:txBody>
                  <a:tcPr/>
                </a:tc>
                <a:tc>
                  <a:txBody>
                    <a:bodyPr/>
                    <a:lstStyle/>
                    <a:p>
                      <a:pPr algn="ctr" rtl="1"/>
                      <a:r>
                        <a:rPr lang="fa-IR" sz="2800" dirty="0">
                          <a:cs typeface="B Mitra" pitchFamily="2" charset="-78"/>
                        </a:rPr>
                        <a:t>قوت</a:t>
                      </a:r>
                      <a:endParaRPr lang="en-US" sz="2800" b="1" dirty="0">
                        <a:cs typeface="B Mitra" pitchFamily="2" charset="-78"/>
                      </a:endParaRPr>
                    </a:p>
                  </a:txBody>
                  <a:tcPr/>
                </a:tc>
                <a:tc rowSpan="4">
                  <a:txBody>
                    <a:bodyPr/>
                    <a:lstStyle/>
                    <a:p>
                      <a:pPr algn="ctr" rtl="1"/>
                      <a:r>
                        <a:rPr lang="fa-IR" sz="2400" dirty="0">
                          <a:cs typeface="B Mitra" pitchFamily="2" charset="-78"/>
                        </a:rPr>
                        <a:t>زیست بوم</a:t>
                      </a:r>
                      <a:endParaRPr lang="en-US" sz="2400" b="1" dirty="0">
                        <a:cs typeface="B Mitra" pitchFamily="2" charset="-78"/>
                      </a:endParaRPr>
                    </a:p>
                  </a:txBody>
                  <a:tcPr vert="vert270"/>
                </a:tc>
              </a:tr>
              <a:tr h="2453481">
                <a:tc rowSpan="3">
                  <a:txBody>
                    <a:bodyPr/>
                    <a:lstStyle/>
                    <a:p>
                      <a:pPr marL="0" algn="just" defTabSz="914400" rtl="1" eaLnBrk="1" latinLnBrk="0" hangingPunct="1">
                        <a:buFontTx/>
                        <a:buChar char="-"/>
                      </a:pPr>
                      <a:endParaRPr lang="en-US" sz="19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r>
                        <a:rPr lang="fa-IR" sz="1900" b="1" kern="1200" baseline="0" dirty="0">
                          <a:cs typeface="B Mitra" pitchFamily="2" charset="-78"/>
                        </a:rPr>
                        <a:t>استفاده از جریان آب قنات جهت افزایش رطوبت و تعدیل دما در شهر</a:t>
                      </a: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وجود معماری نامتناسب با اقلیم در ساخت و سازهای جدید</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وجود پوشش گیاهی متناسب با اقلیم گرم و خشک و خاک های شور و قلیایی(تاغ و گون و...)</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1743797">
                <a:tc vMerge="1">
                  <a:txBody>
                    <a:bodyPr/>
                    <a:lstStyle/>
                    <a:p>
                      <a:pPr marL="0" algn="just" defTabSz="914400" rtl="1" eaLnBrk="1" latinLnBrk="0" hangingPunct="1">
                        <a:buFontTx/>
                        <a:buChar char="-"/>
                      </a:pPr>
                      <a:endParaRPr lang="en-US" sz="18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r>
                        <a:rPr lang="fa-IR" sz="1900" b="1" kern="1200" baseline="0" dirty="0">
                          <a:cs typeface="B Mitra" pitchFamily="2" charset="-78"/>
                        </a:rPr>
                        <a:t>استفاده از خاک های منطقه</a:t>
                      </a:r>
                    </a:p>
                    <a:p>
                      <a:pPr marL="0" algn="just" defTabSz="914400" rtl="1" eaLnBrk="1" latinLnBrk="0" hangingPunct="1">
                        <a:buFontTx/>
                        <a:buNone/>
                      </a:pPr>
                      <a:r>
                        <a:rPr lang="fa-IR" sz="1900" b="1" kern="1200" baseline="0" dirty="0">
                          <a:cs typeface="B Mitra" pitchFamily="2" charset="-78"/>
                        </a:rPr>
                        <a:t>( رسی) جهت تولید و توسعه صنعت آجرسازی و سفالگری</a:t>
                      </a: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خشک شدن بسیاری از قنات ها به دلیل حفر چاه</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وجود قنات های متعدد در محدوده شهر زواره و قرارگیری در مسیر جریان آب های زیرزمینی</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2250715">
                <a:tc vMerge="1">
                  <a:txBody>
                    <a:bodyPr/>
                    <a:lstStyle/>
                    <a:p>
                      <a:pPr marL="0" algn="just" defTabSz="914400" rtl="1" eaLnBrk="1" latinLnBrk="0" hangingPunct="1">
                        <a:buFontTx/>
                        <a:buChar char="-"/>
                      </a:pPr>
                      <a:endParaRPr lang="en-US" sz="18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r>
                        <a:rPr lang="fa-IR" sz="1900" b="1" kern="1200" baseline="0" dirty="0">
                          <a:cs typeface="B Mitra" pitchFamily="2" charset="-78"/>
                        </a:rPr>
                        <a:t>بهره گیری از بادهای مطلوب در جهت تعدیل دما در سطح شهر</a:t>
                      </a: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وجود خاک های شور و قلیایی(مانع رشد بسیاری از گیاهان می گردد)</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وجود محصولات زراعی و باغی متناسب با اقلیم و خاک زواره (انجیر ، انار و ...)</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bl>
          </a:graphicData>
        </a:graphic>
      </p:graphicFrame>
      <p:pic>
        <p:nvPicPr>
          <p:cNvPr id="49165" name="Picture 13" descr="[تصویر: 1313238387_274_eab2eb0c5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623425" y="3276600"/>
            <a:ext cx="2416175" cy="1433513"/>
          </a:xfrm>
          <a:prstGeom prst="rect">
            <a:avLst/>
          </a:prstGeom>
          <a:solidFill>
            <a:srgbClr val="000000"/>
          </a:solidFill>
          <a:ln w="28575" cap="sq">
            <a:solidFill>
              <a:srgbClr val="000000"/>
            </a:solidFill>
            <a:miter lim="800000"/>
            <a:headEnd/>
            <a:tailEnd/>
          </a:ln>
        </p:spPr>
      </p:pic>
      <p:pic>
        <p:nvPicPr>
          <p:cNvPr id="49166" name="Picture 1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62800" y="3276600"/>
            <a:ext cx="2159000" cy="1416050"/>
          </a:xfrm>
          <a:prstGeom prst="rect">
            <a:avLst/>
          </a:prstGeom>
          <a:solidFill>
            <a:srgbClr val="000000"/>
          </a:solidFill>
          <a:ln w="28575" cap="sq">
            <a:solidFill>
              <a:srgbClr val="000000"/>
            </a:solidFill>
            <a:miter lim="800000"/>
            <a:headEnd/>
            <a:tailEnd/>
          </a:ln>
        </p:spPr>
      </p:pic>
      <p:pic>
        <p:nvPicPr>
          <p:cNvPr id="49167" name="Picture 1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34225" y="7467600"/>
            <a:ext cx="2187575" cy="1189038"/>
          </a:xfrm>
          <a:prstGeom prst="rect">
            <a:avLst/>
          </a:prstGeom>
          <a:solidFill>
            <a:srgbClr val="000000"/>
          </a:solidFill>
          <a:ln w="28575" cap="sq">
            <a:solidFill>
              <a:srgbClr val="000000"/>
            </a:solidFill>
            <a:miter lim="800000"/>
            <a:headEnd/>
            <a:tailEnd/>
          </a:ln>
        </p:spPr>
      </p:pic>
      <p:pic>
        <p:nvPicPr>
          <p:cNvPr id="49168" name="Picture 1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91000" y="3276600"/>
            <a:ext cx="2286000" cy="1433513"/>
          </a:xfrm>
          <a:prstGeom prst="rect">
            <a:avLst/>
          </a:prstGeom>
          <a:solidFill>
            <a:srgbClr val="000000"/>
          </a:solidFill>
          <a:ln w="28575" cap="sq">
            <a:solidFill>
              <a:srgbClr val="000000"/>
            </a:solidFill>
            <a:miter lim="800000"/>
            <a:headEnd/>
            <a:tailEnd/>
          </a:ln>
        </p:spPr>
      </p:pic>
      <p:sp>
        <p:nvSpPr>
          <p:cNvPr id="20" name="Rectangle 19"/>
          <p:cNvSpPr/>
          <p:nvPr/>
        </p:nvSpPr>
        <p:spPr>
          <a:xfrm>
            <a:off x="9448800" y="177800"/>
            <a:ext cx="35020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زیست بوم</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21" name="TextBox 20"/>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018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graphicFrame>
        <p:nvGraphicFramePr>
          <p:cNvPr id="20" name="Table 19"/>
          <p:cNvGraphicFramePr>
            <a:graphicFrameLocks noGrp="1"/>
          </p:cNvGraphicFramePr>
          <p:nvPr/>
        </p:nvGraphicFramePr>
        <p:xfrm>
          <a:off x="2057399" y="1522810"/>
          <a:ext cx="10744202" cy="7392592"/>
        </p:xfrm>
        <a:graphic>
          <a:graphicData uri="http://schemas.openxmlformats.org/drawingml/2006/table">
            <a:tbl>
              <a:tblPr firstRow="1" bandRow="1">
                <a:tableStyleId>{16D9F66E-5EB9-4882-86FB-DCBF35E3C3E4}</a:tableStyleId>
              </a:tblPr>
              <a:tblGrid>
                <a:gridCol w="1507959"/>
                <a:gridCol w="3392904"/>
                <a:gridCol w="2544680"/>
                <a:gridCol w="2733174"/>
                <a:gridCol w="565485"/>
              </a:tblGrid>
              <a:tr h="796083">
                <a:tc>
                  <a:txBody>
                    <a:bodyPr/>
                    <a:lstStyle/>
                    <a:p>
                      <a:pPr algn="ctr" rtl="1"/>
                      <a:r>
                        <a:rPr lang="fa-IR" sz="2800" dirty="0">
                          <a:cs typeface="B Mitra" pitchFamily="2" charset="-78"/>
                        </a:rPr>
                        <a:t>تهدید</a:t>
                      </a:r>
                      <a:endParaRPr lang="en-US" sz="2800" b="1" dirty="0">
                        <a:cs typeface="B Mitra" pitchFamily="2" charset="-78"/>
                      </a:endParaRPr>
                    </a:p>
                  </a:txBody>
                  <a:tcPr/>
                </a:tc>
                <a:tc>
                  <a:txBody>
                    <a:bodyPr/>
                    <a:lstStyle/>
                    <a:p>
                      <a:pPr algn="ctr" rtl="1"/>
                      <a:r>
                        <a:rPr lang="fa-IR" sz="2800" dirty="0">
                          <a:cs typeface="B Mitra" pitchFamily="2" charset="-78"/>
                        </a:rPr>
                        <a:t>فرصت</a:t>
                      </a:r>
                      <a:endParaRPr lang="en-US" sz="2800" b="1" dirty="0">
                        <a:cs typeface="B Mitra" pitchFamily="2" charset="-78"/>
                      </a:endParaRPr>
                    </a:p>
                  </a:txBody>
                  <a:tcPr/>
                </a:tc>
                <a:tc>
                  <a:txBody>
                    <a:bodyPr/>
                    <a:lstStyle/>
                    <a:p>
                      <a:pPr algn="ctr" rtl="1"/>
                      <a:r>
                        <a:rPr lang="fa-IR" sz="2800" dirty="0">
                          <a:cs typeface="B Mitra" pitchFamily="2" charset="-78"/>
                        </a:rPr>
                        <a:t>ضعف</a:t>
                      </a:r>
                      <a:endParaRPr lang="en-US" sz="2800" b="1" dirty="0">
                        <a:cs typeface="B Mitra" pitchFamily="2" charset="-78"/>
                      </a:endParaRPr>
                    </a:p>
                  </a:txBody>
                  <a:tcPr/>
                </a:tc>
                <a:tc>
                  <a:txBody>
                    <a:bodyPr/>
                    <a:lstStyle/>
                    <a:p>
                      <a:pPr algn="ctr" rtl="1"/>
                      <a:r>
                        <a:rPr lang="fa-IR" sz="2800" dirty="0">
                          <a:cs typeface="B Mitra" pitchFamily="2" charset="-78"/>
                        </a:rPr>
                        <a:t>قوت</a:t>
                      </a:r>
                      <a:endParaRPr lang="en-US" sz="2800" b="1" dirty="0">
                        <a:cs typeface="B Mitra" pitchFamily="2" charset="-78"/>
                      </a:endParaRPr>
                    </a:p>
                  </a:txBody>
                  <a:tcPr/>
                </a:tc>
                <a:tc rowSpan="4">
                  <a:txBody>
                    <a:bodyPr/>
                    <a:lstStyle/>
                    <a:p>
                      <a:pPr algn="ctr" rtl="1"/>
                      <a:r>
                        <a:rPr lang="fa-IR" sz="2400" dirty="0">
                          <a:cs typeface="B Mitra" pitchFamily="2" charset="-78"/>
                        </a:rPr>
                        <a:t>زیست بوم</a:t>
                      </a:r>
                      <a:endParaRPr lang="en-US" sz="2400" b="1" dirty="0">
                        <a:cs typeface="B Mitra" pitchFamily="2" charset="-78"/>
                      </a:endParaRPr>
                    </a:p>
                  </a:txBody>
                  <a:tcPr vert="vert270"/>
                </a:tc>
              </a:tr>
              <a:tr h="2994219">
                <a:tc rowSpan="3">
                  <a:txBody>
                    <a:bodyPr/>
                    <a:lstStyle/>
                    <a:p>
                      <a:pPr marL="0" algn="just" defTabSz="914400" rtl="1" eaLnBrk="1" latinLnBrk="0" hangingPunct="1">
                        <a:buFontTx/>
                        <a:buChar char="-"/>
                      </a:pPr>
                      <a:endParaRPr lang="en-US" sz="19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r>
                        <a:rPr lang="fa-IR" sz="1900" b="1" kern="1200" baseline="0" dirty="0">
                          <a:cs typeface="B Mitra" pitchFamily="2" charset="-78"/>
                        </a:rPr>
                        <a:t>بهره گیری از انرژی خورشیدی جهت تامین انرژی مورد نیاز شهر</a:t>
                      </a: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وجود شن های روان در شمال شرقی شهر (در فاصله 500 متری شهر)</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a:txBody>
                    <a:bodyPr/>
                    <a:lstStyle/>
                    <a:p>
                      <a:pPr algn="just" rtl="1">
                        <a:buFontTx/>
                        <a:buChar char="-"/>
                      </a:pPr>
                      <a:r>
                        <a:rPr lang="fa-IR" sz="1900" b="1" baseline="0" dirty="0">
                          <a:cs typeface="B Mitra" pitchFamily="2" charset="-78"/>
                        </a:rPr>
                        <a:t>توزیع نسبتا متناسب فضای سبز در سطح شهر</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1003315">
                <a:tc vMerge="1">
                  <a:txBody>
                    <a:bodyPr/>
                    <a:lstStyle/>
                    <a:p>
                      <a:pPr marL="0" algn="just" defTabSz="914400" rtl="1" eaLnBrk="1" latinLnBrk="0" hangingPunct="1">
                        <a:buFontTx/>
                        <a:buChar char="-"/>
                      </a:pPr>
                      <a:endParaRPr lang="en-US" sz="18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r>
                        <a:rPr lang="fa-IR" sz="1900" b="1" kern="1200" baseline="0" dirty="0">
                          <a:cs typeface="B Mitra" pitchFamily="2" charset="-78"/>
                        </a:rPr>
                        <a:t>توسعه محصولات زراعی و باغی در جهت رونق صادرات محصولات کشاورزی</a:t>
                      </a: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وجود بادهای نامطلوب از شمال، جنوب و جنوب غرب</a:t>
                      </a: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دور بودن از گسل و نقاط زلزله خیز(خطر پایین زلزله)</a:t>
                      </a:r>
                    </a:p>
                  </a:txBody>
                  <a:tcPr/>
                </a:tc>
                <a:tc vMerge="1">
                  <a:txBody>
                    <a:bodyPr/>
                    <a:lstStyle/>
                    <a:p>
                      <a:pPr algn="ctr" rtl="1"/>
                      <a:endParaRPr lang="en-US" sz="2400" b="1" dirty="0">
                        <a:cs typeface="B Nazanin" pitchFamily="2" charset="-78"/>
                      </a:endParaRPr>
                    </a:p>
                  </a:txBody>
                  <a:tcPr vert="vert270"/>
                </a:tc>
              </a:tr>
              <a:tr h="2598975">
                <a:tc vMerge="1">
                  <a:txBody>
                    <a:bodyPr/>
                    <a:lstStyle/>
                    <a:p>
                      <a:pPr marL="0" algn="just" defTabSz="914400" rtl="1" eaLnBrk="1" latinLnBrk="0" hangingPunct="1">
                        <a:buFontTx/>
                        <a:buChar char="-"/>
                      </a:pPr>
                      <a:endParaRPr lang="en-US" sz="18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r>
                        <a:rPr lang="fa-IR" sz="1900" b="1" kern="1200" baseline="0" dirty="0">
                          <a:cs typeface="B Mitra" pitchFamily="2" charset="-78"/>
                        </a:rPr>
                        <a:t>بهره گیری از کویر دق سرخ جهت جذب توریست و افزایش رونق اقتصادی شهر</a:t>
                      </a: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حرکت شن های روان در جهت شرقی-غربی</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محصوریت مطلوب در معابر بافت قدیم و وجود</a:t>
                      </a:r>
                    </a:p>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 گذرهای </a:t>
                      </a:r>
                    </a:p>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سرپوشیده</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bl>
          </a:graphicData>
        </a:graphic>
      </p:graphicFrame>
      <p:pic>
        <p:nvPicPr>
          <p:cNvPr id="50189" name="Picture 20" descr="fazaye sabz.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661525" y="3200400"/>
            <a:ext cx="2420938" cy="1954213"/>
          </a:xfrm>
          <a:prstGeom prst="rect">
            <a:avLst/>
          </a:prstGeom>
          <a:solidFill>
            <a:srgbClr val="000000"/>
          </a:solidFill>
          <a:ln w="28575" cap="sq">
            <a:solidFill>
              <a:srgbClr val="000000"/>
            </a:solidFill>
            <a:miter lim="800000"/>
            <a:headEnd/>
            <a:tailEnd/>
          </a:ln>
        </p:spPr>
      </p:pic>
      <p:pic>
        <p:nvPicPr>
          <p:cNvPr id="50190" name="Picture 21" descr="DSC_0136.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653588" y="6832600"/>
            <a:ext cx="1508125" cy="1985963"/>
          </a:xfrm>
          <a:prstGeom prst="rect">
            <a:avLst/>
          </a:prstGeom>
          <a:solidFill>
            <a:srgbClr val="000000"/>
          </a:solidFill>
          <a:ln w="28575" cap="sq">
            <a:solidFill>
              <a:srgbClr val="000000"/>
            </a:solidFill>
            <a:miter lim="800000"/>
            <a:headEnd/>
            <a:tailEnd/>
          </a:ln>
        </p:spPr>
      </p:pic>
      <p:pic>
        <p:nvPicPr>
          <p:cNvPr id="23" name="Picture 22" descr="E:\zavare (5)1.jpg"/>
          <p:cNvPicPr/>
          <p:nvPr/>
        </p:nvPicPr>
        <p:blipFill>
          <a:blip r:embed="rId6" cstate="print">
            <a:lum bright="10000" contrast="10000"/>
          </a:blip>
          <a:srcRect/>
          <a:stretch>
            <a:fillRect/>
          </a:stretch>
        </p:blipFill>
        <p:spPr bwMode="auto">
          <a:xfrm>
            <a:off x="7080250" y="7164388"/>
            <a:ext cx="2309813" cy="16541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0192" name="Picture 2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080250" y="3200400"/>
            <a:ext cx="1790700" cy="1985963"/>
          </a:xfrm>
          <a:prstGeom prst="rect">
            <a:avLst/>
          </a:prstGeom>
          <a:solidFill>
            <a:srgbClr val="000000"/>
          </a:solidFill>
          <a:ln w="28575" cap="sq">
            <a:solidFill>
              <a:srgbClr val="000000"/>
            </a:solidFill>
            <a:miter lim="800000"/>
            <a:headEnd/>
            <a:tailEnd/>
          </a:ln>
        </p:spPr>
      </p:pic>
      <p:sp>
        <p:nvSpPr>
          <p:cNvPr id="18" name="Rectangle 17"/>
          <p:cNvSpPr/>
          <p:nvPr/>
        </p:nvSpPr>
        <p:spPr>
          <a:xfrm>
            <a:off x="9448800" y="177800"/>
            <a:ext cx="35020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زیست بوم</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9" name="TextBox 18"/>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121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graphicFrame>
        <p:nvGraphicFramePr>
          <p:cNvPr id="13" name="Table 12"/>
          <p:cNvGraphicFramePr>
            <a:graphicFrameLocks noGrp="1"/>
          </p:cNvGraphicFramePr>
          <p:nvPr/>
        </p:nvGraphicFramePr>
        <p:xfrm>
          <a:off x="2000970" y="1676401"/>
          <a:ext cx="10800633" cy="6954270"/>
        </p:xfrm>
        <a:graphic>
          <a:graphicData uri="http://schemas.openxmlformats.org/drawingml/2006/table">
            <a:tbl>
              <a:tblPr firstRow="1" bandRow="1">
                <a:tableStyleId>{16D9F66E-5EB9-4882-86FB-DCBF35E3C3E4}</a:tableStyleId>
              </a:tblPr>
              <a:tblGrid>
                <a:gridCol w="1989590"/>
                <a:gridCol w="2179076"/>
                <a:gridCol w="2747529"/>
                <a:gridCol w="3315983"/>
                <a:gridCol w="568455"/>
              </a:tblGrid>
              <a:tr h="609600">
                <a:tc>
                  <a:txBody>
                    <a:bodyPr/>
                    <a:lstStyle/>
                    <a:p>
                      <a:pPr algn="ctr" rtl="1"/>
                      <a:r>
                        <a:rPr lang="fa-IR" sz="2800" dirty="0">
                          <a:cs typeface="B Mitra" pitchFamily="2" charset="-78"/>
                        </a:rPr>
                        <a:t>تهدید</a:t>
                      </a:r>
                      <a:endParaRPr lang="en-US" sz="2800" b="1" dirty="0">
                        <a:cs typeface="B Mitra" pitchFamily="2" charset="-78"/>
                      </a:endParaRPr>
                    </a:p>
                  </a:txBody>
                  <a:tcPr/>
                </a:tc>
                <a:tc>
                  <a:txBody>
                    <a:bodyPr/>
                    <a:lstStyle/>
                    <a:p>
                      <a:pPr algn="ctr" rtl="1"/>
                      <a:r>
                        <a:rPr lang="fa-IR" sz="2800" dirty="0">
                          <a:cs typeface="B Mitra" pitchFamily="2" charset="-78"/>
                        </a:rPr>
                        <a:t>فرصت</a:t>
                      </a:r>
                      <a:endParaRPr lang="en-US" sz="2800" b="1" dirty="0">
                        <a:cs typeface="B Mitra" pitchFamily="2" charset="-78"/>
                      </a:endParaRPr>
                    </a:p>
                  </a:txBody>
                  <a:tcPr/>
                </a:tc>
                <a:tc>
                  <a:txBody>
                    <a:bodyPr/>
                    <a:lstStyle/>
                    <a:p>
                      <a:pPr algn="ctr" rtl="1"/>
                      <a:r>
                        <a:rPr lang="fa-IR" sz="2800" dirty="0">
                          <a:cs typeface="B Mitra" pitchFamily="2" charset="-78"/>
                        </a:rPr>
                        <a:t>ضعف</a:t>
                      </a:r>
                      <a:endParaRPr lang="en-US" sz="2800" b="1" dirty="0">
                        <a:cs typeface="B Mitra" pitchFamily="2" charset="-78"/>
                      </a:endParaRPr>
                    </a:p>
                  </a:txBody>
                  <a:tcPr/>
                </a:tc>
                <a:tc>
                  <a:txBody>
                    <a:bodyPr/>
                    <a:lstStyle/>
                    <a:p>
                      <a:pPr algn="ctr" rtl="1"/>
                      <a:r>
                        <a:rPr lang="fa-IR" sz="2800" dirty="0">
                          <a:cs typeface="B Mitra" pitchFamily="2" charset="-78"/>
                        </a:rPr>
                        <a:t>قوت</a:t>
                      </a:r>
                      <a:endParaRPr lang="en-US" sz="2800" b="1" dirty="0">
                        <a:cs typeface="B Mitra" pitchFamily="2" charset="-78"/>
                      </a:endParaRPr>
                    </a:p>
                  </a:txBody>
                  <a:tcPr/>
                </a:tc>
                <a:tc rowSpan="3">
                  <a:txBody>
                    <a:bodyPr/>
                    <a:lstStyle/>
                    <a:p>
                      <a:pPr algn="ctr" rtl="1"/>
                      <a:r>
                        <a:rPr lang="fa-IR" sz="2400" dirty="0">
                          <a:cs typeface="B Mitra" pitchFamily="2" charset="-78"/>
                        </a:rPr>
                        <a:t>زیست بوم</a:t>
                      </a:r>
                      <a:endParaRPr lang="en-US" sz="2400" b="1" dirty="0">
                        <a:cs typeface="B Mitra" pitchFamily="2" charset="-78"/>
                      </a:endParaRPr>
                    </a:p>
                  </a:txBody>
                  <a:tcPr vert="vert270"/>
                </a:tc>
              </a:tr>
              <a:tr h="3433075">
                <a:tc rowSpan="2">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r>
                        <a:rPr lang="fa-IR" sz="1900" b="1" kern="1200" baseline="0" dirty="0">
                          <a:cs typeface="B Mitra" pitchFamily="2" charset="-78"/>
                        </a:rPr>
                        <a:t>توسعه فضای سبز جهت ایجاد آسایش اقلیمی و رونق فعالیت های اجتماعی</a:t>
                      </a: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محصوریت نامناسب در برخی از فضاهای باز (بلوار کشاورز ، بلوار رهبر، بلوار شهید بهشتی ، خیابان امام رضا ، خیابان فردوسی و فلکه وحدت)</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وجود مصالح با ظرفیت حرارتی بالا در بافت قدیم و برخی از ساخت و سازهای جدید(آجر، کاهگل و...)</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2911595">
                <a:tc vMerge="1">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r>
                        <a:rPr lang="fa-IR" sz="1900" b="1" kern="1200" baseline="0" dirty="0">
                          <a:cs typeface="B Mitra" pitchFamily="2" charset="-78"/>
                        </a:rPr>
                        <a:t>بهره گیری از معماری بومی منطقه در جهت آسایش اقلیمی</a:t>
                      </a: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رطوبت و بارندگی کم</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محصوریت مطلوب در میادین اصلی شهر (حسینیه بزرگ و کوچک و میدان امام خمینی و..)</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bl>
          </a:graphicData>
        </a:graphic>
      </p:graphicFrame>
      <p:pic>
        <p:nvPicPr>
          <p:cNvPr id="51213" name="Picture 13" descr="G:\photo shop\masaleh.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980488" y="3276600"/>
            <a:ext cx="3068637" cy="2363788"/>
          </a:xfrm>
          <a:prstGeom prst="rect">
            <a:avLst/>
          </a:prstGeom>
          <a:solidFill>
            <a:srgbClr val="000000"/>
          </a:solidFill>
          <a:ln w="28575" cap="sq">
            <a:solidFill>
              <a:srgbClr val="000000"/>
            </a:solidFill>
            <a:miter lim="800000"/>
            <a:headEnd/>
            <a:tailEnd/>
          </a:ln>
        </p:spPr>
      </p:pic>
      <p:pic>
        <p:nvPicPr>
          <p:cNvPr id="15" name="Picture 14"/>
          <p:cNvPicPr/>
          <p:nvPr/>
        </p:nvPicPr>
        <p:blipFill>
          <a:blip r:embed="rId5" cstate="print"/>
          <a:stretch>
            <a:fillRect/>
          </a:stretch>
        </p:blipFill>
        <p:spPr>
          <a:xfrm>
            <a:off x="9085263" y="6705600"/>
            <a:ext cx="2725737" cy="1792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15" name="Picture 17" descr="maghta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64275" y="3783013"/>
            <a:ext cx="2559050" cy="788987"/>
          </a:xfrm>
          <a:prstGeom prst="rect">
            <a:avLst/>
          </a:prstGeom>
          <a:solidFill>
            <a:srgbClr val="000000"/>
          </a:solidFill>
          <a:ln w="28575" cap="sq">
            <a:solidFill>
              <a:srgbClr val="000000"/>
            </a:solidFill>
            <a:miter lim="800000"/>
            <a:headEnd/>
            <a:tailEnd/>
          </a:ln>
        </p:spPr>
      </p:pic>
      <p:pic>
        <p:nvPicPr>
          <p:cNvPr id="51216" name="Picture 18" descr="G:\photo shop\bolvare rahbar.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264275" y="4876800"/>
            <a:ext cx="2559050" cy="754063"/>
          </a:xfrm>
          <a:prstGeom prst="rect">
            <a:avLst/>
          </a:prstGeom>
          <a:solidFill>
            <a:srgbClr val="000000"/>
          </a:solidFill>
          <a:ln w="28575" cap="sq">
            <a:solidFill>
              <a:srgbClr val="000000"/>
            </a:solidFill>
            <a:miter lim="800000"/>
            <a:headEnd/>
            <a:tailEnd/>
          </a:ln>
        </p:spPr>
      </p:pic>
      <p:sp>
        <p:nvSpPr>
          <p:cNvPr id="20" name="Rectangle 19"/>
          <p:cNvSpPr/>
          <p:nvPr/>
        </p:nvSpPr>
        <p:spPr>
          <a:xfrm>
            <a:off x="9448800" y="177800"/>
            <a:ext cx="35020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زیست بوم</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21" name="TextBox 20"/>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223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graphicFrame>
        <p:nvGraphicFramePr>
          <p:cNvPr id="13" name="Table 12"/>
          <p:cNvGraphicFramePr>
            <a:graphicFrameLocks noGrp="1"/>
          </p:cNvGraphicFramePr>
          <p:nvPr/>
        </p:nvGraphicFramePr>
        <p:xfrm>
          <a:off x="2001254" y="1676400"/>
          <a:ext cx="10800346" cy="7239002"/>
        </p:xfrm>
        <a:graphic>
          <a:graphicData uri="http://schemas.openxmlformats.org/drawingml/2006/table">
            <a:tbl>
              <a:tblPr firstRow="1" bandRow="1">
                <a:tableStyleId>{16D9F66E-5EB9-4882-86FB-DCBF35E3C3E4}</a:tableStyleId>
              </a:tblPr>
              <a:tblGrid>
                <a:gridCol w="1989537"/>
                <a:gridCol w="2936936"/>
                <a:gridCol w="2557977"/>
                <a:gridCol w="2747456"/>
                <a:gridCol w="568440"/>
              </a:tblGrid>
              <a:tr h="734704">
                <a:tc>
                  <a:txBody>
                    <a:bodyPr/>
                    <a:lstStyle/>
                    <a:p>
                      <a:pPr algn="ctr" rtl="1"/>
                      <a:r>
                        <a:rPr lang="fa-IR" sz="2800" dirty="0">
                          <a:cs typeface="B Mitra" pitchFamily="2" charset="-78"/>
                        </a:rPr>
                        <a:t>تهدید</a:t>
                      </a:r>
                      <a:endParaRPr lang="en-US" sz="2800" b="1" dirty="0">
                        <a:cs typeface="B Mitra" pitchFamily="2" charset="-78"/>
                      </a:endParaRPr>
                    </a:p>
                  </a:txBody>
                  <a:tcPr/>
                </a:tc>
                <a:tc>
                  <a:txBody>
                    <a:bodyPr/>
                    <a:lstStyle/>
                    <a:p>
                      <a:pPr algn="ctr" rtl="1"/>
                      <a:r>
                        <a:rPr lang="fa-IR" sz="2800" dirty="0">
                          <a:cs typeface="B Mitra" pitchFamily="2" charset="-78"/>
                        </a:rPr>
                        <a:t>فرصت</a:t>
                      </a:r>
                      <a:endParaRPr lang="en-US" sz="2800" b="1" dirty="0">
                        <a:cs typeface="B Mitra" pitchFamily="2" charset="-78"/>
                      </a:endParaRPr>
                    </a:p>
                  </a:txBody>
                  <a:tcPr/>
                </a:tc>
                <a:tc>
                  <a:txBody>
                    <a:bodyPr/>
                    <a:lstStyle/>
                    <a:p>
                      <a:pPr algn="ctr" rtl="1"/>
                      <a:r>
                        <a:rPr lang="fa-IR" sz="2800" dirty="0">
                          <a:cs typeface="B Mitra" pitchFamily="2" charset="-78"/>
                        </a:rPr>
                        <a:t>ضعف</a:t>
                      </a:r>
                      <a:endParaRPr lang="en-US" sz="2800" b="1" dirty="0">
                        <a:cs typeface="B Mitra" pitchFamily="2" charset="-78"/>
                      </a:endParaRPr>
                    </a:p>
                  </a:txBody>
                  <a:tcPr/>
                </a:tc>
                <a:tc>
                  <a:txBody>
                    <a:bodyPr/>
                    <a:lstStyle/>
                    <a:p>
                      <a:pPr algn="ctr" rtl="1"/>
                      <a:r>
                        <a:rPr lang="fa-IR" sz="2800" dirty="0">
                          <a:cs typeface="B Mitra" pitchFamily="2" charset="-78"/>
                        </a:rPr>
                        <a:t>قوت</a:t>
                      </a:r>
                      <a:endParaRPr lang="en-US" sz="2800" b="1" dirty="0">
                        <a:cs typeface="B Mitra" pitchFamily="2" charset="-78"/>
                      </a:endParaRPr>
                    </a:p>
                  </a:txBody>
                  <a:tcPr/>
                </a:tc>
                <a:tc rowSpan="4">
                  <a:txBody>
                    <a:bodyPr/>
                    <a:lstStyle/>
                    <a:p>
                      <a:pPr algn="ctr" rtl="1"/>
                      <a:r>
                        <a:rPr lang="fa-IR" sz="2000" dirty="0">
                          <a:cs typeface="B Mitra" pitchFamily="2" charset="-78"/>
                        </a:rPr>
                        <a:t>زیست بوم</a:t>
                      </a:r>
                      <a:endParaRPr lang="en-US" sz="2000" b="1" dirty="0">
                        <a:cs typeface="B Mitra" pitchFamily="2" charset="-78"/>
                      </a:endParaRPr>
                    </a:p>
                  </a:txBody>
                  <a:tcPr vert="vert270"/>
                </a:tc>
              </a:tr>
              <a:tr h="2938819">
                <a:tc rowSpan="3">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rowSpan="2">
                  <a:txBody>
                    <a:bodyPr/>
                    <a:lstStyle/>
                    <a:p>
                      <a:pPr marL="0" algn="just" defTabSz="914400" rtl="1" eaLnBrk="1" latinLnBrk="0" hangingPunct="1">
                        <a:buFontTx/>
                        <a:buChar char="-"/>
                      </a:pP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قرارگیری محل دفع زباله در جهت حرکت بادهای فصلی</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استفاده از آب و پوشش گیاهی در حیاط منازل (تعدیل دما و افزایش رطوبت)</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1166884">
                <a:tc vMerge="1">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vMerge="1">
                  <a:txBody>
                    <a:bodyPr/>
                    <a:lstStyle/>
                    <a:p>
                      <a:pPr marL="0" algn="just" defTabSz="914400" rtl="1" eaLnBrk="1" latinLnBrk="0" hangingPunct="1">
                        <a:buFontTx/>
                        <a:buChar char="-"/>
                      </a:pPr>
                      <a:endParaRPr lang="en-US" sz="18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جهت گیری خیابان طالقانی و مدرس در جهت باد نامطلوب قبله</a:t>
                      </a: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قرارگیری زواره در میان باغات و مزارع (از جنوب غرب تا شرق)</a:t>
                      </a:r>
                    </a:p>
                  </a:txBody>
                  <a:tcPr/>
                </a:tc>
                <a:tc vMerge="1">
                  <a:txBody>
                    <a:bodyPr/>
                    <a:lstStyle/>
                    <a:p>
                      <a:pPr algn="ctr" rtl="1"/>
                      <a:endParaRPr lang="en-US" sz="2400" b="1" dirty="0">
                        <a:cs typeface="B Nazanin" pitchFamily="2" charset="-78"/>
                      </a:endParaRPr>
                    </a:p>
                  </a:txBody>
                  <a:tcPr vert="vert270"/>
                </a:tc>
              </a:tr>
              <a:tr h="2398595">
                <a:tc vMerge="1">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dirty="0">
                          <a:cs typeface="B Mitra" pitchFamily="2" charset="-78"/>
                        </a:rPr>
                        <a:t>پراکندگی و گسستگی بافت در ساخت و سازهای جدید (عدم دفع بادهای نامطلوب</a:t>
                      </a:r>
                      <a:r>
                        <a:rPr lang="fa-IR" sz="1900" b="1" baseline="0" dirty="0">
                          <a:cs typeface="B Mitra" pitchFamily="2" charset="-78"/>
                        </a:rPr>
                        <a:t> و محصوریت نامناسب)</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hMerge="1">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Nazanin"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dirty="0">
                          <a:cs typeface="B Mitra" pitchFamily="2" charset="-78"/>
                        </a:rPr>
                        <a:t>جهت گیری معابر اصلی (خیابان امام خمینی ) در جهت باد مطلوب خراسان</a:t>
                      </a:r>
                      <a:endParaRPr lang="fa-IR" sz="1900" b="1" baseline="0" dirty="0">
                        <a:cs typeface="B Mitra" pitchFamily="2" charset="-78"/>
                      </a:endParaRPr>
                    </a:p>
                    <a:p>
                      <a:pPr algn="just" rtl="1">
                        <a:buFontTx/>
                        <a:buChar char="-"/>
                      </a:pPr>
                      <a:endParaRPr lang="fa-IR" sz="19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bl>
          </a:graphicData>
        </a:graphic>
      </p:graphicFrame>
      <p:pic>
        <p:nvPicPr>
          <p:cNvPr id="52237" name="Picture 13" descr="G:\22112011868.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661525" y="3429000"/>
            <a:ext cx="2454275" cy="1704975"/>
          </a:xfrm>
          <a:prstGeom prst="rect">
            <a:avLst/>
          </a:prstGeom>
          <a:solidFill>
            <a:srgbClr val="000000"/>
          </a:solidFill>
          <a:ln w="28575" cap="sq">
            <a:solidFill>
              <a:srgbClr val="000000"/>
            </a:solidFill>
            <a:miter lim="800000"/>
            <a:headEnd/>
            <a:tailEnd/>
          </a:ln>
        </p:spPr>
      </p:pic>
      <p:pic>
        <p:nvPicPr>
          <p:cNvPr id="52238" name="Picture 14" descr="Picture1.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239000" y="3051175"/>
            <a:ext cx="19050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9" name="Picture 17" descr="G:\photo shop\tarakom.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14800" y="7162800"/>
            <a:ext cx="3429000" cy="1600200"/>
          </a:xfrm>
          <a:prstGeom prst="rect">
            <a:avLst/>
          </a:prstGeom>
          <a:solidFill>
            <a:srgbClr val="000000"/>
          </a:solidFill>
          <a:ln w="28575" cap="sq">
            <a:solidFill>
              <a:srgbClr val="000000"/>
            </a:solidFill>
            <a:miter lim="800000"/>
            <a:headEnd/>
            <a:tailEnd/>
          </a:ln>
        </p:spPr>
      </p:pic>
      <p:sp>
        <p:nvSpPr>
          <p:cNvPr id="19" name="Rectangle 18"/>
          <p:cNvSpPr/>
          <p:nvPr/>
        </p:nvSpPr>
        <p:spPr>
          <a:xfrm>
            <a:off x="9448800" y="177800"/>
            <a:ext cx="35020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زیست بوم</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20" name="TextBox 19"/>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325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graphicFrame>
        <p:nvGraphicFramePr>
          <p:cNvPr id="13" name="Table 12"/>
          <p:cNvGraphicFramePr>
            <a:graphicFrameLocks noGrp="1"/>
          </p:cNvGraphicFramePr>
          <p:nvPr/>
        </p:nvGraphicFramePr>
        <p:xfrm>
          <a:off x="2133601" y="1295400"/>
          <a:ext cx="10439404" cy="7940040"/>
        </p:xfrm>
        <a:graphic>
          <a:graphicData uri="http://schemas.openxmlformats.org/drawingml/2006/table">
            <a:tbl>
              <a:tblPr firstRow="1" bandRow="1">
                <a:tableStyleId>{16D9F66E-5EB9-4882-86FB-DCBF35E3C3E4}</a:tableStyleId>
              </a:tblPr>
              <a:tblGrid>
                <a:gridCol w="1923048"/>
                <a:gridCol w="1889604"/>
                <a:gridCol w="2995655"/>
                <a:gridCol w="2995655"/>
                <a:gridCol w="635442"/>
              </a:tblGrid>
              <a:tr h="518160">
                <a:tc>
                  <a:txBody>
                    <a:bodyPr/>
                    <a:lstStyle/>
                    <a:p>
                      <a:pPr algn="ctr" rtl="1"/>
                      <a:r>
                        <a:rPr lang="fa-IR" sz="2800" dirty="0">
                          <a:cs typeface="B Mitra" pitchFamily="2" charset="-78"/>
                        </a:rPr>
                        <a:t>تهدید</a:t>
                      </a:r>
                      <a:endParaRPr lang="en-US" sz="2800" b="1" dirty="0">
                        <a:cs typeface="B Mitra" pitchFamily="2" charset="-78"/>
                      </a:endParaRPr>
                    </a:p>
                  </a:txBody>
                  <a:tcPr/>
                </a:tc>
                <a:tc>
                  <a:txBody>
                    <a:bodyPr/>
                    <a:lstStyle/>
                    <a:p>
                      <a:pPr algn="ctr" rtl="1"/>
                      <a:r>
                        <a:rPr lang="fa-IR" sz="2800" dirty="0">
                          <a:cs typeface="B Mitra" pitchFamily="2" charset="-78"/>
                        </a:rPr>
                        <a:t>فرصت</a:t>
                      </a:r>
                      <a:endParaRPr lang="en-US" sz="2800" b="1" dirty="0">
                        <a:cs typeface="B Mitra" pitchFamily="2" charset="-78"/>
                      </a:endParaRPr>
                    </a:p>
                  </a:txBody>
                  <a:tcPr/>
                </a:tc>
                <a:tc>
                  <a:txBody>
                    <a:bodyPr/>
                    <a:lstStyle/>
                    <a:p>
                      <a:pPr algn="ctr" rtl="1"/>
                      <a:r>
                        <a:rPr lang="fa-IR" sz="2800" dirty="0">
                          <a:cs typeface="B Mitra" pitchFamily="2" charset="-78"/>
                        </a:rPr>
                        <a:t>ضعف</a:t>
                      </a:r>
                      <a:endParaRPr lang="en-US" sz="2800" b="1" dirty="0">
                        <a:cs typeface="B Mitra" pitchFamily="2" charset="-78"/>
                      </a:endParaRPr>
                    </a:p>
                  </a:txBody>
                  <a:tcPr/>
                </a:tc>
                <a:tc>
                  <a:txBody>
                    <a:bodyPr/>
                    <a:lstStyle/>
                    <a:p>
                      <a:pPr algn="ctr" rtl="1"/>
                      <a:r>
                        <a:rPr lang="fa-IR" sz="2800" dirty="0">
                          <a:cs typeface="B Mitra" pitchFamily="2" charset="-78"/>
                        </a:rPr>
                        <a:t>قوت</a:t>
                      </a:r>
                      <a:endParaRPr lang="en-US" sz="2800" b="1" dirty="0">
                        <a:cs typeface="B Mitra" pitchFamily="2" charset="-78"/>
                      </a:endParaRPr>
                    </a:p>
                  </a:txBody>
                  <a:tcPr/>
                </a:tc>
                <a:tc rowSpan="4">
                  <a:txBody>
                    <a:bodyPr/>
                    <a:lstStyle/>
                    <a:p>
                      <a:pPr marL="0" algn="ctr" defTabSz="914400" rtl="1" eaLnBrk="1" latinLnBrk="0" hangingPunct="1"/>
                      <a:r>
                        <a:rPr lang="fa-IR" sz="2800" kern="1200" dirty="0">
                          <a:cs typeface="B Mitra" pitchFamily="2" charset="-78"/>
                        </a:rPr>
                        <a:t>زیست بوم</a:t>
                      </a:r>
                      <a:endParaRPr lang="en-US" sz="2800" b="1" kern="1200" dirty="0">
                        <a:solidFill>
                          <a:schemeClr val="lt1"/>
                        </a:solidFill>
                        <a:latin typeface="+mn-lt"/>
                        <a:ea typeface="+mn-ea"/>
                        <a:cs typeface="B Mitra" pitchFamily="2" charset="-78"/>
                      </a:endParaRPr>
                    </a:p>
                  </a:txBody>
                  <a:tcPr vert="vert270"/>
                </a:tc>
              </a:tr>
              <a:tr h="2072640">
                <a:tc>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dirty="0">
                          <a:cs typeface="B Mitra" pitchFamily="2" charset="-78"/>
                        </a:rPr>
                        <a:t>کمبود پوشش گیاهی در داخل بافت های کهن و جدید</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hMerge="1">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8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وجود معماری متناسب با اقلیم (درون گرا) در بافت قدیم</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944880">
                <a:tc>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baseline="0" dirty="0">
                          <a:cs typeface="B Mitra" pitchFamily="2" charset="-78"/>
                        </a:rPr>
                        <a:t>عدم تمهیداتی جهت کاهش اثر بادهای نامطلوب در ساخت و سازهای جدید</a:t>
                      </a: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کمبود آلودگی های محیطی در سطح شهر</a:t>
                      </a:r>
                    </a:p>
                    <a:p>
                      <a:pPr algn="just" rtl="1"/>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1691640">
                <a:tc>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endParaRPr lang="en-US" sz="19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dirty="0">
                          <a:cs typeface="B Mitra" pitchFamily="2" charset="-78"/>
                        </a:rPr>
                        <a:t>کمبود آب مورد نیاز برای کشاورزی</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فشردگی بافت در بافت قدیم(ایجاد سایه و دفع بادهای نامطلوب)</a:t>
                      </a: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9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2651760">
                <a:tc>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900" b="1" dirty="0">
                          <a:cs typeface="B Mitra" pitchFamily="2" charset="-78"/>
                        </a:rPr>
                        <a:t>وجود مصالح نامتناسب در برخی ساخت و سازهای جدید(سنگ و فلز و شیشه)</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en-US" sz="19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900" b="1" baseline="0" dirty="0">
                        <a:cs typeface="B Mitra" pitchFamily="2" charset="-78"/>
                      </a:endParaRPr>
                    </a:p>
                  </a:txBody>
                  <a:tcPr/>
                </a:tc>
                <a:tc hMerge="1">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Nazanin"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900" b="1" baseline="0" dirty="0">
                          <a:cs typeface="B Mitra" pitchFamily="2" charset="-78"/>
                        </a:rPr>
                        <a:t>وجود جنگل های تاغ جهت تثبیت شن های روان</a:t>
                      </a:r>
                    </a:p>
                  </a:txBody>
                  <a:tcPr/>
                </a:tc>
                <a:tc>
                  <a:txBody>
                    <a:bodyPr/>
                    <a:lstStyle/>
                    <a:p>
                      <a:pPr marL="0" algn="ctr" defTabSz="914400" rtl="1" eaLnBrk="1" latinLnBrk="0" hangingPunct="1"/>
                      <a:endParaRPr lang="en-US" sz="2800" b="1" kern="1200" dirty="0">
                        <a:solidFill>
                          <a:schemeClr val="lt1"/>
                        </a:solidFill>
                        <a:latin typeface="+mn-lt"/>
                        <a:ea typeface="+mn-ea"/>
                        <a:cs typeface="B Mitra" pitchFamily="2" charset="-78"/>
                      </a:endParaRPr>
                    </a:p>
                  </a:txBody>
                  <a:tcPr vert="vert270"/>
                </a:tc>
              </a:tr>
            </a:tbl>
          </a:graphicData>
        </a:graphic>
      </p:graphicFrame>
      <p:pic>
        <p:nvPicPr>
          <p:cNvPr id="53261" name="Picture 13" descr="F:\New Folder (2)\شهر زواره\عکس\14.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067800" y="2417763"/>
            <a:ext cx="2743200" cy="1435100"/>
          </a:xfrm>
          <a:prstGeom prst="rect">
            <a:avLst/>
          </a:prstGeom>
          <a:solidFill>
            <a:srgbClr val="000000"/>
          </a:solidFill>
          <a:ln w="28575" cap="sq">
            <a:solidFill>
              <a:srgbClr val="000000"/>
            </a:solidFill>
            <a:miter lim="800000"/>
            <a:headEnd/>
            <a:tailEnd/>
          </a:ln>
        </p:spPr>
      </p:pic>
      <p:pic>
        <p:nvPicPr>
          <p:cNvPr id="53262" name="Picture 14" descr="tarakom.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197975" y="5416550"/>
            <a:ext cx="2360613" cy="996950"/>
          </a:xfrm>
          <a:prstGeom prst="rect">
            <a:avLst/>
          </a:prstGeom>
          <a:solidFill>
            <a:srgbClr val="000000"/>
          </a:solidFill>
          <a:ln w="28575" cap="sq">
            <a:solidFill>
              <a:srgbClr val="000000"/>
            </a:solidFill>
            <a:miter lim="800000"/>
            <a:headEnd/>
            <a:tailEnd/>
          </a:ln>
        </p:spPr>
      </p:pic>
      <p:pic>
        <p:nvPicPr>
          <p:cNvPr id="53263" name="Picture 17"/>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191000" y="2209800"/>
            <a:ext cx="3352800" cy="1562100"/>
          </a:xfrm>
          <a:prstGeom prst="rect">
            <a:avLst/>
          </a:prstGeom>
          <a:solidFill>
            <a:srgbClr val="000000"/>
          </a:solidFill>
          <a:ln w="28575" cap="sq">
            <a:solidFill>
              <a:srgbClr val="000000"/>
            </a:solidFill>
            <a:miter lim="800000"/>
            <a:headEnd/>
            <a:tailEnd/>
          </a:ln>
        </p:spPr>
      </p:pic>
      <p:pic>
        <p:nvPicPr>
          <p:cNvPr id="53264" name="Picture 18"/>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4191000" y="6934200"/>
            <a:ext cx="2514600" cy="2032000"/>
          </a:xfrm>
          <a:prstGeom prst="rect">
            <a:avLst/>
          </a:prstGeom>
          <a:solidFill>
            <a:srgbClr val="000000"/>
          </a:solidFill>
          <a:ln w="28575" cap="sq">
            <a:solidFill>
              <a:srgbClr val="000000"/>
            </a:solidFill>
            <a:miter lim="800000"/>
            <a:headEnd/>
            <a:tailEnd/>
          </a:ln>
        </p:spPr>
      </p:pic>
      <p:sp>
        <p:nvSpPr>
          <p:cNvPr id="20" name="Rectangle 19"/>
          <p:cNvSpPr/>
          <p:nvPr/>
        </p:nvSpPr>
        <p:spPr>
          <a:xfrm>
            <a:off x="9448800" y="177800"/>
            <a:ext cx="35020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زیست بوم</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21" name="TextBox 20"/>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17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9828213" y="152400"/>
            <a:ext cx="3251200" cy="762000"/>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900" b="1" dirty="0">
                <a:effectLst>
                  <a:outerShdw blurRad="38100" dist="38100" dir="2700000" algn="tl">
                    <a:srgbClr val="000000">
                      <a:alpha val="43137"/>
                    </a:srgbClr>
                  </a:outerShdw>
                </a:effectLst>
                <a:latin typeface="+mn-lt"/>
                <a:cs typeface="B Esfehan" pitchFamily="2" charset="-78"/>
              </a:rPr>
              <a:t>چشم انداز مقدماتی</a:t>
            </a:r>
            <a:r>
              <a:rPr lang="en-US" sz="2900" b="1" dirty="0">
                <a:effectLst>
                  <a:outerShdw blurRad="38100" dist="38100" dir="2700000" algn="tl">
                    <a:srgbClr val="000000">
                      <a:alpha val="43137"/>
                    </a:srgbClr>
                  </a:outerShdw>
                </a:effectLst>
                <a:latin typeface="+mn-lt"/>
                <a:cs typeface="B Esfehan" pitchFamily="2" charset="-78"/>
              </a:rPr>
              <a:t> </a:t>
            </a:r>
          </a:p>
        </p:txBody>
      </p:sp>
      <p:sp>
        <p:nvSpPr>
          <p:cNvPr id="13" name="Rectangle 12"/>
          <p:cNvSpPr/>
          <p:nvPr/>
        </p:nvSpPr>
        <p:spPr>
          <a:xfrm>
            <a:off x="5427663" y="1390650"/>
            <a:ext cx="7356475" cy="4246563"/>
          </a:xfrm>
          <a:prstGeom prst="rect">
            <a:avLst/>
          </a:prstGeom>
        </p:spPr>
        <p:txBody>
          <a:bodyPr wrap="none" lIns="91435" tIns="45718" rIns="91435" bIns="45718">
            <a:spAutoFit/>
          </a:bodyPr>
          <a:lstStyle/>
          <a:p>
            <a:pPr marL="571471" indent="-571471" algn="r" defTabSz="1125295" rtl="1" eaLnBrk="1" fontAlgn="auto" hangingPunct="1">
              <a:lnSpc>
                <a:spcPct val="150000"/>
              </a:lnSpc>
              <a:spcBef>
                <a:spcPts val="0"/>
              </a:spcBef>
              <a:spcAft>
                <a:spcPts val="0"/>
              </a:spcAft>
              <a:buFont typeface="Arial" pitchFamily="34" charset="0"/>
              <a:buChar char="•"/>
              <a:defRPr/>
            </a:pPr>
            <a:r>
              <a:rPr lang="fa-IR" sz="3600" b="1" dirty="0">
                <a:effectLst>
                  <a:outerShdw blurRad="38100" dist="38100" dir="2700000" algn="tl">
                    <a:srgbClr val="000000">
                      <a:alpha val="43137"/>
                    </a:srgbClr>
                  </a:outerShdw>
                </a:effectLst>
                <a:latin typeface="+mn-lt"/>
                <a:cs typeface="B Davat" pitchFamily="2" charset="-78"/>
              </a:rPr>
              <a:t>زواره، شهر فرهنگ و مذهب </a:t>
            </a:r>
          </a:p>
          <a:p>
            <a:pPr marL="571471" indent="-571471" algn="r" defTabSz="1125295" rtl="1" eaLnBrk="1" fontAlgn="auto" hangingPunct="1">
              <a:lnSpc>
                <a:spcPct val="150000"/>
              </a:lnSpc>
              <a:spcBef>
                <a:spcPts val="0"/>
              </a:spcBef>
              <a:spcAft>
                <a:spcPts val="0"/>
              </a:spcAft>
              <a:buFont typeface="Arial" pitchFamily="34" charset="0"/>
              <a:buChar char="•"/>
              <a:defRPr/>
            </a:pPr>
            <a:r>
              <a:rPr lang="fa-IR" sz="3600" b="1" dirty="0">
                <a:effectLst>
                  <a:outerShdw blurRad="38100" dist="38100" dir="2700000" algn="tl">
                    <a:srgbClr val="000000">
                      <a:alpha val="43137"/>
                    </a:srgbClr>
                  </a:outerShdw>
                </a:effectLst>
                <a:latin typeface="+mn-lt"/>
                <a:cs typeface="B Davat" pitchFamily="2" charset="-78"/>
              </a:rPr>
              <a:t>شهری کویری با طبیعت منحصر بفرد و زیبا،</a:t>
            </a:r>
          </a:p>
          <a:p>
            <a:pPr marL="571471" indent="-571471" algn="r" defTabSz="1125295" rtl="1" eaLnBrk="1" fontAlgn="auto" hangingPunct="1">
              <a:lnSpc>
                <a:spcPct val="150000"/>
              </a:lnSpc>
              <a:spcBef>
                <a:spcPts val="0"/>
              </a:spcBef>
              <a:spcAft>
                <a:spcPts val="0"/>
              </a:spcAft>
              <a:buFont typeface="Arial" pitchFamily="34" charset="0"/>
              <a:buChar char="•"/>
              <a:defRPr/>
            </a:pPr>
            <a:r>
              <a:rPr lang="fa-IR" sz="3600" b="1" dirty="0">
                <a:effectLst>
                  <a:outerShdw blurRad="38100" dist="38100" dir="2700000" algn="tl">
                    <a:srgbClr val="000000">
                      <a:alpha val="43137"/>
                    </a:srgbClr>
                  </a:outerShdw>
                </a:effectLst>
                <a:latin typeface="+mn-lt"/>
                <a:cs typeface="B Davat" pitchFamily="2" charset="-78"/>
              </a:rPr>
              <a:t>سرزنده و حضور پذیر به لحاظ اجتماعی</a:t>
            </a:r>
          </a:p>
          <a:p>
            <a:pPr marL="571471" indent="-571471" algn="r" defTabSz="1125295" rtl="1" eaLnBrk="1" fontAlgn="auto" hangingPunct="1">
              <a:lnSpc>
                <a:spcPct val="150000"/>
              </a:lnSpc>
              <a:spcBef>
                <a:spcPts val="0"/>
              </a:spcBef>
              <a:spcAft>
                <a:spcPts val="0"/>
              </a:spcAft>
              <a:buFont typeface="Arial" pitchFamily="34" charset="0"/>
              <a:buChar char="•"/>
              <a:defRPr/>
            </a:pPr>
            <a:r>
              <a:rPr lang="fa-IR" sz="3600" b="1" dirty="0">
                <a:effectLst>
                  <a:outerShdw blurRad="38100" dist="38100" dir="2700000" algn="tl">
                    <a:srgbClr val="000000">
                      <a:alpha val="43137"/>
                    </a:srgbClr>
                  </a:outerShdw>
                </a:effectLst>
                <a:latin typeface="+mn-lt"/>
                <a:cs typeface="B Davat" pitchFamily="2" charset="-78"/>
              </a:rPr>
              <a:t> با تاریخی با شکوه و دارای هویت ویژه</a:t>
            </a:r>
          </a:p>
          <a:p>
            <a:pPr marL="571471" indent="-571471" algn="r" defTabSz="1125295" rtl="1" eaLnBrk="1" fontAlgn="auto" hangingPunct="1">
              <a:lnSpc>
                <a:spcPct val="150000"/>
              </a:lnSpc>
              <a:spcBef>
                <a:spcPts val="0"/>
              </a:spcBef>
              <a:spcAft>
                <a:spcPts val="0"/>
              </a:spcAft>
              <a:buFont typeface="Arial" pitchFamily="34" charset="0"/>
              <a:buChar char="•"/>
              <a:defRPr/>
            </a:pPr>
            <a:r>
              <a:rPr lang="fa-IR" sz="3600" b="1" dirty="0">
                <a:effectLst>
                  <a:outerShdw blurRad="38100" dist="38100" dir="2700000" algn="tl">
                    <a:srgbClr val="000000">
                      <a:alpha val="43137"/>
                    </a:srgbClr>
                  </a:outerShdw>
                </a:effectLst>
                <a:latin typeface="+mn-lt"/>
                <a:cs typeface="B Davat" pitchFamily="2" charset="-78"/>
              </a:rPr>
              <a:t>و اقتصادی پویا و ماندگار                                          </a:t>
            </a:r>
          </a:p>
        </p:txBody>
      </p:sp>
      <p:sp>
        <p:nvSpPr>
          <p:cNvPr id="14" name="TextBox 13"/>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428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6" name="Rectangle 5"/>
          <p:cNvSpPr/>
          <p:nvPr/>
        </p:nvSpPr>
        <p:spPr>
          <a:xfrm>
            <a:off x="7586663" y="250825"/>
            <a:ext cx="5191125" cy="569913"/>
          </a:xfrm>
          <a:prstGeom prst="rect">
            <a:avLst/>
          </a:prstGeom>
        </p:spPr>
        <p:txBody>
          <a:bodyPr lIns="91435" tIns="45718" rIns="91435" bIns="45718">
            <a:spAutoFit/>
          </a:bodyPr>
          <a:lstStyle/>
          <a:p>
            <a:pPr marL="457177" indent="-457177" algn="r" defTabSz="1125295" rtl="1" eaLnBrk="1" fontAlgn="auto" hangingPunct="1">
              <a:spcBef>
                <a:spcPts val="0"/>
              </a:spcBef>
              <a:spcAft>
                <a:spcPts val="0"/>
              </a:spcAft>
              <a:buFont typeface="Wingdings" pitchFamily="2" charset="2"/>
              <a:buChar char="v"/>
              <a:defRPr/>
            </a:pPr>
            <a:r>
              <a:rPr lang="fa-IR" sz="3100" b="1" dirty="0">
                <a:effectLst>
                  <a:outerShdw blurRad="38100" dist="38100" dir="2700000" algn="tl">
                    <a:srgbClr val="000000">
                      <a:alpha val="43137"/>
                    </a:srgbClr>
                  </a:outerShdw>
                </a:effectLst>
                <a:latin typeface="+mn-lt"/>
                <a:cs typeface="B Esfehan" pitchFamily="2" charset="-78"/>
              </a:rPr>
              <a:t>تحلیل یکپارچه:  </a:t>
            </a:r>
            <a:r>
              <a:rPr lang="fa-IR" sz="2000" b="1" dirty="0">
                <a:effectLst>
                  <a:outerShdw blurRad="38100" dist="38100" dir="2700000" algn="tl">
                    <a:srgbClr val="000000">
                      <a:alpha val="43137"/>
                    </a:srgbClr>
                  </a:outerShdw>
                </a:effectLst>
                <a:latin typeface="+mn-lt"/>
                <a:cs typeface="B Esfehan" pitchFamily="2" charset="-78"/>
              </a:rPr>
              <a:t>نمایانگر زیست بوم </a:t>
            </a:r>
          </a:p>
        </p:txBody>
      </p:sp>
      <p:sp>
        <p:nvSpPr>
          <p:cNvPr id="8" name="Rectangle 7"/>
          <p:cNvSpPr/>
          <p:nvPr/>
        </p:nvSpPr>
        <p:spPr>
          <a:xfrm>
            <a:off x="7162800" y="877888"/>
            <a:ext cx="5732463" cy="830262"/>
          </a:xfrm>
          <a:prstGeom prst="rect">
            <a:avLst/>
          </a:prstGeom>
        </p:spPr>
        <p:txBody>
          <a:bodyPr lIns="91435" tIns="45718" rIns="91435" bIns="45718">
            <a:spAutoFit/>
          </a:bodyPr>
          <a:lstStyle/>
          <a:p>
            <a:pPr algn="ct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ارزیابی  هنجارهای محیطی فضاها و عناصر اصلی شاخص شهر در ارتباط با </a:t>
            </a:r>
            <a:r>
              <a:rPr lang="fa-IR" sz="2400" b="1" u="sng" dirty="0">
                <a:solidFill>
                  <a:srgbClr val="C00000"/>
                </a:solidFill>
                <a:effectLst>
                  <a:outerShdw blurRad="38100" dist="38100" dir="2700000" algn="tl">
                    <a:srgbClr val="000000">
                      <a:alpha val="43137"/>
                    </a:srgbClr>
                  </a:outerShdw>
                </a:effectLst>
                <a:latin typeface="+mn-lt"/>
                <a:cs typeface="B Davat" pitchFamily="2" charset="-78"/>
              </a:rPr>
              <a:t>زیست بوم  </a:t>
            </a:r>
            <a:r>
              <a:rPr lang="fa-IR" sz="2400" b="1" dirty="0">
                <a:effectLst>
                  <a:outerShdw blurRad="38100" dist="38100" dir="2700000" algn="tl">
                    <a:srgbClr val="000000">
                      <a:alpha val="43137"/>
                    </a:srgbClr>
                  </a:outerShdw>
                </a:effectLst>
                <a:latin typeface="+mn-lt"/>
                <a:cs typeface="B Davat" pitchFamily="2" charset="-78"/>
              </a:rPr>
              <a:t>با استفاده از تکنیک</a:t>
            </a:r>
            <a:r>
              <a:rPr lang="en-US" sz="2400" b="1" dirty="0">
                <a:latin typeface="+mn-lt"/>
                <a:cs typeface="B Davat" pitchFamily="2" charset="-78"/>
              </a:rPr>
              <a:t>AHP</a:t>
            </a:r>
            <a:endParaRPr lang="fa-IR" sz="2400" b="1" dirty="0">
              <a:effectLst>
                <a:outerShdw blurRad="38100" dist="38100" dir="2700000" algn="tl">
                  <a:srgbClr val="000000">
                    <a:alpha val="43137"/>
                  </a:srgbClr>
                </a:outerShdw>
              </a:effectLst>
              <a:latin typeface="+mn-lt"/>
              <a:cs typeface="B Davat" pitchFamily="2" charset="-78"/>
            </a:endParaRPr>
          </a:p>
        </p:txBody>
      </p:sp>
      <p:graphicFrame>
        <p:nvGraphicFramePr>
          <p:cNvPr id="2" name="Table 1"/>
          <p:cNvGraphicFramePr>
            <a:graphicFrameLocks noGrp="1"/>
          </p:cNvGraphicFramePr>
          <p:nvPr/>
        </p:nvGraphicFramePr>
        <p:xfrm>
          <a:off x="1981200" y="1725613"/>
          <a:ext cx="10796588" cy="4189412"/>
        </p:xfrm>
        <a:graphic>
          <a:graphicData uri="http://schemas.openxmlformats.org/drawingml/2006/table">
            <a:tbl>
              <a:tblPr firstRow="1" bandRow="1"/>
              <a:tblGrid>
                <a:gridCol w="674787"/>
                <a:gridCol w="674787"/>
                <a:gridCol w="674787"/>
                <a:gridCol w="674787"/>
                <a:gridCol w="674787"/>
                <a:gridCol w="674787"/>
                <a:gridCol w="674787"/>
                <a:gridCol w="674787"/>
                <a:gridCol w="674787"/>
                <a:gridCol w="674787"/>
                <a:gridCol w="674787"/>
                <a:gridCol w="674787"/>
                <a:gridCol w="674787"/>
                <a:gridCol w="674787"/>
                <a:gridCol w="674787"/>
                <a:gridCol w="674787"/>
              </a:tblGrid>
              <a:tr h="412343">
                <a:tc rowSpan="2">
                  <a:txBody>
                    <a:bodyPr/>
                    <a:lstStyle/>
                    <a:p>
                      <a:pPr algn="ctr" rtl="0" fontAlgn="ctr"/>
                      <a:r>
                        <a:rPr lang="fa-IR" sz="1200" b="1" i="0" u="none" strike="noStrike" dirty="0">
                          <a:solidFill>
                            <a:srgbClr val="000000"/>
                          </a:solidFill>
                          <a:effectLst/>
                          <a:latin typeface="B Mitra"/>
                          <a:cs typeface="B Mitra" pitchFamily="2" charset="-78"/>
                        </a:rPr>
                        <a:t>جمع</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gridSpan="3">
                  <a:txBody>
                    <a:bodyPr/>
                    <a:lstStyle/>
                    <a:p>
                      <a:pPr algn="ctr" rtl="0" fontAlgn="ctr"/>
                      <a:r>
                        <a:rPr lang="fa-IR" sz="1200" b="1" i="0" u="none" strike="noStrike">
                          <a:solidFill>
                            <a:srgbClr val="000000"/>
                          </a:solidFill>
                          <a:effectLst/>
                          <a:latin typeface="B Mitra"/>
                          <a:cs typeface="B Mitra" pitchFamily="2" charset="-78"/>
                        </a:rPr>
                        <a:t>پهنه ها</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endParaRPr lang="en-US"/>
                    </a:p>
                  </a:txBody>
                  <a:tcPr/>
                </a:tc>
                <a:tc hMerge="1">
                  <a:txBody>
                    <a:bodyPr/>
                    <a:lstStyle/>
                    <a:p>
                      <a:endParaRPr lang="en-US"/>
                    </a:p>
                  </a:txBody>
                  <a:tcPr/>
                </a:tc>
                <a:tc gridSpan="6">
                  <a:txBody>
                    <a:bodyPr/>
                    <a:lstStyle/>
                    <a:p>
                      <a:pPr algn="ctr" rtl="0" fontAlgn="ctr"/>
                      <a:r>
                        <a:rPr lang="fa-IR" sz="1200" b="1" i="0" u="none" strike="noStrike" dirty="0">
                          <a:solidFill>
                            <a:srgbClr val="000000"/>
                          </a:solidFill>
                          <a:effectLst/>
                          <a:latin typeface="B Mitra"/>
                          <a:cs typeface="B Mitra" pitchFamily="2" charset="-78"/>
                        </a:rPr>
                        <a:t>گره ها</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rtl="0" fontAlgn="ctr"/>
                      <a:r>
                        <a:rPr lang="fa-IR" sz="1200" b="1" i="0" u="none" strike="noStrike">
                          <a:solidFill>
                            <a:srgbClr val="000000"/>
                          </a:solidFill>
                          <a:effectLst/>
                          <a:latin typeface="B Mitra"/>
                          <a:cs typeface="B Mitra" pitchFamily="2" charset="-78"/>
                        </a:rPr>
                        <a:t>محورها</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rtl="0" fontAlgn="ctr"/>
                      <a:r>
                        <a:rPr lang="fa-IR" sz="1200" b="1" i="0" u="none" strike="noStrike" dirty="0">
                          <a:solidFill>
                            <a:srgbClr val="000000"/>
                          </a:solidFill>
                          <a:effectLst/>
                          <a:latin typeface="B Mitra"/>
                          <a:cs typeface="B Mitra" pitchFamily="2" charset="-78"/>
                        </a:rPr>
                        <a:t>هنجارها</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1237031">
                <a:tc vMerge="1">
                  <a:txBody>
                    <a:bodyPr/>
                    <a:lstStyle/>
                    <a:p>
                      <a:endParaRPr lang="en-US"/>
                    </a:p>
                  </a:txBody>
                  <a:tcPr/>
                </a:tc>
                <a:tc>
                  <a:txBody>
                    <a:bodyPr/>
                    <a:lstStyle/>
                    <a:p>
                      <a:pPr algn="ctr" rtl="0" fontAlgn="ctr"/>
                      <a:r>
                        <a:rPr lang="fa-IR" sz="1200" b="1" i="0" u="none" strike="noStrike">
                          <a:solidFill>
                            <a:srgbClr val="000000"/>
                          </a:solidFill>
                          <a:effectLst/>
                          <a:latin typeface="B Mitra"/>
                          <a:cs typeface="B Mitra" pitchFamily="2" charset="-78"/>
                        </a:rPr>
                        <a:t>بافت جدید</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بافت میانی</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بافت قدیم</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ورودی شهر</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گره یخچال</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حسینیه</a:t>
                      </a:r>
                      <a:r>
                        <a:rPr lang="fa-IR" sz="1200" b="1" i="0" u="none" strike="noStrike">
                          <a:solidFill>
                            <a:srgbClr val="000000"/>
                          </a:solidFill>
                          <a:effectLst/>
                          <a:latin typeface="Calibri"/>
                          <a:cs typeface="B Mitra" pitchFamily="2" charset="-78"/>
                        </a:rPr>
                        <a:t> بزرگ</a:t>
                      </a:r>
                      <a:endParaRPr lang="fa-IR" sz="1200" b="1" i="0" u="none" strike="noStrike">
                        <a:solidFill>
                          <a:srgbClr val="000000"/>
                        </a:solidFill>
                        <a:effectLst/>
                        <a:latin typeface="B Mitra"/>
                        <a:cs typeface="B Mitra" pitchFamily="2" charset="-78"/>
                      </a:endParaRP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حسینیه کوچک</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میدان</a:t>
                      </a:r>
                      <a:r>
                        <a:rPr lang="fa-IR" sz="1200" b="1" i="0" u="none" strike="noStrike">
                          <a:solidFill>
                            <a:srgbClr val="000000"/>
                          </a:solidFill>
                          <a:effectLst/>
                          <a:latin typeface="Calibri"/>
                          <a:cs typeface="B Mitra" pitchFamily="2" charset="-78"/>
                        </a:rPr>
                        <a:t> وحدت</a:t>
                      </a:r>
                      <a:endParaRPr lang="fa-IR" sz="1200" b="1" i="0" u="none" strike="noStrike">
                        <a:solidFill>
                          <a:srgbClr val="000000"/>
                        </a:solidFill>
                        <a:effectLst/>
                        <a:latin typeface="B Mitra"/>
                        <a:cs typeface="B Mitra" pitchFamily="2" charset="-78"/>
                      </a:endParaRP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میدان امام خمینی</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امامزاده یحیی</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شهید بهشتی</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منتظری-رجایی</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مدرس- طالقانی</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خیابان امام خمینی</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vMerge="1">
                  <a:txBody>
                    <a:bodyPr/>
                    <a:lstStyle/>
                    <a:p>
                      <a:endParaRPr lang="en-US"/>
                    </a:p>
                  </a:txBody>
                  <a:tcPr/>
                </a:tc>
              </a:tr>
              <a:tr h="791699">
                <a:tc>
                  <a:txBody>
                    <a:bodyPr/>
                    <a:lstStyle/>
                    <a:p>
                      <a:pPr algn="ctr" rtl="0" fontAlgn="ctr"/>
                      <a:r>
                        <a:rPr lang="en-US" sz="1600" b="1" i="0" u="none" strike="noStrike">
                          <a:solidFill>
                            <a:srgbClr val="000000"/>
                          </a:solidFill>
                          <a:effectLst/>
                          <a:latin typeface="Calibri"/>
                        </a:rPr>
                        <a:t>2.93</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0.1</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0.32</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0.57</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0.17</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0.26</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0.26</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0.18</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0.34</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0.13</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0.11</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0.34</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fa-IR" sz="1100" b="1" i="0" u="none" strike="noStrike">
                          <a:solidFill>
                            <a:srgbClr val="000000"/>
                          </a:solidFill>
                          <a:effectLst/>
                          <a:latin typeface="B Mitra"/>
                          <a:cs typeface="B Mitra" pitchFamily="2" charset="-78"/>
                        </a:rPr>
                        <a:t>آسایش اقلیمی </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461826">
                <a:tc>
                  <a:txBody>
                    <a:bodyPr/>
                    <a:lstStyle/>
                    <a:p>
                      <a:pPr algn="ctr" rtl="0" fontAlgn="ctr"/>
                      <a:r>
                        <a:rPr lang="en-US" sz="1600" b="1" i="0" u="none" strike="noStrike">
                          <a:solidFill>
                            <a:srgbClr val="000000"/>
                          </a:solidFill>
                          <a:effectLst/>
                          <a:latin typeface="Calibri"/>
                        </a:rPr>
                        <a:t>2.93</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0.11</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0.29</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0.59</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0.26</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0.26</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0.07</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0.13</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0.34</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0.11</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0.13</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0.28</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100" b="1" i="0" u="none" strike="noStrike">
                          <a:solidFill>
                            <a:srgbClr val="000000"/>
                          </a:solidFill>
                          <a:effectLst/>
                          <a:latin typeface="B Mitra"/>
                          <a:cs typeface="B Mitra" pitchFamily="2" charset="-78"/>
                        </a:rPr>
                        <a:t>پایداری</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824688">
                <a:tc>
                  <a:txBody>
                    <a:bodyPr/>
                    <a:lstStyle/>
                    <a:p>
                      <a:pPr algn="ctr" rtl="0" fontAlgn="ctr"/>
                      <a:r>
                        <a:rPr lang="en-US" sz="1600" b="1" i="0" u="none" strike="noStrike">
                          <a:solidFill>
                            <a:srgbClr val="000000"/>
                          </a:solidFill>
                          <a:effectLst/>
                          <a:latin typeface="Calibri"/>
                        </a:rPr>
                        <a:t>2.92</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0.13</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0.24</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0.62</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0.07</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0.16</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0.29</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0.29</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0.08</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0.08</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0.15</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0.08</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0.29</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0.29</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0.15</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fa-IR" sz="1200" b="1" i="0" u="none" strike="noStrike">
                          <a:solidFill>
                            <a:srgbClr val="000000"/>
                          </a:solidFill>
                          <a:effectLst/>
                          <a:latin typeface="B Mitra"/>
                          <a:cs typeface="B Mitra" pitchFamily="2" charset="-78"/>
                        </a:rPr>
                        <a:t>فقدان آلودگی ها</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461826">
                <a:tc>
                  <a:txBody>
                    <a:bodyPr/>
                    <a:lstStyle/>
                    <a:p>
                      <a:pPr algn="ctr" rtl="0" fontAlgn="ctr"/>
                      <a:r>
                        <a:rPr lang="en-US" sz="1600" b="1" i="0" u="none" strike="noStrike">
                          <a:solidFill>
                            <a:srgbClr val="000000"/>
                          </a:solidFill>
                          <a:effectLst/>
                          <a:latin typeface="Calibri"/>
                        </a:rPr>
                        <a:t> </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0.34</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0.85</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1.78</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0.17</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0.53</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0.81</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0.81</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0.2</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dirty="0">
                          <a:solidFill>
                            <a:srgbClr val="000000"/>
                          </a:solidFill>
                          <a:effectLst/>
                          <a:latin typeface="Calibri"/>
                        </a:rPr>
                        <a:t>0.39</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0.83</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0.24</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0.55</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0.51</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0.77</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جمع</a:t>
                      </a:r>
                    </a:p>
                  </a:txBody>
                  <a:tcPr marL="9525" marR="9525" marT="95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bl>
          </a:graphicData>
        </a:graphic>
      </p:graphicFrame>
      <p:pic>
        <p:nvPicPr>
          <p:cNvPr id="54394"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057400" y="6010275"/>
            <a:ext cx="6353175"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95"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447088" y="5989638"/>
            <a:ext cx="3133725"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396" name="Rectangle 14"/>
          <p:cNvSpPr>
            <a:spLocks noChangeArrowheads="1"/>
          </p:cNvSpPr>
          <p:nvPr/>
        </p:nvSpPr>
        <p:spPr bwMode="auto">
          <a:xfrm>
            <a:off x="11545888" y="6680200"/>
            <a:ext cx="146526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محورهای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زیست بوم</a:t>
            </a:r>
          </a:p>
        </p:txBody>
      </p:sp>
      <p:sp>
        <p:nvSpPr>
          <p:cNvPr id="18" name="TextBox 17"/>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530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55308" name="Rectangle 12"/>
          <p:cNvSpPr>
            <a:spLocks noChangeArrowheads="1"/>
          </p:cNvSpPr>
          <p:nvPr/>
        </p:nvSpPr>
        <p:spPr bwMode="auto">
          <a:xfrm>
            <a:off x="11412538" y="1984375"/>
            <a:ext cx="144145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گره 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زیست بوم</a:t>
            </a:r>
          </a:p>
        </p:txBody>
      </p:sp>
      <p:pic>
        <p:nvPicPr>
          <p:cNvPr id="55309" name="Picture 1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57375" y="1597025"/>
            <a:ext cx="6389688"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0" name="Picture 1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247063" y="1560513"/>
            <a:ext cx="32004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11" name="Rectangle 17"/>
          <p:cNvSpPr>
            <a:spLocks noChangeArrowheads="1"/>
          </p:cNvSpPr>
          <p:nvPr/>
        </p:nvSpPr>
        <p:spPr bwMode="auto">
          <a:xfrm>
            <a:off x="11549063" y="6248400"/>
            <a:ext cx="144145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پهنه  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زیست بوم</a:t>
            </a:r>
          </a:p>
        </p:txBody>
      </p:sp>
      <p:pic>
        <p:nvPicPr>
          <p:cNvPr id="55312" name="Picture 1"/>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973263" y="5334000"/>
            <a:ext cx="6289675"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3" name="Picture 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99450" y="5257800"/>
            <a:ext cx="3213100"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p:cNvSpPr/>
          <p:nvPr/>
        </p:nvSpPr>
        <p:spPr>
          <a:xfrm>
            <a:off x="2514600" y="1135063"/>
            <a:ext cx="10380663" cy="461962"/>
          </a:xfrm>
          <a:prstGeom prst="rect">
            <a:avLst/>
          </a:prstGeom>
        </p:spPr>
        <p:txBody>
          <a:bodyPr lIns="91435" tIns="45718" rIns="91435" bIns="45718">
            <a:spAutoFit/>
          </a:bodyPr>
          <a:lstStyle/>
          <a:p>
            <a:pPr algn="ct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ارزیابی  هنجارهای محیطی فضاها و عناصر اصلی شاخص شهر در ارتباط با </a:t>
            </a:r>
            <a:r>
              <a:rPr lang="fa-IR" sz="2400" b="1" u="sng" dirty="0">
                <a:solidFill>
                  <a:srgbClr val="C00000"/>
                </a:solidFill>
                <a:effectLst>
                  <a:outerShdw blurRad="38100" dist="38100" dir="2700000" algn="tl">
                    <a:srgbClr val="000000">
                      <a:alpha val="43137"/>
                    </a:srgbClr>
                  </a:outerShdw>
                </a:effectLst>
                <a:latin typeface="+mn-lt"/>
                <a:cs typeface="B Davat" pitchFamily="2" charset="-78"/>
              </a:rPr>
              <a:t>زیست بوم  </a:t>
            </a:r>
            <a:r>
              <a:rPr lang="fa-IR" sz="2400" b="1" dirty="0">
                <a:effectLst>
                  <a:outerShdw blurRad="38100" dist="38100" dir="2700000" algn="tl">
                    <a:srgbClr val="000000">
                      <a:alpha val="43137"/>
                    </a:srgbClr>
                  </a:outerShdw>
                </a:effectLst>
                <a:latin typeface="+mn-lt"/>
                <a:cs typeface="B Davat" pitchFamily="2" charset="-78"/>
              </a:rPr>
              <a:t>با استفاده از تکنیک</a:t>
            </a:r>
            <a:r>
              <a:rPr lang="en-US" sz="2400" b="1" dirty="0">
                <a:latin typeface="+mn-lt"/>
                <a:cs typeface="B Davat" pitchFamily="2" charset="-78"/>
              </a:rPr>
              <a:t>AHP</a:t>
            </a:r>
            <a:endParaRPr lang="fa-IR" sz="2400" b="1" dirty="0">
              <a:effectLst>
                <a:outerShdw blurRad="38100" dist="38100" dir="2700000" algn="tl">
                  <a:srgbClr val="000000">
                    <a:alpha val="43137"/>
                  </a:srgbClr>
                </a:outerShdw>
              </a:effectLst>
              <a:latin typeface="+mn-lt"/>
              <a:cs typeface="B Davat" pitchFamily="2" charset="-78"/>
            </a:endParaRPr>
          </a:p>
        </p:txBody>
      </p:sp>
      <p:sp>
        <p:nvSpPr>
          <p:cNvPr id="20" name="Rectangle 19"/>
          <p:cNvSpPr/>
          <p:nvPr/>
        </p:nvSpPr>
        <p:spPr>
          <a:xfrm>
            <a:off x="7586663" y="250825"/>
            <a:ext cx="5191125" cy="569913"/>
          </a:xfrm>
          <a:prstGeom prst="rect">
            <a:avLst/>
          </a:prstGeom>
        </p:spPr>
        <p:txBody>
          <a:bodyPr lIns="91435" tIns="45718" rIns="91435" bIns="45718">
            <a:spAutoFit/>
          </a:bodyPr>
          <a:lstStyle/>
          <a:p>
            <a:pPr marL="457177" indent="-457177" algn="r" defTabSz="1125295" rtl="1" eaLnBrk="1" fontAlgn="auto" hangingPunct="1">
              <a:spcBef>
                <a:spcPts val="0"/>
              </a:spcBef>
              <a:spcAft>
                <a:spcPts val="0"/>
              </a:spcAft>
              <a:buFont typeface="Wingdings" pitchFamily="2" charset="2"/>
              <a:buChar char="v"/>
              <a:defRPr/>
            </a:pPr>
            <a:r>
              <a:rPr lang="fa-IR" sz="3100" b="1" dirty="0">
                <a:effectLst>
                  <a:outerShdw blurRad="38100" dist="38100" dir="2700000" algn="tl">
                    <a:srgbClr val="000000">
                      <a:alpha val="43137"/>
                    </a:srgbClr>
                  </a:outerShdw>
                </a:effectLst>
                <a:latin typeface="+mn-lt"/>
                <a:cs typeface="B Esfehan" pitchFamily="2" charset="-78"/>
              </a:rPr>
              <a:t>تحلیل یکپارچه:  </a:t>
            </a:r>
            <a:r>
              <a:rPr lang="fa-IR" sz="2000" b="1" dirty="0">
                <a:effectLst>
                  <a:outerShdw blurRad="38100" dist="38100" dir="2700000" algn="tl">
                    <a:srgbClr val="000000">
                      <a:alpha val="43137"/>
                    </a:srgbClr>
                  </a:outerShdw>
                </a:effectLst>
                <a:latin typeface="+mn-lt"/>
                <a:cs typeface="B Esfehan" pitchFamily="2" charset="-78"/>
              </a:rPr>
              <a:t>نمایانگر زیست بوم </a:t>
            </a:r>
          </a:p>
        </p:txBody>
      </p:sp>
      <p:sp>
        <p:nvSpPr>
          <p:cNvPr id="21" name="TextBox 20"/>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633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8763000" y="177800"/>
            <a:ext cx="4098925" cy="647700"/>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نقشه هنجاری نمایانگر زیست بوم</a:t>
            </a:r>
            <a:endParaRPr lang="en-US" sz="2400" b="1" dirty="0">
              <a:effectLst>
                <a:outerShdw blurRad="38100" dist="38100" dir="2700000" algn="tl">
                  <a:srgbClr val="000000">
                    <a:alpha val="43137"/>
                  </a:srgbClr>
                </a:outerShdw>
              </a:effectLst>
              <a:latin typeface="+mn-lt"/>
              <a:cs typeface="B Esfehan" pitchFamily="2" charset="-78"/>
            </a:endParaRPr>
          </a:p>
        </p:txBody>
      </p:sp>
      <p:pic>
        <p:nvPicPr>
          <p:cNvPr id="56333"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54250" y="2209800"/>
            <a:ext cx="10512425" cy="614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735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455150" y="177800"/>
            <a:ext cx="34893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کارکرد</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27" name="Table 26"/>
          <p:cNvGraphicFramePr>
            <a:graphicFrameLocks noGrp="1"/>
          </p:cNvGraphicFramePr>
          <p:nvPr/>
        </p:nvGraphicFramePr>
        <p:xfrm>
          <a:off x="2209800" y="1676402"/>
          <a:ext cx="10668004" cy="7604948"/>
        </p:xfrm>
        <a:graphic>
          <a:graphicData uri="http://schemas.openxmlformats.org/drawingml/2006/table">
            <a:tbl>
              <a:tblPr firstRow="1" bandRow="1">
                <a:tableStyleId>{16D9F66E-5EB9-4882-86FB-DCBF35E3C3E4}</a:tableStyleId>
              </a:tblPr>
              <a:tblGrid>
                <a:gridCol w="1965158"/>
                <a:gridCol w="2900948"/>
                <a:gridCol w="2526632"/>
                <a:gridCol w="2713790"/>
                <a:gridCol w="561476"/>
              </a:tblGrid>
              <a:tr h="682119">
                <a:tc>
                  <a:txBody>
                    <a:bodyPr/>
                    <a:lstStyle/>
                    <a:p>
                      <a:pPr algn="ctr" rtl="1"/>
                      <a:r>
                        <a:rPr lang="fa-IR" sz="2800" dirty="0">
                          <a:cs typeface="B Mitra" pitchFamily="2" charset="-78"/>
                        </a:rPr>
                        <a:t>تهدید</a:t>
                      </a:r>
                      <a:endParaRPr lang="en-US" sz="2800" b="1" dirty="0">
                        <a:cs typeface="B Mitra" pitchFamily="2" charset="-78"/>
                      </a:endParaRPr>
                    </a:p>
                  </a:txBody>
                  <a:tcPr marT="46058" marB="46058"/>
                </a:tc>
                <a:tc>
                  <a:txBody>
                    <a:bodyPr/>
                    <a:lstStyle/>
                    <a:p>
                      <a:pPr algn="ctr" rtl="1"/>
                      <a:r>
                        <a:rPr lang="fa-IR" sz="2800" dirty="0">
                          <a:cs typeface="B Mitra" pitchFamily="2" charset="-78"/>
                        </a:rPr>
                        <a:t>فرصت</a:t>
                      </a:r>
                      <a:endParaRPr lang="en-US" sz="2800" b="1" dirty="0">
                        <a:cs typeface="B Mitra" pitchFamily="2" charset="-78"/>
                      </a:endParaRPr>
                    </a:p>
                  </a:txBody>
                  <a:tcPr marT="46058" marB="46058"/>
                </a:tc>
                <a:tc>
                  <a:txBody>
                    <a:bodyPr/>
                    <a:lstStyle/>
                    <a:p>
                      <a:pPr algn="ctr" rtl="1"/>
                      <a:r>
                        <a:rPr lang="fa-IR" sz="2800" dirty="0">
                          <a:cs typeface="B Mitra" pitchFamily="2" charset="-78"/>
                        </a:rPr>
                        <a:t>ضعف</a:t>
                      </a:r>
                      <a:endParaRPr lang="en-US" sz="2800" b="1" dirty="0">
                        <a:cs typeface="B Mitra" pitchFamily="2" charset="-78"/>
                      </a:endParaRPr>
                    </a:p>
                  </a:txBody>
                  <a:tcPr marT="46058" marB="46058"/>
                </a:tc>
                <a:tc>
                  <a:txBody>
                    <a:bodyPr/>
                    <a:lstStyle/>
                    <a:p>
                      <a:pPr algn="ctr" rtl="1"/>
                      <a:r>
                        <a:rPr lang="fa-IR" sz="2800" dirty="0">
                          <a:cs typeface="B Mitra" pitchFamily="2" charset="-78"/>
                        </a:rPr>
                        <a:t>قوت</a:t>
                      </a:r>
                      <a:endParaRPr lang="en-US" sz="2800" b="1" dirty="0">
                        <a:cs typeface="B Mitra" pitchFamily="2" charset="-78"/>
                      </a:endParaRPr>
                    </a:p>
                  </a:txBody>
                  <a:tcPr marT="46058" marB="46058"/>
                </a:tc>
                <a:tc rowSpan="4">
                  <a:txBody>
                    <a:bodyPr/>
                    <a:lstStyle/>
                    <a:p>
                      <a:pPr algn="ctr" rtl="1"/>
                      <a:r>
                        <a:rPr lang="fa-IR" sz="2400" dirty="0">
                          <a:cs typeface="B Mitra" pitchFamily="2" charset="-78"/>
                        </a:rPr>
                        <a:t>کارکرد</a:t>
                      </a:r>
                      <a:endParaRPr lang="en-US" sz="2400" b="1" dirty="0">
                        <a:cs typeface="B Mitra" pitchFamily="2" charset="-78"/>
                      </a:endParaRPr>
                    </a:p>
                  </a:txBody>
                  <a:tcPr marT="46058" marB="46058" vert="vert270"/>
                </a:tc>
              </a:tr>
              <a:tr h="2126877">
                <a:tc rowSpan="3">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500" b="0" dirty="0">
                          <a:cs typeface="B Mitra" pitchFamily="2" charset="-78"/>
                        </a:rPr>
                        <a:t>پاره شدن بافت قدیم توسط راههای سواره تهدید</a:t>
                      </a:r>
                      <a:r>
                        <a:rPr lang="fa-IR" sz="1500" b="0" baseline="0" dirty="0">
                          <a:cs typeface="B Mitra" pitchFamily="2" charset="-78"/>
                        </a:rPr>
                        <a:t> برای پیوستگی فضایی و عملکردی محلاتی است که در قدیم شکل گرفته اند.</a:t>
                      </a:r>
                      <a:endParaRPr lang="en-US" sz="1500" b="0" dirty="0">
                        <a:cs typeface="B Mitra" pitchFamily="2" charset="-78"/>
                      </a:endParaRPr>
                    </a:p>
                    <a:p>
                      <a:pPr marL="0" algn="just" defTabSz="914400" rtl="1" eaLnBrk="1" latinLnBrk="0" hangingPunct="1">
                        <a:buFontTx/>
                        <a:buChar char="-"/>
                      </a:pPr>
                      <a:endParaRPr lang="en-US" sz="1500" b="1" kern="1200" baseline="0" dirty="0">
                        <a:solidFill>
                          <a:schemeClr val="dk1"/>
                        </a:solidFill>
                        <a:latin typeface="+mn-lt"/>
                        <a:ea typeface="+mn-ea"/>
                        <a:cs typeface="B Mitra" pitchFamily="2" charset="-78"/>
                      </a:endParaRPr>
                    </a:p>
                  </a:txBody>
                  <a:tcPr marT="46058" marB="46058"/>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500" dirty="0">
                          <a:latin typeface="Tahoma" pitchFamily="34" charset="0"/>
                          <a:cs typeface="B Mitra" pitchFamily="2" charset="-78"/>
                        </a:rPr>
                        <a:t>گشودگی فضایی که در مقابل یخچال تاریخی زواره قرار دارد پتانسیل بالایی برای تبدیل شدن به یک فضای شهری سرزنده و فعال دارد .</a:t>
                      </a:r>
                      <a:endParaRPr lang="en-US" sz="1500" dirty="0">
                        <a:cs typeface="B Mitra" pitchFamily="2" charset="-78"/>
                      </a:endParaRPr>
                    </a:p>
                  </a:txBody>
                  <a:tcPr marT="46058" marB="46058"/>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500" dirty="0">
                          <a:latin typeface="Tahoma" pitchFamily="34" charset="0"/>
                          <a:cs typeface="B Mitra" pitchFamily="2" charset="-78"/>
                        </a:rPr>
                        <a:t>سلسله مراتب راه در درون بافت در ارتباط با معابر اصلی رعایت شده اما در قیاس خرد از دربندها ، هشتی هایی که در بافت تاریخی وجود دارد خبری نیست. </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500" b="1" baseline="0" dirty="0">
                        <a:cs typeface="B Mitra" pitchFamily="2" charset="-78"/>
                      </a:endParaRPr>
                    </a:p>
                  </a:txBody>
                  <a:tcPr marT="46058" marB="46058"/>
                </a:tc>
                <a:tc>
                  <a:txBody>
                    <a:bodyPr/>
                    <a:lstStyle/>
                    <a:p>
                      <a:pPr marL="0" marR="0" indent="0" algn="just" defTabSz="1125352" rtl="1" eaLnBrk="1" fontAlgn="auto" latinLnBrk="0" hangingPunct="1">
                        <a:lnSpc>
                          <a:spcPct val="100000"/>
                        </a:lnSpc>
                        <a:spcBef>
                          <a:spcPts val="0"/>
                        </a:spcBef>
                        <a:spcAft>
                          <a:spcPts val="0"/>
                        </a:spcAft>
                        <a:buClrTx/>
                        <a:buSzTx/>
                        <a:buFontTx/>
                        <a:buNone/>
                        <a:tabLst/>
                        <a:defRPr/>
                      </a:pPr>
                      <a:r>
                        <a:rPr lang="fa-IR" sz="1500" dirty="0">
                          <a:cs typeface="B Mitra" pitchFamily="2" charset="-78"/>
                        </a:rPr>
                        <a:t>وجود سلسله مراتب مناسب</a:t>
                      </a:r>
                      <a:r>
                        <a:rPr lang="fa-IR" sz="1500" baseline="0" dirty="0">
                          <a:cs typeface="B Mitra" pitchFamily="2" charset="-78"/>
                        </a:rPr>
                        <a:t> دسترسی مناسب در مقیاس خرد محللات بافت قدیم </a:t>
                      </a:r>
                      <a:endParaRPr lang="fa-IR" sz="1500" dirty="0">
                        <a:cs typeface="B Mitra" pitchFamily="2" charset="-78"/>
                      </a:endParaRPr>
                    </a:p>
                    <a:p>
                      <a:pPr algn="just" rtl="1"/>
                      <a:endParaRPr lang="fa-IR" sz="1500" b="1" baseline="0" dirty="0">
                        <a:cs typeface="B Mitra" pitchFamily="2" charset="-78"/>
                      </a:endParaRPr>
                    </a:p>
                  </a:txBody>
                  <a:tcPr marT="46058" marB="46058"/>
                </a:tc>
                <a:tc vMerge="1">
                  <a:txBody>
                    <a:bodyPr/>
                    <a:lstStyle/>
                    <a:p>
                      <a:pPr algn="ctr" rtl="1"/>
                      <a:endParaRPr lang="en-US" sz="2400" b="1" dirty="0">
                        <a:cs typeface="B Nazanin" pitchFamily="2" charset="-78"/>
                      </a:endParaRPr>
                    </a:p>
                  </a:txBody>
                  <a:tcPr vert="vert270"/>
                </a:tc>
              </a:tr>
              <a:tr h="2569037">
                <a:tc vMerge="1">
                  <a:txBody>
                    <a:bodyPr/>
                    <a:lstStyle/>
                    <a:p>
                      <a:pPr marL="0" algn="just" defTabSz="914400" rtl="1" eaLnBrk="1" latinLnBrk="0" hangingPunct="1">
                        <a:buFontTx/>
                        <a:buChar char="-"/>
                      </a:pPr>
                      <a:endParaRPr lang="en-US" sz="14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500" b="1" dirty="0">
                          <a:latin typeface="Tahoma" pitchFamily="34" charset="0"/>
                          <a:cs typeface="B Mitra" pitchFamily="2" charset="-78"/>
                        </a:rPr>
                        <a:t>بازار زواره </a:t>
                      </a:r>
                      <a:r>
                        <a:rPr lang="fa-IR" sz="1500" dirty="0">
                          <a:latin typeface="Tahoma" pitchFamily="34" charset="0"/>
                          <a:cs typeface="B Mitra" pitchFamily="2" charset="-78"/>
                        </a:rPr>
                        <a:t>با وجود کیفیات فضایی بالایی که دارد به لحاظ عملکردی بدون استفاده است و فرصت تبدیل شدن به فضایی پویا و سرزنده را دارست.</a:t>
                      </a:r>
                      <a:endParaRPr lang="en-US" sz="1500" dirty="0">
                        <a:latin typeface="Tahoma" pitchFamily="34" charset="0"/>
                        <a:cs typeface="B Mitra" pitchFamily="2" charset="-78"/>
                      </a:endParaRPr>
                    </a:p>
                    <a:p>
                      <a:pPr marL="0" algn="just" defTabSz="914400" rtl="1" eaLnBrk="1" latinLnBrk="0" hangingPunct="1">
                        <a:buFontTx/>
                        <a:buChar char="-"/>
                      </a:pPr>
                      <a:endParaRPr lang="fa-IR" sz="1500" b="1" kern="1200" baseline="0" dirty="0">
                        <a:solidFill>
                          <a:schemeClr val="dk1"/>
                        </a:solidFill>
                        <a:latin typeface="+mn-lt"/>
                        <a:ea typeface="+mn-ea"/>
                        <a:cs typeface="B Mitra" pitchFamily="2" charset="-78"/>
                      </a:endParaRPr>
                    </a:p>
                    <a:p>
                      <a:pPr marL="0" algn="just" defTabSz="914400" rtl="1" eaLnBrk="1" latinLnBrk="0" hangingPunct="1">
                        <a:buFontTx/>
                        <a:buChar char="-"/>
                      </a:pPr>
                      <a:endParaRPr lang="fa-IR" sz="1500" b="1" kern="1200" baseline="0" dirty="0">
                        <a:solidFill>
                          <a:schemeClr val="dk1"/>
                        </a:solidFill>
                        <a:latin typeface="+mn-lt"/>
                        <a:ea typeface="+mn-ea"/>
                        <a:cs typeface="B Mitra" pitchFamily="2" charset="-78"/>
                      </a:endParaRPr>
                    </a:p>
                    <a:p>
                      <a:pPr marL="0" algn="just" defTabSz="914400" rtl="1" eaLnBrk="1" latinLnBrk="0" hangingPunct="1">
                        <a:buFontTx/>
                        <a:buChar char="-"/>
                      </a:pPr>
                      <a:endParaRPr lang="fa-IR" sz="1500" b="1" kern="1200" baseline="0" dirty="0">
                        <a:solidFill>
                          <a:schemeClr val="dk1"/>
                        </a:solidFill>
                        <a:latin typeface="+mn-lt"/>
                        <a:ea typeface="+mn-ea"/>
                        <a:cs typeface="B Mitra" pitchFamily="2" charset="-78"/>
                      </a:endParaRPr>
                    </a:p>
                    <a:p>
                      <a:pPr marL="0" algn="just" defTabSz="914400" rtl="1" eaLnBrk="1" latinLnBrk="0" hangingPunct="1">
                        <a:buFontTx/>
                        <a:buChar char="-"/>
                      </a:pPr>
                      <a:endParaRPr lang="fa-IR" sz="1500" b="1" kern="1200" baseline="0" dirty="0">
                        <a:solidFill>
                          <a:schemeClr val="dk1"/>
                        </a:solidFill>
                        <a:latin typeface="+mn-lt"/>
                        <a:ea typeface="+mn-ea"/>
                        <a:cs typeface="B Mitra" pitchFamily="2" charset="-78"/>
                      </a:endParaRPr>
                    </a:p>
                    <a:p>
                      <a:pPr marL="0" algn="just" defTabSz="914400" rtl="1" eaLnBrk="1" latinLnBrk="0" hangingPunct="1">
                        <a:buFontTx/>
                        <a:buChar char="-"/>
                      </a:pPr>
                      <a:endParaRPr lang="fa-IR" sz="1500" b="1" kern="1200" baseline="0" dirty="0">
                        <a:solidFill>
                          <a:schemeClr val="dk1"/>
                        </a:solidFill>
                        <a:latin typeface="+mn-lt"/>
                        <a:ea typeface="+mn-ea"/>
                        <a:cs typeface="B Mitra" pitchFamily="2" charset="-78"/>
                      </a:endParaRPr>
                    </a:p>
                    <a:p>
                      <a:pPr marL="0" algn="just" defTabSz="914400" rtl="1" eaLnBrk="1" latinLnBrk="0" hangingPunct="1">
                        <a:buFontTx/>
                        <a:buChar char="-"/>
                      </a:pPr>
                      <a:endParaRPr lang="fa-IR" sz="1500" b="1" kern="1200" baseline="0" dirty="0">
                        <a:solidFill>
                          <a:schemeClr val="dk1"/>
                        </a:solidFill>
                        <a:latin typeface="+mn-lt"/>
                        <a:ea typeface="+mn-ea"/>
                        <a:cs typeface="B Mitra" pitchFamily="2" charset="-78"/>
                      </a:endParaRPr>
                    </a:p>
                    <a:p>
                      <a:pPr marL="0" algn="just" defTabSz="914400" rtl="1" eaLnBrk="1" latinLnBrk="0" hangingPunct="1">
                        <a:buFontTx/>
                        <a:buChar char="-"/>
                      </a:pPr>
                      <a:endParaRPr lang="en-US" sz="1500" b="1" kern="1200" baseline="0" dirty="0">
                        <a:solidFill>
                          <a:schemeClr val="dk1"/>
                        </a:solidFill>
                        <a:latin typeface="+mn-lt"/>
                        <a:ea typeface="+mn-ea"/>
                        <a:cs typeface="B Mitra" pitchFamily="2" charset="-78"/>
                      </a:endParaRPr>
                    </a:p>
                  </a:txBody>
                  <a:tcPr marT="46058" marB="46058"/>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500" dirty="0">
                          <a:latin typeface="Tahoma" pitchFamily="34" charset="0"/>
                          <a:cs typeface="B Mitra" pitchFamily="2" charset="-78"/>
                        </a:rPr>
                        <a:t>سلسله مراتب راه در لبه ارتباطی با خیابان فراشهری به نا مناسب است و موجب نا امنی شده است.</a:t>
                      </a:r>
                      <a:endParaRPr lang="en-US" sz="1500" dirty="0">
                        <a:latin typeface="Tahoma" pitchFamily="34" charset="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500" b="1" baseline="0" dirty="0">
                        <a:cs typeface="B Mitra" pitchFamily="2" charset="-78"/>
                      </a:endParaRPr>
                    </a:p>
                  </a:txBody>
                  <a:tcPr marT="46058" marB="46058"/>
                </a:tc>
                <a:tc>
                  <a:txBody>
                    <a:bodyPr/>
                    <a:lstStyle/>
                    <a:p>
                      <a:pPr marL="0" marR="0" indent="0" algn="just" defTabSz="1125352" rtl="1" eaLnBrk="1" fontAlgn="auto" latinLnBrk="0" hangingPunct="1">
                        <a:lnSpc>
                          <a:spcPct val="100000"/>
                        </a:lnSpc>
                        <a:spcBef>
                          <a:spcPts val="0"/>
                        </a:spcBef>
                        <a:spcAft>
                          <a:spcPts val="0"/>
                        </a:spcAft>
                        <a:buClrTx/>
                        <a:buSzTx/>
                        <a:buFontTx/>
                        <a:buNone/>
                        <a:tabLst/>
                        <a:defRPr/>
                      </a:pPr>
                      <a:r>
                        <a:rPr lang="fa-IR" sz="1500" dirty="0">
                          <a:latin typeface="Tahoma" pitchFamily="34" charset="0"/>
                          <a:cs typeface="B Mitra" pitchFamily="2" charset="-78"/>
                        </a:rPr>
                        <a:t>سلسله مراتب راه در درون بافت در ارتباط با معابر اصلی رعایت شده است.</a:t>
                      </a:r>
                    </a:p>
                    <a:p>
                      <a:pPr algn="just" rtl="1"/>
                      <a:endParaRPr lang="fa-IR" sz="1500" b="1" baseline="0" dirty="0">
                        <a:cs typeface="B Mitra" pitchFamily="2" charset="-78"/>
                      </a:endParaRPr>
                    </a:p>
                  </a:txBody>
                  <a:tcPr marT="46058" marB="46058"/>
                </a:tc>
                <a:tc vMerge="1">
                  <a:txBody>
                    <a:bodyPr/>
                    <a:lstStyle/>
                    <a:p>
                      <a:pPr algn="ctr" rtl="1"/>
                      <a:endParaRPr lang="en-US" sz="2400" b="1" dirty="0">
                        <a:cs typeface="B Nazanin" pitchFamily="2" charset="-78"/>
                      </a:endParaRPr>
                    </a:p>
                  </a:txBody>
                  <a:tcPr vert="vert270"/>
                </a:tc>
              </a:tr>
              <a:tr h="2226915">
                <a:tc vMerge="1">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500" dirty="0">
                          <a:latin typeface="Tahoma" pitchFamily="34" charset="0"/>
                          <a:cs typeface="B Mitra" pitchFamily="2" charset="-78"/>
                        </a:rPr>
                        <a:t>وجود چندین آب انبار تاریخی که گشودگیهایی را در درون بافت ایجاد کرده علاوه بر افزایش ادراک و غنای تاریخی و فرهنگی آن ، امکاناتی را برای آفرینش فضاهای شهری مناسب فراهم می آورد ،</a:t>
                      </a:r>
                      <a:endParaRPr lang="en-US" sz="150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1" kern="1200" baseline="0" dirty="0">
                        <a:cs typeface="B Mitra" pitchFamily="2" charset="-78"/>
                      </a:endParaRPr>
                    </a:p>
                  </a:txBody>
                  <a:tcPr marT="46058" marB="46058"/>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500" dirty="0">
                          <a:latin typeface="Tahoma" pitchFamily="34" charset="0"/>
                          <a:cs typeface="B Mitra" pitchFamily="2" charset="-78"/>
                        </a:rPr>
                        <a:t>سلسله مراتب را در مقیاس خرد از کیفیات سلسله مراتبی بافت تاریخی خبری نیست. </a:t>
                      </a:r>
                      <a:endParaRPr lang="en-US" sz="1500" dirty="0">
                        <a:latin typeface="Tahoma" pitchFamily="34" charset="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500" b="1" baseline="0" dirty="0">
                        <a:cs typeface="B Mitra" pitchFamily="2" charset="-78"/>
                      </a:endParaRPr>
                    </a:p>
                  </a:txBody>
                  <a:tcPr marT="46058" marB="46058"/>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500" dirty="0">
                          <a:latin typeface="Tahoma" pitchFamily="34" charset="0"/>
                          <a:cs typeface="B Mitra" pitchFamily="2" charset="-78"/>
                        </a:rPr>
                        <a:t>این محدوده که عمدتا مربوط به ساخت و سازهای جدید و آماده سازیهای بعد از انقلاب است ، سلسله مراتب راه در ارتباط با معابر اصلی رعایت شده است.</a:t>
                      </a:r>
                      <a:endParaRPr lang="en-US" sz="150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5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5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5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500" b="1" baseline="0" dirty="0">
                        <a:cs typeface="B Mitra" pitchFamily="2" charset="-78"/>
                      </a:endParaRPr>
                    </a:p>
                  </a:txBody>
                  <a:tcPr marT="46058" marB="46058"/>
                </a:tc>
                <a:tc vMerge="1">
                  <a:txBody>
                    <a:bodyPr/>
                    <a:lstStyle/>
                    <a:p>
                      <a:pPr algn="ctr" rtl="1"/>
                      <a:endParaRPr lang="en-US" sz="2400" b="1" dirty="0">
                        <a:cs typeface="B Nazanin" pitchFamily="2" charset="-78"/>
                      </a:endParaRPr>
                    </a:p>
                  </a:txBody>
                  <a:tcPr vert="vert270"/>
                </a:tc>
              </a:tr>
            </a:tbl>
          </a:graphicData>
        </a:graphic>
      </p:graphicFrame>
      <p:pic>
        <p:nvPicPr>
          <p:cNvPr id="57358" name="Picture 2" descr="D:\maryam\project arshad\kargah shahr\zavareh\karbari arazi2.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343400" y="3097213"/>
            <a:ext cx="2514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9" name="Picture 3" descr="D:\maryam\project arshad\kargah shahr\zavareh\ax\zahra\101NIKON\DSCN7224.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254500" y="5143500"/>
            <a:ext cx="1079500" cy="144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0" name="Picture 2" descr="D:\maryam\project arshad\kargah shahr\zavareh\Untitled-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58038" y="5143500"/>
            <a:ext cx="1833562"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7361" name="Group 38"/>
          <p:cNvGrpSpPr>
            <a:grpSpLocks/>
          </p:cNvGrpSpPr>
          <p:nvPr/>
        </p:nvGrpSpPr>
        <p:grpSpPr bwMode="auto">
          <a:xfrm>
            <a:off x="9799638" y="4873625"/>
            <a:ext cx="2087562" cy="1684338"/>
            <a:chOff x="15940178" y="6534143"/>
            <a:chExt cx="11963397" cy="9220200"/>
          </a:xfrm>
        </p:grpSpPr>
        <p:pic>
          <p:nvPicPr>
            <p:cNvPr id="57390" name="Picture 2" descr="D:\maryam\project arshad\kargah shahr\zavareh\Untitled-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5940178" y="6534143"/>
              <a:ext cx="11963397"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Freeform 40"/>
            <p:cNvSpPr/>
            <p:nvPr/>
          </p:nvSpPr>
          <p:spPr>
            <a:xfrm>
              <a:off x="24282713" y="8689288"/>
              <a:ext cx="1946895" cy="2172525"/>
            </a:xfrm>
            <a:custGeom>
              <a:avLst/>
              <a:gdLst>
                <a:gd name="connsiteX0" fmla="*/ 753035 w 2764715"/>
                <a:gd name="connsiteY0" fmla="*/ 1065007 h 3281083"/>
                <a:gd name="connsiteX1" fmla="*/ 516367 w 2764715"/>
                <a:gd name="connsiteY1" fmla="*/ 957431 h 3281083"/>
                <a:gd name="connsiteX2" fmla="*/ 0 w 2764715"/>
                <a:gd name="connsiteY2" fmla="*/ 365760 h 3281083"/>
                <a:gd name="connsiteX3" fmla="*/ 462579 w 2764715"/>
                <a:gd name="connsiteY3" fmla="*/ 0 h 3281083"/>
                <a:gd name="connsiteX4" fmla="*/ 1344706 w 2764715"/>
                <a:gd name="connsiteY4" fmla="*/ 398033 h 3281083"/>
                <a:gd name="connsiteX5" fmla="*/ 1463040 w 2764715"/>
                <a:gd name="connsiteY5" fmla="*/ 301214 h 3281083"/>
                <a:gd name="connsiteX6" fmla="*/ 1957892 w 2764715"/>
                <a:gd name="connsiteY6" fmla="*/ 419548 h 3281083"/>
                <a:gd name="connsiteX7" fmla="*/ 2280621 w 2764715"/>
                <a:gd name="connsiteY7" fmla="*/ 720763 h 3281083"/>
                <a:gd name="connsiteX8" fmla="*/ 1936377 w 2764715"/>
                <a:gd name="connsiteY8" fmla="*/ 1108038 h 3281083"/>
                <a:gd name="connsiteX9" fmla="*/ 2764715 w 2764715"/>
                <a:gd name="connsiteY9" fmla="*/ 1775012 h 3281083"/>
                <a:gd name="connsiteX10" fmla="*/ 2452744 w 2764715"/>
                <a:gd name="connsiteY10" fmla="*/ 1990165 h 3281083"/>
                <a:gd name="connsiteX11" fmla="*/ 2097741 w 2764715"/>
                <a:gd name="connsiteY11" fmla="*/ 1602890 h 3281083"/>
                <a:gd name="connsiteX12" fmla="*/ 1807285 w 2764715"/>
                <a:gd name="connsiteY12" fmla="*/ 1409252 h 3281083"/>
                <a:gd name="connsiteX13" fmla="*/ 1688951 w 2764715"/>
                <a:gd name="connsiteY13" fmla="*/ 1484556 h 3281083"/>
                <a:gd name="connsiteX14" fmla="*/ 1506071 w 2764715"/>
                <a:gd name="connsiteY14" fmla="*/ 1420010 h 3281083"/>
                <a:gd name="connsiteX15" fmla="*/ 1441525 w 2764715"/>
                <a:gd name="connsiteY15" fmla="*/ 1484556 h 3281083"/>
                <a:gd name="connsiteX16" fmla="*/ 1710466 w 2764715"/>
                <a:gd name="connsiteY16" fmla="*/ 1667436 h 3281083"/>
                <a:gd name="connsiteX17" fmla="*/ 1656678 w 2764715"/>
                <a:gd name="connsiteY17" fmla="*/ 1764254 h 3281083"/>
                <a:gd name="connsiteX18" fmla="*/ 1914861 w 2764715"/>
                <a:gd name="connsiteY18" fmla="*/ 1957892 h 3281083"/>
                <a:gd name="connsiteX19" fmla="*/ 1764254 w 2764715"/>
                <a:gd name="connsiteY19" fmla="*/ 2065468 h 3281083"/>
                <a:gd name="connsiteX20" fmla="*/ 1624405 w 2764715"/>
                <a:gd name="connsiteY20" fmla="*/ 2205318 h 3281083"/>
                <a:gd name="connsiteX21" fmla="*/ 2119257 w 2764715"/>
                <a:gd name="connsiteY21" fmla="*/ 2614108 h 3281083"/>
                <a:gd name="connsiteX22" fmla="*/ 1452282 w 2764715"/>
                <a:gd name="connsiteY22" fmla="*/ 3033657 h 3281083"/>
                <a:gd name="connsiteX23" fmla="*/ 699247 w 2764715"/>
                <a:gd name="connsiteY23" fmla="*/ 3281083 h 3281083"/>
                <a:gd name="connsiteX24" fmla="*/ 161365 w 2764715"/>
                <a:gd name="connsiteY24" fmla="*/ 2796988 h 3281083"/>
                <a:gd name="connsiteX25" fmla="*/ 258184 w 2764715"/>
                <a:gd name="connsiteY25" fmla="*/ 2657139 h 3281083"/>
                <a:gd name="connsiteX26" fmla="*/ 225911 w 2764715"/>
                <a:gd name="connsiteY26" fmla="*/ 2549563 h 3281083"/>
                <a:gd name="connsiteX27" fmla="*/ 484094 w 2764715"/>
                <a:gd name="connsiteY27" fmla="*/ 2388198 h 3281083"/>
                <a:gd name="connsiteX28" fmla="*/ 839097 w 2764715"/>
                <a:gd name="connsiteY28" fmla="*/ 1882588 h 3281083"/>
                <a:gd name="connsiteX29" fmla="*/ 849854 w 2764715"/>
                <a:gd name="connsiteY29" fmla="*/ 1667436 h 3281083"/>
                <a:gd name="connsiteX30" fmla="*/ 925158 w 2764715"/>
                <a:gd name="connsiteY30" fmla="*/ 1592132 h 3281083"/>
                <a:gd name="connsiteX31" fmla="*/ 925158 w 2764715"/>
                <a:gd name="connsiteY31" fmla="*/ 1194099 h 3281083"/>
                <a:gd name="connsiteX32" fmla="*/ 753035 w 2764715"/>
                <a:gd name="connsiteY32" fmla="*/ 1065007 h 3281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4715" h="3281083">
                  <a:moveTo>
                    <a:pt x="753035" y="1065007"/>
                  </a:moveTo>
                  <a:lnTo>
                    <a:pt x="516367" y="957431"/>
                  </a:lnTo>
                  <a:lnTo>
                    <a:pt x="0" y="365760"/>
                  </a:lnTo>
                  <a:lnTo>
                    <a:pt x="462579" y="0"/>
                  </a:lnTo>
                  <a:lnTo>
                    <a:pt x="1344706" y="398033"/>
                  </a:lnTo>
                  <a:cubicBezTo>
                    <a:pt x="1454947" y="298815"/>
                    <a:pt x="1404039" y="301214"/>
                    <a:pt x="1463040" y="301214"/>
                  </a:cubicBezTo>
                  <a:lnTo>
                    <a:pt x="1957892" y="419548"/>
                  </a:lnTo>
                  <a:lnTo>
                    <a:pt x="2280621" y="720763"/>
                  </a:lnTo>
                  <a:lnTo>
                    <a:pt x="1936377" y="1108038"/>
                  </a:lnTo>
                  <a:lnTo>
                    <a:pt x="2764715" y="1775012"/>
                  </a:lnTo>
                  <a:lnTo>
                    <a:pt x="2452744" y="1990165"/>
                  </a:lnTo>
                  <a:lnTo>
                    <a:pt x="2097741" y="1602890"/>
                  </a:lnTo>
                  <a:lnTo>
                    <a:pt x="1807285" y="1409252"/>
                  </a:lnTo>
                  <a:lnTo>
                    <a:pt x="1688951" y="1484556"/>
                  </a:lnTo>
                  <a:lnTo>
                    <a:pt x="1506071" y="1420010"/>
                  </a:lnTo>
                  <a:lnTo>
                    <a:pt x="1441525" y="1484556"/>
                  </a:lnTo>
                  <a:lnTo>
                    <a:pt x="1710466" y="1667436"/>
                  </a:lnTo>
                  <a:lnTo>
                    <a:pt x="1656678" y="1764254"/>
                  </a:lnTo>
                  <a:lnTo>
                    <a:pt x="1914861" y="1957892"/>
                  </a:lnTo>
                  <a:lnTo>
                    <a:pt x="1764254" y="2065468"/>
                  </a:lnTo>
                  <a:lnTo>
                    <a:pt x="1624405" y="2205318"/>
                  </a:lnTo>
                  <a:lnTo>
                    <a:pt x="2119257" y="2614108"/>
                  </a:lnTo>
                  <a:lnTo>
                    <a:pt x="1452282" y="3033657"/>
                  </a:lnTo>
                  <a:lnTo>
                    <a:pt x="699247" y="3281083"/>
                  </a:lnTo>
                  <a:lnTo>
                    <a:pt x="161365" y="2796988"/>
                  </a:lnTo>
                  <a:lnTo>
                    <a:pt x="258184" y="2657139"/>
                  </a:lnTo>
                  <a:cubicBezTo>
                    <a:pt x="224777" y="2556918"/>
                    <a:pt x="225911" y="2594339"/>
                    <a:pt x="225911" y="2549563"/>
                  </a:cubicBezTo>
                  <a:lnTo>
                    <a:pt x="484094" y="2388198"/>
                  </a:lnTo>
                  <a:lnTo>
                    <a:pt x="839097" y="1882588"/>
                  </a:lnTo>
                  <a:lnTo>
                    <a:pt x="849854" y="1667436"/>
                  </a:lnTo>
                  <a:lnTo>
                    <a:pt x="925158" y="1592132"/>
                  </a:lnTo>
                  <a:lnTo>
                    <a:pt x="925158" y="1194099"/>
                  </a:lnTo>
                  <a:lnTo>
                    <a:pt x="753035" y="1065007"/>
                  </a:lnTo>
                  <a:close/>
                </a:path>
              </a:pathLst>
            </a:custGeom>
            <a:solidFill>
              <a:srgbClr val="FFC000">
                <a:alpha val="40000"/>
              </a:srgbClr>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2" name="Freeform 41"/>
            <p:cNvSpPr/>
            <p:nvPr/>
          </p:nvSpPr>
          <p:spPr>
            <a:xfrm>
              <a:off x="19752087" y="10696704"/>
              <a:ext cx="1592090" cy="790796"/>
            </a:xfrm>
            <a:custGeom>
              <a:avLst/>
              <a:gdLst>
                <a:gd name="connsiteX0" fmla="*/ 0 w 2487880"/>
                <a:gd name="connsiteY0" fmla="*/ 492826 h 1246909"/>
                <a:gd name="connsiteX1" fmla="*/ 1781299 w 2487880"/>
                <a:gd name="connsiteY1" fmla="*/ 1246909 h 1246909"/>
                <a:gd name="connsiteX2" fmla="*/ 2487880 w 2487880"/>
                <a:gd name="connsiteY2" fmla="*/ 730333 h 1246909"/>
                <a:gd name="connsiteX3" fmla="*/ 2434441 w 2487880"/>
                <a:gd name="connsiteY3" fmla="*/ 641268 h 1246909"/>
                <a:gd name="connsiteX4" fmla="*/ 2291938 w 2487880"/>
                <a:gd name="connsiteY4" fmla="*/ 765959 h 1246909"/>
                <a:gd name="connsiteX5" fmla="*/ 2107870 w 2487880"/>
                <a:gd name="connsiteY5" fmla="*/ 837211 h 1246909"/>
                <a:gd name="connsiteX6" fmla="*/ 2000992 w 2487880"/>
                <a:gd name="connsiteY6" fmla="*/ 730333 h 1246909"/>
                <a:gd name="connsiteX7" fmla="*/ 1840675 w 2487880"/>
                <a:gd name="connsiteY7" fmla="*/ 504701 h 1246909"/>
                <a:gd name="connsiteX8" fmla="*/ 2066306 w 2487880"/>
                <a:gd name="connsiteY8" fmla="*/ 320634 h 1246909"/>
                <a:gd name="connsiteX9" fmla="*/ 1989117 w 2487880"/>
                <a:gd name="connsiteY9" fmla="*/ 225631 h 1246909"/>
                <a:gd name="connsiteX10" fmla="*/ 1763486 w 2487880"/>
                <a:gd name="connsiteY10" fmla="*/ 421574 h 1246909"/>
                <a:gd name="connsiteX11" fmla="*/ 1330036 w 2487880"/>
                <a:gd name="connsiteY11" fmla="*/ 0 h 1246909"/>
                <a:gd name="connsiteX12" fmla="*/ 1258784 w 2487880"/>
                <a:gd name="connsiteY12" fmla="*/ 53439 h 1246909"/>
                <a:gd name="connsiteX13" fmla="*/ 1359725 w 2487880"/>
                <a:gd name="connsiteY13" fmla="*/ 184068 h 1246909"/>
                <a:gd name="connsiteX14" fmla="*/ 884712 w 2487880"/>
                <a:gd name="connsiteY14" fmla="*/ 617517 h 1246909"/>
                <a:gd name="connsiteX15" fmla="*/ 498764 w 2487880"/>
                <a:gd name="connsiteY15" fmla="*/ 285008 h 1246909"/>
                <a:gd name="connsiteX16" fmla="*/ 166254 w 2487880"/>
                <a:gd name="connsiteY16" fmla="*/ 136566 h 1246909"/>
                <a:gd name="connsiteX17" fmla="*/ 0 w 2487880"/>
                <a:gd name="connsiteY17" fmla="*/ 492826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7880" h="1246909">
                  <a:moveTo>
                    <a:pt x="0" y="492826"/>
                  </a:moveTo>
                  <a:lnTo>
                    <a:pt x="1781299" y="1246909"/>
                  </a:lnTo>
                  <a:lnTo>
                    <a:pt x="2487880" y="730333"/>
                  </a:lnTo>
                  <a:lnTo>
                    <a:pt x="2434441" y="641268"/>
                  </a:lnTo>
                  <a:lnTo>
                    <a:pt x="2291938" y="765959"/>
                  </a:lnTo>
                  <a:lnTo>
                    <a:pt x="2107870" y="837211"/>
                  </a:lnTo>
                  <a:lnTo>
                    <a:pt x="2000992" y="730333"/>
                  </a:lnTo>
                  <a:lnTo>
                    <a:pt x="1840675" y="504701"/>
                  </a:lnTo>
                  <a:lnTo>
                    <a:pt x="2066306" y="320634"/>
                  </a:lnTo>
                  <a:lnTo>
                    <a:pt x="1989117" y="225631"/>
                  </a:lnTo>
                  <a:lnTo>
                    <a:pt x="1763486" y="421574"/>
                  </a:lnTo>
                  <a:lnTo>
                    <a:pt x="1330036" y="0"/>
                  </a:lnTo>
                  <a:lnTo>
                    <a:pt x="1258784" y="53439"/>
                  </a:lnTo>
                  <a:lnTo>
                    <a:pt x="1359725" y="184068"/>
                  </a:lnTo>
                  <a:lnTo>
                    <a:pt x="884712" y="617517"/>
                  </a:lnTo>
                  <a:lnTo>
                    <a:pt x="498764" y="285008"/>
                  </a:lnTo>
                  <a:lnTo>
                    <a:pt x="166254" y="136566"/>
                  </a:lnTo>
                  <a:lnTo>
                    <a:pt x="0" y="492826"/>
                  </a:lnTo>
                  <a:close/>
                </a:path>
              </a:pathLst>
            </a:custGeom>
            <a:solidFill>
              <a:srgbClr val="FFC000">
                <a:alpha val="40000"/>
              </a:srgbClr>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3" name="Freeform 42"/>
            <p:cNvSpPr/>
            <p:nvPr/>
          </p:nvSpPr>
          <p:spPr>
            <a:xfrm>
              <a:off x="21344178" y="8993444"/>
              <a:ext cx="3393418" cy="2520129"/>
            </a:xfrm>
            <a:custGeom>
              <a:avLst/>
              <a:gdLst>
                <a:gd name="connsiteX0" fmla="*/ 349135 w 3214255"/>
                <a:gd name="connsiteY0" fmla="*/ 244940 h 2384082"/>
                <a:gd name="connsiteX1" fmla="*/ 537557 w 3214255"/>
                <a:gd name="connsiteY1" fmla="*/ 56518 h 2384082"/>
                <a:gd name="connsiteX2" fmla="*/ 631768 w 3214255"/>
                <a:gd name="connsiteY2" fmla="*/ 111936 h 2384082"/>
                <a:gd name="connsiteX3" fmla="*/ 775855 w 3214255"/>
                <a:gd name="connsiteY3" fmla="*/ 1100 h 2384082"/>
                <a:gd name="connsiteX4" fmla="*/ 908859 w 3214255"/>
                <a:gd name="connsiteY4" fmla="*/ 95311 h 2384082"/>
                <a:gd name="connsiteX5" fmla="*/ 986444 w 3214255"/>
                <a:gd name="connsiteY5" fmla="*/ 17725 h 2384082"/>
                <a:gd name="connsiteX6" fmla="*/ 1047404 w 3214255"/>
                <a:gd name="connsiteY6" fmla="*/ 95311 h 2384082"/>
                <a:gd name="connsiteX7" fmla="*/ 1163782 w 3214255"/>
                <a:gd name="connsiteY7" fmla="*/ 23267 h 2384082"/>
                <a:gd name="connsiteX8" fmla="*/ 1695797 w 3214255"/>
                <a:gd name="connsiteY8" fmla="*/ 793580 h 2384082"/>
                <a:gd name="connsiteX9" fmla="*/ 2349731 w 3214255"/>
                <a:gd name="connsiteY9" fmla="*/ 1453056 h 2384082"/>
                <a:gd name="connsiteX10" fmla="*/ 2765368 w 3214255"/>
                <a:gd name="connsiteY10" fmla="*/ 1475223 h 2384082"/>
                <a:gd name="connsiteX11" fmla="*/ 3214255 w 3214255"/>
                <a:gd name="connsiteY11" fmla="*/ 1846525 h 2384082"/>
                <a:gd name="connsiteX12" fmla="*/ 1790008 w 3214255"/>
                <a:gd name="connsiteY12" fmla="*/ 2367456 h 2384082"/>
                <a:gd name="connsiteX13" fmla="*/ 1751215 w 3214255"/>
                <a:gd name="connsiteY13" fmla="*/ 2123616 h 2384082"/>
                <a:gd name="connsiteX14" fmla="*/ 1612669 w 3214255"/>
                <a:gd name="connsiteY14" fmla="*/ 2118074 h 2384082"/>
                <a:gd name="connsiteX15" fmla="*/ 1590502 w 3214255"/>
                <a:gd name="connsiteY15" fmla="*/ 2245536 h 2384082"/>
                <a:gd name="connsiteX16" fmla="*/ 1086197 w 3214255"/>
                <a:gd name="connsiteY16" fmla="*/ 2167951 h 2384082"/>
                <a:gd name="connsiteX17" fmla="*/ 1058488 w 3214255"/>
                <a:gd name="connsiteY17" fmla="*/ 2378540 h 2384082"/>
                <a:gd name="connsiteX18" fmla="*/ 958735 w 3214255"/>
                <a:gd name="connsiteY18" fmla="*/ 2384082 h 2384082"/>
                <a:gd name="connsiteX19" fmla="*/ 792480 w 3214255"/>
                <a:gd name="connsiteY19" fmla="*/ 2034947 h 2384082"/>
                <a:gd name="connsiteX20" fmla="*/ 182880 w 3214255"/>
                <a:gd name="connsiteY20" fmla="*/ 2312038 h 2384082"/>
                <a:gd name="connsiteX21" fmla="*/ 0 w 3214255"/>
                <a:gd name="connsiteY21" fmla="*/ 2046031 h 2384082"/>
                <a:gd name="connsiteX22" fmla="*/ 127462 w 3214255"/>
                <a:gd name="connsiteY22" fmla="*/ 1885318 h 2384082"/>
                <a:gd name="connsiteX23" fmla="*/ 587433 w 3214255"/>
                <a:gd name="connsiteY23" fmla="*/ 1591602 h 2384082"/>
                <a:gd name="connsiteX24" fmla="*/ 1008611 w 3214255"/>
                <a:gd name="connsiteY24" fmla="*/ 1253551 h 2384082"/>
                <a:gd name="connsiteX25" fmla="*/ 764771 w 3214255"/>
                <a:gd name="connsiteY25" fmla="*/ 970918 h 2384082"/>
                <a:gd name="connsiteX26" fmla="*/ 615142 w 3214255"/>
                <a:gd name="connsiteY26" fmla="*/ 1081754 h 2384082"/>
                <a:gd name="connsiteX27" fmla="*/ 421179 w 3214255"/>
                <a:gd name="connsiteY27" fmla="*/ 921042 h 2384082"/>
                <a:gd name="connsiteX28" fmla="*/ 548640 w 3214255"/>
                <a:gd name="connsiteY28" fmla="*/ 765871 h 2384082"/>
                <a:gd name="connsiteX29" fmla="*/ 304800 w 3214255"/>
                <a:gd name="connsiteY29" fmla="*/ 621783 h 2384082"/>
                <a:gd name="connsiteX30" fmla="*/ 182880 w 3214255"/>
                <a:gd name="connsiteY30" fmla="*/ 427820 h 2384082"/>
                <a:gd name="connsiteX31" fmla="*/ 349135 w 3214255"/>
                <a:gd name="connsiteY31" fmla="*/ 244940 h 2384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14255" h="2384082">
                  <a:moveTo>
                    <a:pt x="349135" y="244940"/>
                  </a:moveTo>
                  <a:lnTo>
                    <a:pt x="537557" y="56518"/>
                  </a:lnTo>
                  <a:lnTo>
                    <a:pt x="631768" y="111936"/>
                  </a:lnTo>
                  <a:cubicBezTo>
                    <a:pt x="782881" y="0"/>
                    <a:pt x="843466" y="1100"/>
                    <a:pt x="775855" y="1100"/>
                  </a:cubicBezTo>
                  <a:lnTo>
                    <a:pt x="908859" y="95311"/>
                  </a:lnTo>
                  <a:lnTo>
                    <a:pt x="986444" y="17725"/>
                  </a:lnTo>
                  <a:lnTo>
                    <a:pt x="1047404" y="95311"/>
                  </a:lnTo>
                  <a:lnTo>
                    <a:pt x="1163782" y="23267"/>
                  </a:lnTo>
                  <a:lnTo>
                    <a:pt x="1695797" y="793580"/>
                  </a:lnTo>
                  <a:lnTo>
                    <a:pt x="2349731" y="1453056"/>
                  </a:lnTo>
                  <a:lnTo>
                    <a:pt x="2765368" y="1475223"/>
                  </a:lnTo>
                  <a:lnTo>
                    <a:pt x="3214255" y="1846525"/>
                  </a:lnTo>
                  <a:lnTo>
                    <a:pt x="1790008" y="2367456"/>
                  </a:lnTo>
                  <a:lnTo>
                    <a:pt x="1751215" y="2123616"/>
                  </a:lnTo>
                  <a:lnTo>
                    <a:pt x="1612669" y="2118074"/>
                  </a:lnTo>
                  <a:lnTo>
                    <a:pt x="1590502" y="2245536"/>
                  </a:lnTo>
                  <a:lnTo>
                    <a:pt x="1086197" y="2167951"/>
                  </a:lnTo>
                  <a:lnTo>
                    <a:pt x="1058488" y="2378540"/>
                  </a:lnTo>
                  <a:lnTo>
                    <a:pt x="958735" y="2384082"/>
                  </a:lnTo>
                  <a:lnTo>
                    <a:pt x="792480" y="2034947"/>
                  </a:lnTo>
                  <a:lnTo>
                    <a:pt x="182880" y="2312038"/>
                  </a:lnTo>
                  <a:lnTo>
                    <a:pt x="0" y="2046031"/>
                  </a:lnTo>
                  <a:lnTo>
                    <a:pt x="127462" y="1885318"/>
                  </a:lnTo>
                  <a:lnTo>
                    <a:pt x="587433" y="1591602"/>
                  </a:lnTo>
                  <a:lnTo>
                    <a:pt x="1008611" y="1253551"/>
                  </a:lnTo>
                  <a:lnTo>
                    <a:pt x="764771" y="970918"/>
                  </a:lnTo>
                  <a:lnTo>
                    <a:pt x="615142" y="1081754"/>
                  </a:lnTo>
                  <a:lnTo>
                    <a:pt x="421179" y="921042"/>
                  </a:lnTo>
                  <a:lnTo>
                    <a:pt x="548640" y="765871"/>
                  </a:lnTo>
                  <a:lnTo>
                    <a:pt x="304800" y="621783"/>
                  </a:lnTo>
                  <a:lnTo>
                    <a:pt x="182880" y="427820"/>
                  </a:lnTo>
                  <a:lnTo>
                    <a:pt x="349135" y="244940"/>
                  </a:lnTo>
                  <a:close/>
                </a:path>
              </a:pathLst>
            </a:custGeom>
            <a:solidFill>
              <a:srgbClr val="FFC000">
                <a:alpha val="50196"/>
              </a:srgbClr>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4" name="Freeform 43"/>
            <p:cNvSpPr/>
            <p:nvPr/>
          </p:nvSpPr>
          <p:spPr>
            <a:xfrm>
              <a:off x="19324501" y="11157277"/>
              <a:ext cx="1428327" cy="1138406"/>
            </a:xfrm>
            <a:custGeom>
              <a:avLst/>
              <a:gdLst>
                <a:gd name="connsiteX0" fmla="*/ 379927 w 1358721"/>
                <a:gd name="connsiteY0" fmla="*/ 0 h 1075386"/>
                <a:gd name="connsiteX1" fmla="*/ 1358721 w 1358721"/>
                <a:gd name="connsiteY1" fmla="*/ 392806 h 1075386"/>
                <a:gd name="connsiteX2" fmla="*/ 412124 w 1358721"/>
                <a:gd name="connsiteY2" fmla="*/ 1075386 h 1075386"/>
                <a:gd name="connsiteX3" fmla="*/ 0 w 1358721"/>
                <a:gd name="connsiteY3" fmla="*/ 830687 h 1075386"/>
                <a:gd name="connsiteX4" fmla="*/ 334851 w 1358721"/>
                <a:gd name="connsiteY4" fmla="*/ 244699 h 1075386"/>
                <a:gd name="connsiteX5" fmla="*/ 251138 w 1358721"/>
                <a:gd name="connsiteY5" fmla="*/ 180304 h 1075386"/>
                <a:gd name="connsiteX6" fmla="*/ 379927 w 1358721"/>
                <a:gd name="connsiteY6" fmla="*/ 0 h 107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8721" h="1075386">
                  <a:moveTo>
                    <a:pt x="379927" y="0"/>
                  </a:moveTo>
                  <a:lnTo>
                    <a:pt x="1358721" y="392806"/>
                  </a:lnTo>
                  <a:lnTo>
                    <a:pt x="412124" y="1075386"/>
                  </a:lnTo>
                  <a:lnTo>
                    <a:pt x="0" y="830687"/>
                  </a:lnTo>
                  <a:lnTo>
                    <a:pt x="334851" y="244699"/>
                  </a:lnTo>
                  <a:lnTo>
                    <a:pt x="251138" y="180304"/>
                  </a:lnTo>
                  <a:lnTo>
                    <a:pt x="379927" y="0"/>
                  </a:lnTo>
                  <a:close/>
                </a:path>
              </a:pathLst>
            </a:custGeom>
            <a:solidFill>
              <a:srgbClr val="FFC000">
                <a:alpha val="50196"/>
              </a:srgbClr>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57362" name="Group 44"/>
          <p:cNvGrpSpPr>
            <a:grpSpLocks/>
          </p:cNvGrpSpPr>
          <p:nvPr/>
        </p:nvGrpSpPr>
        <p:grpSpPr bwMode="auto">
          <a:xfrm>
            <a:off x="7142163" y="3097213"/>
            <a:ext cx="1460500" cy="1247775"/>
            <a:chOff x="15940178" y="6534143"/>
            <a:chExt cx="11963397" cy="9220200"/>
          </a:xfrm>
        </p:grpSpPr>
        <p:pic>
          <p:nvPicPr>
            <p:cNvPr id="57385" name="Picture 2" descr="D:\maryam\project arshad\kargah shahr\zavareh\Untitled-2.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5940178" y="6534143"/>
              <a:ext cx="11963397"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46"/>
            <p:cNvSpPr/>
            <p:nvPr/>
          </p:nvSpPr>
          <p:spPr>
            <a:xfrm>
              <a:off x="24288549" y="8692561"/>
              <a:ext cx="1937546" cy="2170145"/>
            </a:xfrm>
            <a:custGeom>
              <a:avLst/>
              <a:gdLst>
                <a:gd name="connsiteX0" fmla="*/ 753035 w 2764715"/>
                <a:gd name="connsiteY0" fmla="*/ 1065007 h 3281083"/>
                <a:gd name="connsiteX1" fmla="*/ 516367 w 2764715"/>
                <a:gd name="connsiteY1" fmla="*/ 957431 h 3281083"/>
                <a:gd name="connsiteX2" fmla="*/ 0 w 2764715"/>
                <a:gd name="connsiteY2" fmla="*/ 365760 h 3281083"/>
                <a:gd name="connsiteX3" fmla="*/ 462579 w 2764715"/>
                <a:gd name="connsiteY3" fmla="*/ 0 h 3281083"/>
                <a:gd name="connsiteX4" fmla="*/ 1344706 w 2764715"/>
                <a:gd name="connsiteY4" fmla="*/ 398033 h 3281083"/>
                <a:gd name="connsiteX5" fmla="*/ 1463040 w 2764715"/>
                <a:gd name="connsiteY5" fmla="*/ 301214 h 3281083"/>
                <a:gd name="connsiteX6" fmla="*/ 1957892 w 2764715"/>
                <a:gd name="connsiteY6" fmla="*/ 419548 h 3281083"/>
                <a:gd name="connsiteX7" fmla="*/ 2280621 w 2764715"/>
                <a:gd name="connsiteY7" fmla="*/ 720763 h 3281083"/>
                <a:gd name="connsiteX8" fmla="*/ 1936377 w 2764715"/>
                <a:gd name="connsiteY8" fmla="*/ 1108038 h 3281083"/>
                <a:gd name="connsiteX9" fmla="*/ 2764715 w 2764715"/>
                <a:gd name="connsiteY9" fmla="*/ 1775012 h 3281083"/>
                <a:gd name="connsiteX10" fmla="*/ 2452744 w 2764715"/>
                <a:gd name="connsiteY10" fmla="*/ 1990165 h 3281083"/>
                <a:gd name="connsiteX11" fmla="*/ 2097741 w 2764715"/>
                <a:gd name="connsiteY11" fmla="*/ 1602890 h 3281083"/>
                <a:gd name="connsiteX12" fmla="*/ 1807285 w 2764715"/>
                <a:gd name="connsiteY12" fmla="*/ 1409252 h 3281083"/>
                <a:gd name="connsiteX13" fmla="*/ 1688951 w 2764715"/>
                <a:gd name="connsiteY13" fmla="*/ 1484556 h 3281083"/>
                <a:gd name="connsiteX14" fmla="*/ 1506071 w 2764715"/>
                <a:gd name="connsiteY14" fmla="*/ 1420010 h 3281083"/>
                <a:gd name="connsiteX15" fmla="*/ 1441525 w 2764715"/>
                <a:gd name="connsiteY15" fmla="*/ 1484556 h 3281083"/>
                <a:gd name="connsiteX16" fmla="*/ 1710466 w 2764715"/>
                <a:gd name="connsiteY16" fmla="*/ 1667436 h 3281083"/>
                <a:gd name="connsiteX17" fmla="*/ 1656678 w 2764715"/>
                <a:gd name="connsiteY17" fmla="*/ 1764254 h 3281083"/>
                <a:gd name="connsiteX18" fmla="*/ 1914861 w 2764715"/>
                <a:gd name="connsiteY18" fmla="*/ 1957892 h 3281083"/>
                <a:gd name="connsiteX19" fmla="*/ 1764254 w 2764715"/>
                <a:gd name="connsiteY19" fmla="*/ 2065468 h 3281083"/>
                <a:gd name="connsiteX20" fmla="*/ 1624405 w 2764715"/>
                <a:gd name="connsiteY20" fmla="*/ 2205318 h 3281083"/>
                <a:gd name="connsiteX21" fmla="*/ 2119257 w 2764715"/>
                <a:gd name="connsiteY21" fmla="*/ 2614108 h 3281083"/>
                <a:gd name="connsiteX22" fmla="*/ 1452282 w 2764715"/>
                <a:gd name="connsiteY22" fmla="*/ 3033657 h 3281083"/>
                <a:gd name="connsiteX23" fmla="*/ 699247 w 2764715"/>
                <a:gd name="connsiteY23" fmla="*/ 3281083 h 3281083"/>
                <a:gd name="connsiteX24" fmla="*/ 161365 w 2764715"/>
                <a:gd name="connsiteY24" fmla="*/ 2796988 h 3281083"/>
                <a:gd name="connsiteX25" fmla="*/ 258184 w 2764715"/>
                <a:gd name="connsiteY25" fmla="*/ 2657139 h 3281083"/>
                <a:gd name="connsiteX26" fmla="*/ 225911 w 2764715"/>
                <a:gd name="connsiteY26" fmla="*/ 2549563 h 3281083"/>
                <a:gd name="connsiteX27" fmla="*/ 484094 w 2764715"/>
                <a:gd name="connsiteY27" fmla="*/ 2388198 h 3281083"/>
                <a:gd name="connsiteX28" fmla="*/ 839097 w 2764715"/>
                <a:gd name="connsiteY28" fmla="*/ 1882588 h 3281083"/>
                <a:gd name="connsiteX29" fmla="*/ 849854 w 2764715"/>
                <a:gd name="connsiteY29" fmla="*/ 1667436 h 3281083"/>
                <a:gd name="connsiteX30" fmla="*/ 925158 w 2764715"/>
                <a:gd name="connsiteY30" fmla="*/ 1592132 h 3281083"/>
                <a:gd name="connsiteX31" fmla="*/ 925158 w 2764715"/>
                <a:gd name="connsiteY31" fmla="*/ 1194099 h 3281083"/>
                <a:gd name="connsiteX32" fmla="*/ 753035 w 2764715"/>
                <a:gd name="connsiteY32" fmla="*/ 1065007 h 3281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4715" h="3281083">
                  <a:moveTo>
                    <a:pt x="753035" y="1065007"/>
                  </a:moveTo>
                  <a:lnTo>
                    <a:pt x="516367" y="957431"/>
                  </a:lnTo>
                  <a:lnTo>
                    <a:pt x="0" y="365760"/>
                  </a:lnTo>
                  <a:lnTo>
                    <a:pt x="462579" y="0"/>
                  </a:lnTo>
                  <a:lnTo>
                    <a:pt x="1344706" y="398033"/>
                  </a:lnTo>
                  <a:cubicBezTo>
                    <a:pt x="1454947" y="298815"/>
                    <a:pt x="1404039" y="301214"/>
                    <a:pt x="1463040" y="301214"/>
                  </a:cubicBezTo>
                  <a:lnTo>
                    <a:pt x="1957892" y="419548"/>
                  </a:lnTo>
                  <a:lnTo>
                    <a:pt x="2280621" y="720763"/>
                  </a:lnTo>
                  <a:lnTo>
                    <a:pt x="1936377" y="1108038"/>
                  </a:lnTo>
                  <a:lnTo>
                    <a:pt x="2764715" y="1775012"/>
                  </a:lnTo>
                  <a:lnTo>
                    <a:pt x="2452744" y="1990165"/>
                  </a:lnTo>
                  <a:lnTo>
                    <a:pt x="2097741" y="1602890"/>
                  </a:lnTo>
                  <a:lnTo>
                    <a:pt x="1807285" y="1409252"/>
                  </a:lnTo>
                  <a:lnTo>
                    <a:pt x="1688951" y="1484556"/>
                  </a:lnTo>
                  <a:lnTo>
                    <a:pt x="1506071" y="1420010"/>
                  </a:lnTo>
                  <a:lnTo>
                    <a:pt x="1441525" y="1484556"/>
                  </a:lnTo>
                  <a:lnTo>
                    <a:pt x="1710466" y="1667436"/>
                  </a:lnTo>
                  <a:lnTo>
                    <a:pt x="1656678" y="1764254"/>
                  </a:lnTo>
                  <a:lnTo>
                    <a:pt x="1914861" y="1957892"/>
                  </a:lnTo>
                  <a:lnTo>
                    <a:pt x="1764254" y="2065468"/>
                  </a:lnTo>
                  <a:lnTo>
                    <a:pt x="1624405" y="2205318"/>
                  </a:lnTo>
                  <a:lnTo>
                    <a:pt x="2119257" y="2614108"/>
                  </a:lnTo>
                  <a:lnTo>
                    <a:pt x="1452282" y="3033657"/>
                  </a:lnTo>
                  <a:lnTo>
                    <a:pt x="699247" y="3281083"/>
                  </a:lnTo>
                  <a:lnTo>
                    <a:pt x="161365" y="2796988"/>
                  </a:lnTo>
                  <a:lnTo>
                    <a:pt x="258184" y="2657139"/>
                  </a:lnTo>
                  <a:cubicBezTo>
                    <a:pt x="224777" y="2556918"/>
                    <a:pt x="225911" y="2594339"/>
                    <a:pt x="225911" y="2549563"/>
                  </a:cubicBezTo>
                  <a:lnTo>
                    <a:pt x="484094" y="2388198"/>
                  </a:lnTo>
                  <a:lnTo>
                    <a:pt x="839097" y="1882588"/>
                  </a:lnTo>
                  <a:lnTo>
                    <a:pt x="849854" y="1667436"/>
                  </a:lnTo>
                  <a:lnTo>
                    <a:pt x="925158" y="1592132"/>
                  </a:lnTo>
                  <a:lnTo>
                    <a:pt x="925158" y="1194099"/>
                  </a:lnTo>
                  <a:lnTo>
                    <a:pt x="753035" y="1065007"/>
                  </a:lnTo>
                  <a:close/>
                </a:path>
              </a:pathLst>
            </a:custGeom>
            <a:solidFill>
              <a:srgbClr val="FFC000">
                <a:alpha val="40000"/>
              </a:srgbClr>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8" name="Freeform 47"/>
            <p:cNvSpPr/>
            <p:nvPr/>
          </p:nvSpPr>
          <p:spPr>
            <a:xfrm>
              <a:off x="19750256" y="10698479"/>
              <a:ext cx="1599458" cy="797676"/>
            </a:xfrm>
            <a:custGeom>
              <a:avLst/>
              <a:gdLst>
                <a:gd name="connsiteX0" fmla="*/ 0 w 2487880"/>
                <a:gd name="connsiteY0" fmla="*/ 492826 h 1246909"/>
                <a:gd name="connsiteX1" fmla="*/ 1781299 w 2487880"/>
                <a:gd name="connsiteY1" fmla="*/ 1246909 h 1246909"/>
                <a:gd name="connsiteX2" fmla="*/ 2487880 w 2487880"/>
                <a:gd name="connsiteY2" fmla="*/ 730333 h 1246909"/>
                <a:gd name="connsiteX3" fmla="*/ 2434441 w 2487880"/>
                <a:gd name="connsiteY3" fmla="*/ 641268 h 1246909"/>
                <a:gd name="connsiteX4" fmla="*/ 2291938 w 2487880"/>
                <a:gd name="connsiteY4" fmla="*/ 765959 h 1246909"/>
                <a:gd name="connsiteX5" fmla="*/ 2107870 w 2487880"/>
                <a:gd name="connsiteY5" fmla="*/ 837211 h 1246909"/>
                <a:gd name="connsiteX6" fmla="*/ 2000992 w 2487880"/>
                <a:gd name="connsiteY6" fmla="*/ 730333 h 1246909"/>
                <a:gd name="connsiteX7" fmla="*/ 1840675 w 2487880"/>
                <a:gd name="connsiteY7" fmla="*/ 504701 h 1246909"/>
                <a:gd name="connsiteX8" fmla="*/ 2066306 w 2487880"/>
                <a:gd name="connsiteY8" fmla="*/ 320634 h 1246909"/>
                <a:gd name="connsiteX9" fmla="*/ 1989117 w 2487880"/>
                <a:gd name="connsiteY9" fmla="*/ 225631 h 1246909"/>
                <a:gd name="connsiteX10" fmla="*/ 1763486 w 2487880"/>
                <a:gd name="connsiteY10" fmla="*/ 421574 h 1246909"/>
                <a:gd name="connsiteX11" fmla="*/ 1330036 w 2487880"/>
                <a:gd name="connsiteY11" fmla="*/ 0 h 1246909"/>
                <a:gd name="connsiteX12" fmla="*/ 1258784 w 2487880"/>
                <a:gd name="connsiteY12" fmla="*/ 53439 h 1246909"/>
                <a:gd name="connsiteX13" fmla="*/ 1359725 w 2487880"/>
                <a:gd name="connsiteY13" fmla="*/ 184068 h 1246909"/>
                <a:gd name="connsiteX14" fmla="*/ 884712 w 2487880"/>
                <a:gd name="connsiteY14" fmla="*/ 617517 h 1246909"/>
                <a:gd name="connsiteX15" fmla="*/ 498764 w 2487880"/>
                <a:gd name="connsiteY15" fmla="*/ 285008 h 1246909"/>
                <a:gd name="connsiteX16" fmla="*/ 166254 w 2487880"/>
                <a:gd name="connsiteY16" fmla="*/ 136566 h 1246909"/>
                <a:gd name="connsiteX17" fmla="*/ 0 w 2487880"/>
                <a:gd name="connsiteY17" fmla="*/ 492826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7880" h="1246909">
                  <a:moveTo>
                    <a:pt x="0" y="492826"/>
                  </a:moveTo>
                  <a:lnTo>
                    <a:pt x="1781299" y="1246909"/>
                  </a:lnTo>
                  <a:lnTo>
                    <a:pt x="2487880" y="730333"/>
                  </a:lnTo>
                  <a:lnTo>
                    <a:pt x="2434441" y="641268"/>
                  </a:lnTo>
                  <a:lnTo>
                    <a:pt x="2291938" y="765959"/>
                  </a:lnTo>
                  <a:lnTo>
                    <a:pt x="2107870" y="837211"/>
                  </a:lnTo>
                  <a:lnTo>
                    <a:pt x="2000992" y="730333"/>
                  </a:lnTo>
                  <a:lnTo>
                    <a:pt x="1840675" y="504701"/>
                  </a:lnTo>
                  <a:lnTo>
                    <a:pt x="2066306" y="320634"/>
                  </a:lnTo>
                  <a:lnTo>
                    <a:pt x="1989117" y="225631"/>
                  </a:lnTo>
                  <a:lnTo>
                    <a:pt x="1763486" y="421574"/>
                  </a:lnTo>
                  <a:lnTo>
                    <a:pt x="1330036" y="0"/>
                  </a:lnTo>
                  <a:lnTo>
                    <a:pt x="1258784" y="53439"/>
                  </a:lnTo>
                  <a:lnTo>
                    <a:pt x="1359725" y="184068"/>
                  </a:lnTo>
                  <a:lnTo>
                    <a:pt x="884712" y="617517"/>
                  </a:lnTo>
                  <a:lnTo>
                    <a:pt x="498764" y="285008"/>
                  </a:lnTo>
                  <a:lnTo>
                    <a:pt x="166254" y="136566"/>
                  </a:lnTo>
                  <a:lnTo>
                    <a:pt x="0" y="492826"/>
                  </a:lnTo>
                  <a:close/>
                </a:path>
              </a:pathLst>
            </a:custGeom>
            <a:solidFill>
              <a:srgbClr val="FFC000">
                <a:alpha val="40000"/>
              </a:srgbClr>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9" name="Freeform 48"/>
            <p:cNvSpPr/>
            <p:nvPr/>
          </p:nvSpPr>
          <p:spPr>
            <a:xfrm>
              <a:off x="21336706" y="8985821"/>
              <a:ext cx="3406967" cy="2522069"/>
            </a:xfrm>
            <a:custGeom>
              <a:avLst/>
              <a:gdLst>
                <a:gd name="connsiteX0" fmla="*/ 349135 w 3214255"/>
                <a:gd name="connsiteY0" fmla="*/ 244940 h 2384082"/>
                <a:gd name="connsiteX1" fmla="*/ 537557 w 3214255"/>
                <a:gd name="connsiteY1" fmla="*/ 56518 h 2384082"/>
                <a:gd name="connsiteX2" fmla="*/ 631768 w 3214255"/>
                <a:gd name="connsiteY2" fmla="*/ 111936 h 2384082"/>
                <a:gd name="connsiteX3" fmla="*/ 775855 w 3214255"/>
                <a:gd name="connsiteY3" fmla="*/ 1100 h 2384082"/>
                <a:gd name="connsiteX4" fmla="*/ 908859 w 3214255"/>
                <a:gd name="connsiteY4" fmla="*/ 95311 h 2384082"/>
                <a:gd name="connsiteX5" fmla="*/ 986444 w 3214255"/>
                <a:gd name="connsiteY5" fmla="*/ 17725 h 2384082"/>
                <a:gd name="connsiteX6" fmla="*/ 1047404 w 3214255"/>
                <a:gd name="connsiteY6" fmla="*/ 95311 h 2384082"/>
                <a:gd name="connsiteX7" fmla="*/ 1163782 w 3214255"/>
                <a:gd name="connsiteY7" fmla="*/ 23267 h 2384082"/>
                <a:gd name="connsiteX8" fmla="*/ 1695797 w 3214255"/>
                <a:gd name="connsiteY8" fmla="*/ 793580 h 2384082"/>
                <a:gd name="connsiteX9" fmla="*/ 2349731 w 3214255"/>
                <a:gd name="connsiteY9" fmla="*/ 1453056 h 2384082"/>
                <a:gd name="connsiteX10" fmla="*/ 2765368 w 3214255"/>
                <a:gd name="connsiteY10" fmla="*/ 1475223 h 2384082"/>
                <a:gd name="connsiteX11" fmla="*/ 3214255 w 3214255"/>
                <a:gd name="connsiteY11" fmla="*/ 1846525 h 2384082"/>
                <a:gd name="connsiteX12" fmla="*/ 1790008 w 3214255"/>
                <a:gd name="connsiteY12" fmla="*/ 2367456 h 2384082"/>
                <a:gd name="connsiteX13" fmla="*/ 1751215 w 3214255"/>
                <a:gd name="connsiteY13" fmla="*/ 2123616 h 2384082"/>
                <a:gd name="connsiteX14" fmla="*/ 1612669 w 3214255"/>
                <a:gd name="connsiteY14" fmla="*/ 2118074 h 2384082"/>
                <a:gd name="connsiteX15" fmla="*/ 1590502 w 3214255"/>
                <a:gd name="connsiteY15" fmla="*/ 2245536 h 2384082"/>
                <a:gd name="connsiteX16" fmla="*/ 1086197 w 3214255"/>
                <a:gd name="connsiteY16" fmla="*/ 2167951 h 2384082"/>
                <a:gd name="connsiteX17" fmla="*/ 1058488 w 3214255"/>
                <a:gd name="connsiteY17" fmla="*/ 2378540 h 2384082"/>
                <a:gd name="connsiteX18" fmla="*/ 958735 w 3214255"/>
                <a:gd name="connsiteY18" fmla="*/ 2384082 h 2384082"/>
                <a:gd name="connsiteX19" fmla="*/ 792480 w 3214255"/>
                <a:gd name="connsiteY19" fmla="*/ 2034947 h 2384082"/>
                <a:gd name="connsiteX20" fmla="*/ 182880 w 3214255"/>
                <a:gd name="connsiteY20" fmla="*/ 2312038 h 2384082"/>
                <a:gd name="connsiteX21" fmla="*/ 0 w 3214255"/>
                <a:gd name="connsiteY21" fmla="*/ 2046031 h 2384082"/>
                <a:gd name="connsiteX22" fmla="*/ 127462 w 3214255"/>
                <a:gd name="connsiteY22" fmla="*/ 1885318 h 2384082"/>
                <a:gd name="connsiteX23" fmla="*/ 587433 w 3214255"/>
                <a:gd name="connsiteY23" fmla="*/ 1591602 h 2384082"/>
                <a:gd name="connsiteX24" fmla="*/ 1008611 w 3214255"/>
                <a:gd name="connsiteY24" fmla="*/ 1253551 h 2384082"/>
                <a:gd name="connsiteX25" fmla="*/ 764771 w 3214255"/>
                <a:gd name="connsiteY25" fmla="*/ 970918 h 2384082"/>
                <a:gd name="connsiteX26" fmla="*/ 615142 w 3214255"/>
                <a:gd name="connsiteY26" fmla="*/ 1081754 h 2384082"/>
                <a:gd name="connsiteX27" fmla="*/ 421179 w 3214255"/>
                <a:gd name="connsiteY27" fmla="*/ 921042 h 2384082"/>
                <a:gd name="connsiteX28" fmla="*/ 548640 w 3214255"/>
                <a:gd name="connsiteY28" fmla="*/ 765871 h 2384082"/>
                <a:gd name="connsiteX29" fmla="*/ 304800 w 3214255"/>
                <a:gd name="connsiteY29" fmla="*/ 621783 h 2384082"/>
                <a:gd name="connsiteX30" fmla="*/ 182880 w 3214255"/>
                <a:gd name="connsiteY30" fmla="*/ 427820 h 2384082"/>
                <a:gd name="connsiteX31" fmla="*/ 349135 w 3214255"/>
                <a:gd name="connsiteY31" fmla="*/ 244940 h 2384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14255" h="2384082">
                  <a:moveTo>
                    <a:pt x="349135" y="244940"/>
                  </a:moveTo>
                  <a:lnTo>
                    <a:pt x="537557" y="56518"/>
                  </a:lnTo>
                  <a:lnTo>
                    <a:pt x="631768" y="111936"/>
                  </a:lnTo>
                  <a:cubicBezTo>
                    <a:pt x="782881" y="0"/>
                    <a:pt x="843466" y="1100"/>
                    <a:pt x="775855" y="1100"/>
                  </a:cubicBezTo>
                  <a:lnTo>
                    <a:pt x="908859" y="95311"/>
                  </a:lnTo>
                  <a:lnTo>
                    <a:pt x="986444" y="17725"/>
                  </a:lnTo>
                  <a:lnTo>
                    <a:pt x="1047404" y="95311"/>
                  </a:lnTo>
                  <a:lnTo>
                    <a:pt x="1163782" y="23267"/>
                  </a:lnTo>
                  <a:lnTo>
                    <a:pt x="1695797" y="793580"/>
                  </a:lnTo>
                  <a:lnTo>
                    <a:pt x="2349731" y="1453056"/>
                  </a:lnTo>
                  <a:lnTo>
                    <a:pt x="2765368" y="1475223"/>
                  </a:lnTo>
                  <a:lnTo>
                    <a:pt x="3214255" y="1846525"/>
                  </a:lnTo>
                  <a:lnTo>
                    <a:pt x="1790008" y="2367456"/>
                  </a:lnTo>
                  <a:lnTo>
                    <a:pt x="1751215" y="2123616"/>
                  </a:lnTo>
                  <a:lnTo>
                    <a:pt x="1612669" y="2118074"/>
                  </a:lnTo>
                  <a:lnTo>
                    <a:pt x="1590502" y="2245536"/>
                  </a:lnTo>
                  <a:lnTo>
                    <a:pt x="1086197" y="2167951"/>
                  </a:lnTo>
                  <a:lnTo>
                    <a:pt x="1058488" y="2378540"/>
                  </a:lnTo>
                  <a:lnTo>
                    <a:pt x="958735" y="2384082"/>
                  </a:lnTo>
                  <a:lnTo>
                    <a:pt x="792480" y="2034947"/>
                  </a:lnTo>
                  <a:lnTo>
                    <a:pt x="182880" y="2312038"/>
                  </a:lnTo>
                  <a:lnTo>
                    <a:pt x="0" y="2046031"/>
                  </a:lnTo>
                  <a:lnTo>
                    <a:pt x="127462" y="1885318"/>
                  </a:lnTo>
                  <a:lnTo>
                    <a:pt x="587433" y="1591602"/>
                  </a:lnTo>
                  <a:lnTo>
                    <a:pt x="1008611" y="1253551"/>
                  </a:lnTo>
                  <a:lnTo>
                    <a:pt x="764771" y="970918"/>
                  </a:lnTo>
                  <a:lnTo>
                    <a:pt x="615142" y="1081754"/>
                  </a:lnTo>
                  <a:lnTo>
                    <a:pt x="421179" y="921042"/>
                  </a:lnTo>
                  <a:lnTo>
                    <a:pt x="548640" y="765871"/>
                  </a:lnTo>
                  <a:lnTo>
                    <a:pt x="304800" y="621783"/>
                  </a:lnTo>
                  <a:lnTo>
                    <a:pt x="182880" y="427820"/>
                  </a:lnTo>
                  <a:lnTo>
                    <a:pt x="349135" y="244940"/>
                  </a:lnTo>
                  <a:close/>
                </a:path>
              </a:pathLst>
            </a:custGeom>
            <a:solidFill>
              <a:srgbClr val="FFC000">
                <a:alpha val="50196"/>
              </a:srgbClr>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0" name="Freeform 49"/>
            <p:cNvSpPr/>
            <p:nvPr/>
          </p:nvSpPr>
          <p:spPr>
            <a:xfrm>
              <a:off x="19321138" y="11155974"/>
              <a:ext cx="1430406" cy="1137858"/>
            </a:xfrm>
            <a:custGeom>
              <a:avLst/>
              <a:gdLst>
                <a:gd name="connsiteX0" fmla="*/ 379927 w 1358721"/>
                <a:gd name="connsiteY0" fmla="*/ 0 h 1075386"/>
                <a:gd name="connsiteX1" fmla="*/ 1358721 w 1358721"/>
                <a:gd name="connsiteY1" fmla="*/ 392806 h 1075386"/>
                <a:gd name="connsiteX2" fmla="*/ 412124 w 1358721"/>
                <a:gd name="connsiteY2" fmla="*/ 1075386 h 1075386"/>
                <a:gd name="connsiteX3" fmla="*/ 0 w 1358721"/>
                <a:gd name="connsiteY3" fmla="*/ 830687 h 1075386"/>
                <a:gd name="connsiteX4" fmla="*/ 334851 w 1358721"/>
                <a:gd name="connsiteY4" fmla="*/ 244699 h 1075386"/>
                <a:gd name="connsiteX5" fmla="*/ 251138 w 1358721"/>
                <a:gd name="connsiteY5" fmla="*/ 180304 h 1075386"/>
                <a:gd name="connsiteX6" fmla="*/ 379927 w 1358721"/>
                <a:gd name="connsiteY6" fmla="*/ 0 h 107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8721" h="1075386">
                  <a:moveTo>
                    <a:pt x="379927" y="0"/>
                  </a:moveTo>
                  <a:lnTo>
                    <a:pt x="1358721" y="392806"/>
                  </a:lnTo>
                  <a:lnTo>
                    <a:pt x="412124" y="1075386"/>
                  </a:lnTo>
                  <a:lnTo>
                    <a:pt x="0" y="830687"/>
                  </a:lnTo>
                  <a:lnTo>
                    <a:pt x="334851" y="244699"/>
                  </a:lnTo>
                  <a:lnTo>
                    <a:pt x="251138" y="180304"/>
                  </a:lnTo>
                  <a:lnTo>
                    <a:pt x="379927" y="0"/>
                  </a:lnTo>
                  <a:close/>
                </a:path>
              </a:pathLst>
            </a:custGeom>
            <a:solidFill>
              <a:srgbClr val="FFC000">
                <a:alpha val="50196"/>
              </a:srgbClr>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57363" name="Group 50"/>
          <p:cNvGrpSpPr>
            <a:grpSpLocks/>
          </p:cNvGrpSpPr>
          <p:nvPr/>
        </p:nvGrpSpPr>
        <p:grpSpPr bwMode="auto">
          <a:xfrm>
            <a:off x="9729788" y="2819400"/>
            <a:ext cx="2157412" cy="1541463"/>
            <a:chOff x="15582992" y="6496097"/>
            <a:chExt cx="11963400" cy="9220200"/>
          </a:xfrm>
        </p:grpSpPr>
        <p:pic>
          <p:nvPicPr>
            <p:cNvPr id="57383" name="Picture 51" descr="D:\maryam\project arshad\kargah shahr\zavareh\Untitled-2.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5582992" y="6496097"/>
              <a:ext cx="11963400"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Freeform 52"/>
            <p:cNvSpPr/>
            <p:nvPr/>
          </p:nvSpPr>
          <p:spPr>
            <a:xfrm>
              <a:off x="22458205" y="8737051"/>
              <a:ext cx="2051123" cy="1785167"/>
            </a:xfrm>
            <a:custGeom>
              <a:avLst/>
              <a:gdLst>
                <a:gd name="connsiteX0" fmla="*/ 1263535 w 1884218"/>
                <a:gd name="connsiteY0" fmla="*/ 177338 h 1634836"/>
                <a:gd name="connsiteX1" fmla="*/ 1607128 w 1884218"/>
                <a:gd name="connsiteY1" fmla="*/ 554181 h 1634836"/>
                <a:gd name="connsiteX2" fmla="*/ 1778924 w 1884218"/>
                <a:gd name="connsiteY2" fmla="*/ 609600 h 1634836"/>
                <a:gd name="connsiteX3" fmla="*/ 1884218 w 1884218"/>
                <a:gd name="connsiteY3" fmla="*/ 687185 h 1634836"/>
                <a:gd name="connsiteX4" fmla="*/ 1884218 w 1884218"/>
                <a:gd name="connsiteY4" fmla="*/ 908858 h 1634836"/>
                <a:gd name="connsiteX5" fmla="*/ 1823258 w 1884218"/>
                <a:gd name="connsiteY5" fmla="*/ 958734 h 1634836"/>
                <a:gd name="connsiteX6" fmla="*/ 1812175 w 1884218"/>
                <a:gd name="connsiteY6" fmla="*/ 1097280 h 1634836"/>
                <a:gd name="connsiteX7" fmla="*/ 1590502 w 1884218"/>
                <a:gd name="connsiteY7" fmla="*/ 1407621 h 1634836"/>
                <a:gd name="connsiteX8" fmla="*/ 1418706 w 1884218"/>
                <a:gd name="connsiteY8" fmla="*/ 1507374 h 1634836"/>
                <a:gd name="connsiteX9" fmla="*/ 1440873 w 1884218"/>
                <a:gd name="connsiteY9" fmla="*/ 1573876 h 1634836"/>
                <a:gd name="connsiteX10" fmla="*/ 1396538 w 1884218"/>
                <a:gd name="connsiteY10" fmla="*/ 1634836 h 1634836"/>
                <a:gd name="connsiteX11" fmla="*/ 1324495 w 1884218"/>
                <a:gd name="connsiteY11" fmla="*/ 1596043 h 1634836"/>
                <a:gd name="connsiteX12" fmla="*/ 897775 w 1884218"/>
                <a:gd name="connsiteY12" fmla="*/ 1607127 h 1634836"/>
                <a:gd name="connsiteX13" fmla="*/ 232757 w 1884218"/>
                <a:gd name="connsiteY13" fmla="*/ 936567 h 1634836"/>
                <a:gd name="connsiteX14" fmla="*/ 0 w 1884218"/>
                <a:gd name="connsiteY14" fmla="*/ 498763 h 1634836"/>
                <a:gd name="connsiteX15" fmla="*/ 166255 w 1884218"/>
                <a:gd name="connsiteY15" fmla="*/ 421178 h 1634836"/>
                <a:gd name="connsiteX16" fmla="*/ 271549 w 1884218"/>
                <a:gd name="connsiteY16" fmla="*/ 371301 h 1634836"/>
                <a:gd name="connsiteX17" fmla="*/ 243840 w 1884218"/>
                <a:gd name="connsiteY17" fmla="*/ 293716 h 1634836"/>
                <a:gd name="connsiteX18" fmla="*/ 343593 w 1884218"/>
                <a:gd name="connsiteY18" fmla="*/ 249381 h 1634836"/>
                <a:gd name="connsiteX19" fmla="*/ 315884 w 1884218"/>
                <a:gd name="connsiteY19" fmla="*/ 149629 h 1634836"/>
                <a:gd name="connsiteX20" fmla="*/ 421178 w 1884218"/>
                <a:gd name="connsiteY20" fmla="*/ 116378 h 1634836"/>
                <a:gd name="connsiteX21" fmla="*/ 537557 w 1884218"/>
                <a:gd name="connsiteY21" fmla="*/ 310341 h 1634836"/>
                <a:gd name="connsiteX22" fmla="*/ 831273 w 1884218"/>
                <a:gd name="connsiteY22" fmla="*/ 110836 h 1634836"/>
                <a:gd name="connsiteX23" fmla="*/ 858982 w 1884218"/>
                <a:gd name="connsiteY23" fmla="*/ 144087 h 1634836"/>
                <a:gd name="connsiteX24" fmla="*/ 1036320 w 1884218"/>
                <a:gd name="connsiteY24" fmla="*/ 0 h 1634836"/>
                <a:gd name="connsiteX25" fmla="*/ 1263535 w 1884218"/>
                <a:gd name="connsiteY25" fmla="*/ 177338 h 163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84218" h="1634836">
                  <a:moveTo>
                    <a:pt x="1263535" y="177338"/>
                  </a:moveTo>
                  <a:lnTo>
                    <a:pt x="1607128" y="554181"/>
                  </a:lnTo>
                  <a:lnTo>
                    <a:pt x="1778924" y="609600"/>
                  </a:lnTo>
                  <a:lnTo>
                    <a:pt x="1884218" y="687185"/>
                  </a:lnTo>
                  <a:lnTo>
                    <a:pt x="1884218" y="908858"/>
                  </a:lnTo>
                  <a:lnTo>
                    <a:pt x="1823258" y="958734"/>
                  </a:lnTo>
                  <a:lnTo>
                    <a:pt x="1812175" y="1097280"/>
                  </a:lnTo>
                  <a:lnTo>
                    <a:pt x="1590502" y="1407621"/>
                  </a:lnTo>
                  <a:lnTo>
                    <a:pt x="1418706" y="1507374"/>
                  </a:lnTo>
                  <a:lnTo>
                    <a:pt x="1440873" y="1573876"/>
                  </a:lnTo>
                  <a:lnTo>
                    <a:pt x="1396538" y="1634836"/>
                  </a:lnTo>
                  <a:lnTo>
                    <a:pt x="1324495" y="1596043"/>
                  </a:lnTo>
                  <a:lnTo>
                    <a:pt x="897775" y="1607127"/>
                  </a:lnTo>
                  <a:lnTo>
                    <a:pt x="232757" y="936567"/>
                  </a:lnTo>
                  <a:lnTo>
                    <a:pt x="0" y="498763"/>
                  </a:lnTo>
                  <a:lnTo>
                    <a:pt x="166255" y="421178"/>
                  </a:lnTo>
                  <a:lnTo>
                    <a:pt x="271549" y="371301"/>
                  </a:lnTo>
                  <a:lnTo>
                    <a:pt x="243840" y="293716"/>
                  </a:lnTo>
                  <a:lnTo>
                    <a:pt x="343593" y="249381"/>
                  </a:lnTo>
                  <a:lnTo>
                    <a:pt x="315884" y="149629"/>
                  </a:lnTo>
                  <a:lnTo>
                    <a:pt x="421178" y="116378"/>
                  </a:lnTo>
                  <a:lnTo>
                    <a:pt x="537557" y="310341"/>
                  </a:lnTo>
                  <a:lnTo>
                    <a:pt x="831273" y="110836"/>
                  </a:lnTo>
                  <a:lnTo>
                    <a:pt x="858982" y="144087"/>
                  </a:lnTo>
                  <a:lnTo>
                    <a:pt x="1036320" y="0"/>
                  </a:lnTo>
                  <a:lnTo>
                    <a:pt x="1263535" y="177338"/>
                  </a:lnTo>
                  <a:close/>
                </a:path>
              </a:pathLst>
            </a:custGeom>
            <a:solidFill>
              <a:srgbClr val="FFFF00">
                <a:alpha val="50196"/>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57364" name="Group 53"/>
          <p:cNvGrpSpPr>
            <a:grpSpLocks/>
          </p:cNvGrpSpPr>
          <p:nvPr/>
        </p:nvGrpSpPr>
        <p:grpSpPr bwMode="auto">
          <a:xfrm>
            <a:off x="7192963" y="7312025"/>
            <a:ext cx="2027237" cy="1531938"/>
            <a:chOff x="16092415" y="6557963"/>
            <a:chExt cx="11668291" cy="9220200"/>
          </a:xfrm>
        </p:grpSpPr>
        <p:pic>
          <p:nvPicPr>
            <p:cNvPr id="57375" name="Picture 2" descr="D:\maryam\project arshad\kargah shahr\zavareh\Untitled-2.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6092415" y="6557963"/>
              <a:ext cx="11668291"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Freeform 55"/>
            <p:cNvSpPr/>
            <p:nvPr/>
          </p:nvSpPr>
          <p:spPr>
            <a:xfrm>
              <a:off x="20898619" y="12242958"/>
              <a:ext cx="2576710" cy="1566956"/>
            </a:xfrm>
            <a:custGeom>
              <a:avLst/>
              <a:gdLst>
                <a:gd name="connsiteX0" fmla="*/ 0 w 3767959"/>
                <a:gd name="connsiteY0" fmla="*/ 851338 h 2286000"/>
                <a:gd name="connsiteX1" fmla="*/ 1150883 w 3767959"/>
                <a:gd name="connsiteY1" fmla="*/ 2286000 h 2286000"/>
                <a:gd name="connsiteX2" fmla="*/ 3767959 w 3767959"/>
                <a:gd name="connsiteY2" fmla="*/ 930166 h 2286000"/>
                <a:gd name="connsiteX3" fmla="*/ 2238704 w 3767959"/>
                <a:gd name="connsiteY3" fmla="*/ 331076 h 2286000"/>
                <a:gd name="connsiteX4" fmla="*/ 1671145 w 3767959"/>
                <a:gd name="connsiteY4" fmla="*/ 0 h 2286000"/>
                <a:gd name="connsiteX5" fmla="*/ 0 w 3767959"/>
                <a:gd name="connsiteY5" fmla="*/ 851338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7959" h="2286000">
                  <a:moveTo>
                    <a:pt x="0" y="851338"/>
                  </a:moveTo>
                  <a:lnTo>
                    <a:pt x="1150883" y="2286000"/>
                  </a:lnTo>
                  <a:lnTo>
                    <a:pt x="3767959" y="930166"/>
                  </a:lnTo>
                  <a:lnTo>
                    <a:pt x="2238704" y="331076"/>
                  </a:lnTo>
                  <a:lnTo>
                    <a:pt x="1671145" y="0"/>
                  </a:lnTo>
                  <a:lnTo>
                    <a:pt x="0" y="851338"/>
                  </a:lnTo>
                  <a:close/>
                </a:path>
              </a:pathLst>
            </a:custGeom>
            <a:solidFill>
              <a:srgbClr val="4F81BD">
                <a:alpha val="40000"/>
              </a:srgbClr>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7" name="Freeform 56"/>
            <p:cNvSpPr/>
            <p:nvPr/>
          </p:nvSpPr>
          <p:spPr>
            <a:xfrm>
              <a:off x="16905629" y="11717451"/>
              <a:ext cx="2101572" cy="2398210"/>
            </a:xfrm>
            <a:custGeom>
              <a:avLst/>
              <a:gdLst>
                <a:gd name="connsiteX0" fmla="*/ 1798655 w 3074796"/>
                <a:gd name="connsiteY0" fmla="*/ 0 h 3496826"/>
                <a:gd name="connsiteX1" fmla="*/ 2642717 w 3074796"/>
                <a:gd name="connsiteY1" fmla="*/ 462224 h 3496826"/>
                <a:gd name="connsiteX2" fmla="*/ 2301073 w 3074796"/>
                <a:gd name="connsiteY2" fmla="*/ 1065125 h 3496826"/>
                <a:gd name="connsiteX3" fmla="*/ 2301073 w 3074796"/>
                <a:gd name="connsiteY3" fmla="*/ 1436914 h 3496826"/>
                <a:gd name="connsiteX4" fmla="*/ 2833635 w 3074796"/>
                <a:gd name="connsiteY4" fmla="*/ 1436914 h 3496826"/>
                <a:gd name="connsiteX5" fmla="*/ 3074796 w 3074796"/>
                <a:gd name="connsiteY5" fmla="*/ 1748413 h 3496826"/>
                <a:gd name="connsiteX6" fmla="*/ 723482 w 3074796"/>
                <a:gd name="connsiteY6" fmla="*/ 3496826 h 3496826"/>
                <a:gd name="connsiteX7" fmla="*/ 0 w 3074796"/>
                <a:gd name="connsiteY7" fmla="*/ 2743200 h 3496826"/>
                <a:gd name="connsiteX8" fmla="*/ 1045029 w 3074796"/>
                <a:gd name="connsiteY8" fmla="*/ 1989574 h 3496826"/>
                <a:gd name="connsiteX9" fmla="*/ 1235947 w 3074796"/>
                <a:gd name="connsiteY9" fmla="*/ 1256044 h 3496826"/>
                <a:gd name="connsiteX10" fmla="*/ 1698172 w 3074796"/>
                <a:gd name="connsiteY10" fmla="*/ 1266092 h 3496826"/>
                <a:gd name="connsiteX11" fmla="*/ 1758462 w 3074796"/>
                <a:gd name="connsiteY11" fmla="*/ 40193 h 3496826"/>
                <a:gd name="connsiteX12" fmla="*/ 1798655 w 3074796"/>
                <a:gd name="connsiteY12" fmla="*/ 0 h 349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74796" h="3496826">
                  <a:moveTo>
                    <a:pt x="1798655" y="0"/>
                  </a:moveTo>
                  <a:lnTo>
                    <a:pt x="2642717" y="462224"/>
                  </a:lnTo>
                  <a:lnTo>
                    <a:pt x="2301073" y="1065125"/>
                  </a:lnTo>
                  <a:lnTo>
                    <a:pt x="2301073" y="1436914"/>
                  </a:lnTo>
                  <a:lnTo>
                    <a:pt x="2833635" y="1436914"/>
                  </a:lnTo>
                  <a:lnTo>
                    <a:pt x="3074796" y="1748413"/>
                  </a:lnTo>
                  <a:lnTo>
                    <a:pt x="723482" y="3496826"/>
                  </a:lnTo>
                  <a:lnTo>
                    <a:pt x="0" y="2743200"/>
                  </a:lnTo>
                  <a:lnTo>
                    <a:pt x="1045029" y="1989574"/>
                  </a:lnTo>
                  <a:lnTo>
                    <a:pt x="1235947" y="1256044"/>
                  </a:lnTo>
                  <a:lnTo>
                    <a:pt x="1698172" y="1266092"/>
                  </a:lnTo>
                  <a:lnTo>
                    <a:pt x="1758462" y="40193"/>
                  </a:lnTo>
                  <a:lnTo>
                    <a:pt x="1798655" y="0"/>
                  </a:lnTo>
                  <a:close/>
                </a:path>
              </a:pathLst>
            </a:custGeom>
            <a:solidFill>
              <a:srgbClr val="4F81BD">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8" name="Freeform 57"/>
            <p:cNvSpPr/>
            <p:nvPr/>
          </p:nvSpPr>
          <p:spPr>
            <a:xfrm>
              <a:off x="21355483" y="11898992"/>
              <a:ext cx="411174" cy="391736"/>
            </a:xfrm>
            <a:custGeom>
              <a:avLst/>
              <a:gdLst>
                <a:gd name="connsiteX0" fmla="*/ 302821 w 599704"/>
                <a:gd name="connsiteY0" fmla="*/ 0 h 575953"/>
                <a:gd name="connsiteX1" fmla="*/ 0 w 599704"/>
                <a:gd name="connsiteY1" fmla="*/ 190005 h 575953"/>
                <a:gd name="connsiteX2" fmla="*/ 237507 w 599704"/>
                <a:gd name="connsiteY2" fmla="*/ 575953 h 575953"/>
                <a:gd name="connsiteX3" fmla="*/ 599704 w 599704"/>
                <a:gd name="connsiteY3" fmla="*/ 463138 h 575953"/>
                <a:gd name="connsiteX4" fmla="*/ 302821 w 599704"/>
                <a:gd name="connsiteY4" fmla="*/ 0 h 575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704" h="575953">
                  <a:moveTo>
                    <a:pt x="302821" y="0"/>
                  </a:moveTo>
                  <a:lnTo>
                    <a:pt x="0" y="190005"/>
                  </a:lnTo>
                  <a:lnTo>
                    <a:pt x="237507" y="575953"/>
                  </a:lnTo>
                  <a:lnTo>
                    <a:pt x="599704" y="463138"/>
                  </a:lnTo>
                  <a:lnTo>
                    <a:pt x="302821" y="0"/>
                  </a:lnTo>
                  <a:close/>
                </a:path>
              </a:pathLst>
            </a:custGeom>
            <a:solidFill>
              <a:srgbClr val="4F81BD">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cxnSp>
          <p:nvCxnSpPr>
            <p:cNvPr id="59" name="Straight Connector 58"/>
            <p:cNvCxnSpPr/>
            <p:nvPr/>
          </p:nvCxnSpPr>
          <p:spPr>
            <a:xfrm>
              <a:off x="22132148" y="12042308"/>
              <a:ext cx="2722906" cy="1060565"/>
            </a:xfrm>
            <a:prstGeom prst="line">
              <a:avLst/>
            </a:prstGeom>
            <a:ln w="101600">
              <a:solidFill>
                <a:schemeClr val="tx1">
                  <a:lumMod val="65000"/>
                  <a:lumOff val="3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0935168" y="11583687"/>
              <a:ext cx="1151296" cy="468179"/>
            </a:xfrm>
            <a:prstGeom prst="line">
              <a:avLst/>
            </a:prstGeom>
            <a:ln w="82550">
              <a:solidFill>
                <a:schemeClr val="tx1">
                  <a:lumMod val="65000"/>
                  <a:lumOff val="3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18212262" y="11421262"/>
              <a:ext cx="1571610" cy="945903"/>
            </a:xfrm>
            <a:prstGeom prst="line">
              <a:avLst/>
            </a:prstGeom>
            <a:ln w="101600">
              <a:solidFill>
                <a:schemeClr val="tx1">
                  <a:lumMod val="65000"/>
                  <a:lumOff val="3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19426848" y="12719686"/>
              <a:ext cx="449064" cy="374631"/>
            </a:xfrm>
            <a:prstGeom prst="line">
              <a:avLst/>
            </a:prstGeom>
            <a:ln w="101600">
              <a:solidFill>
                <a:schemeClr val="tx1">
                  <a:lumMod val="65000"/>
                  <a:lumOff val="3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grpSp>
      <p:grpSp>
        <p:nvGrpSpPr>
          <p:cNvPr id="57365" name="Group 62"/>
          <p:cNvGrpSpPr>
            <a:grpSpLocks/>
          </p:cNvGrpSpPr>
          <p:nvPr/>
        </p:nvGrpSpPr>
        <p:grpSpPr bwMode="auto">
          <a:xfrm>
            <a:off x="9704388" y="7467600"/>
            <a:ext cx="1831975" cy="1384300"/>
            <a:chOff x="16092415" y="6557963"/>
            <a:chExt cx="11668291" cy="9220200"/>
          </a:xfrm>
        </p:grpSpPr>
        <p:pic>
          <p:nvPicPr>
            <p:cNvPr id="57367" name="Picture 2" descr="D:\maryam\project arshad\kargah shahr\zavareh\Untitled-2.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6092415" y="6557963"/>
              <a:ext cx="11668291"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Freeform 64"/>
            <p:cNvSpPr/>
            <p:nvPr/>
          </p:nvSpPr>
          <p:spPr>
            <a:xfrm>
              <a:off x="20895218" y="12246573"/>
              <a:ext cx="2578352" cy="1564896"/>
            </a:xfrm>
            <a:custGeom>
              <a:avLst/>
              <a:gdLst>
                <a:gd name="connsiteX0" fmla="*/ 0 w 3767959"/>
                <a:gd name="connsiteY0" fmla="*/ 851338 h 2286000"/>
                <a:gd name="connsiteX1" fmla="*/ 1150883 w 3767959"/>
                <a:gd name="connsiteY1" fmla="*/ 2286000 h 2286000"/>
                <a:gd name="connsiteX2" fmla="*/ 3767959 w 3767959"/>
                <a:gd name="connsiteY2" fmla="*/ 930166 h 2286000"/>
                <a:gd name="connsiteX3" fmla="*/ 2238704 w 3767959"/>
                <a:gd name="connsiteY3" fmla="*/ 331076 h 2286000"/>
                <a:gd name="connsiteX4" fmla="*/ 1671145 w 3767959"/>
                <a:gd name="connsiteY4" fmla="*/ 0 h 2286000"/>
                <a:gd name="connsiteX5" fmla="*/ 0 w 3767959"/>
                <a:gd name="connsiteY5" fmla="*/ 851338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7959" h="2286000">
                  <a:moveTo>
                    <a:pt x="0" y="851338"/>
                  </a:moveTo>
                  <a:lnTo>
                    <a:pt x="1150883" y="2286000"/>
                  </a:lnTo>
                  <a:lnTo>
                    <a:pt x="3767959" y="930166"/>
                  </a:lnTo>
                  <a:lnTo>
                    <a:pt x="2238704" y="331076"/>
                  </a:lnTo>
                  <a:lnTo>
                    <a:pt x="1671145" y="0"/>
                  </a:lnTo>
                  <a:lnTo>
                    <a:pt x="0" y="851338"/>
                  </a:lnTo>
                  <a:close/>
                </a:path>
              </a:pathLst>
            </a:custGeom>
            <a:solidFill>
              <a:srgbClr val="4F81BD">
                <a:alpha val="40000"/>
              </a:srgbClr>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6" name="Freeform 65"/>
            <p:cNvSpPr/>
            <p:nvPr/>
          </p:nvSpPr>
          <p:spPr>
            <a:xfrm>
              <a:off x="16901309" y="11717891"/>
              <a:ext cx="2113231" cy="2400216"/>
            </a:xfrm>
            <a:custGeom>
              <a:avLst/>
              <a:gdLst>
                <a:gd name="connsiteX0" fmla="*/ 1798655 w 3074796"/>
                <a:gd name="connsiteY0" fmla="*/ 0 h 3496826"/>
                <a:gd name="connsiteX1" fmla="*/ 2642717 w 3074796"/>
                <a:gd name="connsiteY1" fmla="*/ 462224 h 3496826"/>
                <a:gd name="connsiteX2" fmla="*/ 2301073 w 3074796"/>
                <a:gd name="connsiteY2" fmla="*/ 1065125 h 3496826"/>
                <a:gd name="connsiteX3" fmla="*/ 2301073 w 3074796"/>
                <a:gd name="connsiteY3" fmla="*/ 1436914 h 3496826"/>
                <a:gd name="connsiteX4" fmla="*/ 2833635 w 3074796"/>
                <a:gd name="connsiteY4" fmla="*/ 1436914 h 3496826"/>
                <a:gd name="connsiteX5" fmla="*/ 3074796 w 3074796"/>
                <a:gd name="connsiteY5" fmla="*/ 1748413 h 3496826"/>
                <a:gd name="connsiteX6" fmla="*/ 723482 w 3074796"/>
                <a:gd name="connsiteY6" fmla="*/ 3496826 h 3496826"/>
                <a:gd name="connsiteX7" fmla="*/ 0 w 3074796"/>
                <a:gd name="connsiteY7" fmla="*/ 2743200 h 3496826"/>
                <a:gd name="connsiteX8" fmla="*/ 1045029 w 3074796"/>
                <a:gd name="connsiteY8" fmla="*/ 1989574 h 3496826"/>
                <a:gd name="connsiteX9" fmla="*/ 1235947 w 3074796"/>
                <a:gd name="connsiteY9" fmla="*/ 1256044 h 3496826"/>
                <a:gd name="connsiteX10" fmla="*/ 1698172 w 3074796"/>
                <a:gd name="connsiteY10" fmla="*/ 1266092 h 3496826"/>
                <a:gd name="connsiteX11" fmla="*/ 1758462 w 3074796"/>
                <a:gd name="connsiteY11" fmla="*/ 40193 h 3496826"/>
                <a:gd name="connsiteX12" fmla="*/ 1798655 w 3074796"/>
                <a:gd name="connsiteY12" fmla="*/ 0 h 349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74796" h="3496826">
                  <a:moveTo>
                    <a:pt x="1798655" y="0"/>
                  </a:moveTo>
                  <a:lnTo>
                    <a:pt x="2642717" y="462224"/>
                  </a:lnTo>
                  <a:lnTo>
                    <a:pt x="2301073" y="1065125"/>
                  </a:lnTo>
                  <a:lnTo>
                    <a:pt x="2301073" y="1436914"/>
                  </a:lnTo>
                  <a:lnTo>
                    <a:pt x="2833635" y="1436914"/>
                  </a:lnTo>
                  <a:lnTo>
                    <a:pt x="3074796" y="1748413"/>
                  </a:lnTo>
                  <a:lnTo>
                    <a:pt x="723482" y="3496826"/>
                  </a:lnTo>
                  <a:lnTo>
                    <a:pt x="0" y="2743200"/>
                  </a:lnTo>
                  <a:lnTo>
                    <a:pt x="1045029" y="1989574"/>
                  </a:lnTo>
                  <a:lnTo>
                    <a:pt x="1235947" y="1256044"/>
                  </a:lnTo>
                  <a:lnTo>
                    <a:pt x="1698172" y="1266092"/>
                  </a:lnTo>
                  <a:lnTo>
                    <a:pt x="1758462" y="40193"/>
                  </a:lnTo>
                  <a:lnTo>
                    <a:pt x="1798655" y="0"/>
                  </a:lnTo>
                  <a:close/>
                </a:path>
              </a:pathLst>
            </a:custGeom>
            <a:solidFill>
              <a:srgbClr val="4F81BD">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7" name="Freeform 66"/>
            <p:cNvSpPr/>
            <p:nvPr/>
          </p:nvSpPr>
          <p:spPr>
            <a:xfrm>
              <a:off x="21360332" y="11897646"/>
              <a:ext cx="404447" cy="391221"/>
            </a:xfrm>
            <a:custGeom>
              <a:avLst/>
              <a:gdLst>
                <a:gd name="connsiteX0" fmla="*/ 302821 w 599704"/>
                <a:gd name="connsiteY0" fmla="*/ 0 h 575953"/>
                <a:gd name="connsiteX1" fmla="*/ 0 w 599704"/>
                <a:gd name="connsiteY1" fmla="*/ 190005 h 575953"/>
                <a:gd name="connsiteX2" fmla="*/ 237507 w 599704"/>
                <a:gd name="connsiteY2" fmla="*/ 575953 h 575953"/>
                <a:gd name="connsiteX3" fmla="*/ 599704 w 599704"/>
                <a:gd name="connsiteY3" fmla="*/ 463138 h 575953"/>
                <a:gd name="connsiteX4" fmla="*/ 302821 w 599704"/>
                <a:gd name="connsiteY4" fmla="*/ 0 h 575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704" h="575953">
                  <a:moveTo>
                    <a:pt x="302821" y="0"/>
                  </a:moveTo>
                  <a:lnTo>
                    <a:pt x="0" y="190005"/>
                  </a:lnTo>
                  <a:lnTo>
                    <a:pt x="237507" y="575953"/>
                  </a:lnTo>
                  <a:lnTo>
                    <a:pt x="599704" y="463138"/>
                  </a:lnTo>
                  <a:lnTo>
                    <a:pt x="302821" y="0"/>
                  </a:lnTo>
                  <a:close/>
                </a:path>
              </a:pathLst>
            </a:custGeom>
            <a:solidFill>
              <a:srgbClr val="4F81BD">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cxnSp>
          <p:nvCxnSpPr>
            <p:cNvPr id="68" name="Straight Connector 67"/>
            <p:cNvCxnSpPr/>
            <p:nvPr/>
          </p:nvCxnSpPr>
          <p:spPr>
            <a:xfrm>
              <a:off x="22138895" y="12035100"/>
              <a:ext cx="2719902" cy="1067939"/>
            </a:xfrm>
            <a:prstGeom prst="line">
              <a:avLst/>
            </a:prstGeom>
            <a:ln w="101600">
              <a:solidFill>
                <a:schemeClr val="tx1">
                  <a:lumMod val="65000"/>
                  <a:lumOff val="3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20935663" y="11580438"/>
              <a:ext cx="1152673" cy="475810"/>
            </a:xfrm>
            <a:prstGeom prst="line">
              <a:avLst/>
            </a:prstGeom>
            <a:ln w="82550">
              <a:solidFill>
                <a:schemeClr val="tx1">
                  <a:lumMod val="65000"/>
                  <a:lumOff val="3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8215761" y="11421830"/>
              <a:ext cx="1567228" cy="941056"/>
            </a:xfrm>
            <a:prstGeom prst="line">
              <a:avLst/>
            </a:prstGeom>
            <a:ln w="101600">
              <a:solidFill>
                <a:schemeClr val="tx1">
                  <a:lumMod val="65000"/>
                  <a:lumOff val="3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19424216" y="12725425"/>
              <a:ext cx="454662" cy="364002"/>
            </a:xfrm>
            <a:prstGeom prst="line">
              <a:avLst/>
            </a:prstGeom>
            <a:ln w="101600">
              <a:solidFill>
                <a:schemeClr val="tx1">
                  <a:lumMod val="65000"/>
                  <a:lumOff val="3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763" y="-19050"/>
            <a:ext cx="1905000"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837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455150" y="177800"/>
            <a:ext cx="34893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کارکرد</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27" name="Table 26"/>
          <p:cNvGraphicFramePr>
            <a:graphicFrameLocks noGrp="1"/>
          </p:cNvGraphicFramePr>
          <p:nvPr/>
        </p:nvGraphicFramePr>
        <p:xfrm>
          <a:off x="2209800" y="1495100"/>
          <a:ext cx="10668004" cy="7240696"/>
        </p:xfrm>
        <a:graphic>
          <a:graphicData uri="http://schemas.openxmlformats.org/drawingml/2006/table">
            <a:tbl>
              <a:tblPr firstRow="1" bandRow="1">
                <a:tableStyleId>{16D9F66E-5EB9-4882-86FB-DCBF35E3C3E4}</a:tableStyleId>
              </a:tblPr>
              <a:tblGrid>
                <a:gridCol w="1965158"/>
                <a:gridCol w="2900948"/>
                <a:gridCol w="2526632"/>
                <a:gridCol w="2713790"/>
                <a:gridCol w="561476"/>
              </a:tblGrid>
              <a:tr h="518160">
                <a:tc>
                  <a:txBody>
                    <a:bodyPr/>
                    <a:lstStyle/>
                    <a:p>
                      <a:pPr algn="ctr" rtl="1"/>
                      <a:r>
                        <a:rPr lang="fa-IR" sz="2800" dirty="0">
                          <a:cs typeface="B Mitra" pitchFamily="2" charset="-78"/>
                        </a:rPr>
                        <a:t>تهدید</a:t>
                      </a:r>
                      <a:endParaRPr lang="en-US" sz="2800" b="1" dirty="0">
                        <a:cs typeface="B Mitra" pitchFamily="2" charset="-78"/>
                      </a:endParaRPr>
                    </a:p>
                  </a:txBody>
                  <a:tcPr/>
                </a:tc>
                <a:tc>
                  <a:txBody>
                    <a:bodyPr/>
                    <a:lstStyle/>
                    <a:p>
                      <a:pPr algn="ctr" rtl="1"/>
                      <a:r>
                        <a:rPr lang="fa-IR" sz="2800" dirty="0">
                          <a:cs typeface="B Mitra" pitchFamily="2" charset="-78"/>
                        </a:rPr>
                        <a:t>فرصت</a:t>
                      </a:r>
                      <a:endParaRPr lang="en-US" sz="2800" b="1" dirty="0">
                        <a:cs typeface="B Mitra" pitchFamily="2" charset="-78"/>
                      </a:endParaRPr>
                    </a:p>
                  </a:txBody>
                  <a:tcPr/>
                </a:tc>
                <a:tc>
                  <a:txBody>
                    <a:bodyPr/>
                    <a:lstStyle/>
                    <a:p>
                      <a:pPr algn="ctr" rtl="1"/>
                      <a:r>
                        <a:rPr lang="fa-IR" sz="2800" dirty="0">
                          <a:cs typeface="B Mitra" pitchFamily="2" charset="-78"/>
                        </a:rPr>
                        <a:t>ضعف</a:t>
                      </a:r>
                      <a:endParaRPr lang="en-US" sz="2800" b="1" dirty="0">
                        <a:cs typeface="B Mitra" pitchFamily="2" charset="-78"/>
                      </a:endParaRPr>
                    </a:p>
                  </a:txBody>
                  <a:tcPr/>
                </a:tc>
                <a:tc>
                  <a:txBody>
                    <a:bodyPr/>
                    <a:lstStyle/>
                    <a:p>
                      <a:pPr algn="ctr" rtl="1"/>
                      <a:r>
                        <a:rPr lang="fa-IR" sz="2800" dirty="0">
                          <a:cs typeface="B Mitra" pitchFamily="2" charset="-78"/>
                        </a:rPr>
                        <a:t>قوت</a:t>
                      </a:r>
                      <a:endParaRPr lang="en-US" sz="2800" b="1" dirty="0">
                        <a:cs typeface="B Mitra" pitchFamily="2" charset="-78"/>
                      </a:endParaRPr>
                    </a:p>
                  </a:txBody>
                  <a:tcPr/>
                </a:tc>
                <a:tc rowSpan="4">
                  <a:txBody>
                    <a:bodyPr/>
                    <a:lstStyle/>
                    <a:p>
                      <a:pPr algn="ctr" rtl="1"/>
                      <a:r>
                        <a:rPr lang="fa-IR" sz="2400" dirty="0">
                          <a:cs typeface="B Mitra" pitchFamily="2" charset="-78"/>
                        </a:rPr>
                        <a:t>کارکرد</a:t>
                      </a:r>
                      <a:endParaRPr lang="en-US" sz="2400" b="1" dirty="0">
                        <a:cs typeface="B Mitra" pitchFamily="2" charset="-78"/>
                      </a:endParaRPr>
                    </a:p>
                  </a:txBody>
                  <a:tcPr vert="vert270"/>
                </a:tc>
              </a:tr>
              <a:tr h="2568233">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0" dirty="0">
                          <a:cs typeface="B Homa" pitchFamily="2" charset="-78"/>
                        </a:rPr>
                        <a:t>خطر افزایش مراکز فعالیتی  در بافت قدیم و جدید و کاهش سرزندگی و پویایی در بافت قدیم</a:t>
                      </a:r>
                      <a:endParaRPr lang="en-US" sz="1600" b="0" dirty="0">
                        <a:cs typeface="B Homa" pitchFamily="2" charset="-78"/>
                      </a:endParaRPr>
                    </a:p>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a:txBody>
                    <a:bodyPr/>
                    <a:lstStyle/>
                    <a:p>
                      <a:pPr marL="0" algn="just" defTabSz="914400" rtl="1" eaLnBrk="1" latinLnBrk="0" hangingPunct="1">
                        <a:buFontTx/>
                        <a:buChar char="-"/>
                      </a:pPr>
                      <a:r>
                        <a:rPr lang="fa-IR" sz="1600" b="0" dirty="0">
                          <a:cs typeface="B Homa" pitchFamily="2" charset="-78"/>
                        </a:rPr>
                        <a:t>وجود زمینهای</a:t>
                      </a:r>
                      <a:r>
                        <a:rPr lang="fa-IR" sz="1600" b="0" baseline="0" dirty="0">
                          <a:cs typeface="B Homa" pitchFamily="2" charset="-78"/>
                        </a:rPr>
                        <a:t> بایر در سطح شهر و امکان ایجاد کاربریهای موردنیاز شهر</a:t>
                      </a:r>
                      <a:endParaRPr lang="en-US" sz="1600" b="1" kern="1200" baseline="0" dirty="0">
                        <a:solidFill>
                          <a:schemeClr val="dk1"/>
                        </a:solidFill>
                        <a:latin typeface="+mn-lt"/>
                        <a:ea typeface="+mn-ea"/>
                        <a:cs typeface="B Mitra" pitchFamily="2" charset="-78"/>
                      </a:endParaRPr>
                    </a:p>
                  </a:txBody>
                  <a:tcPr/>
                </a:tc>
                <a:tc>
                  <a:txBody>
                    <a:bodyPr/>
                    <a:lstStyle/>
                    <a:p>
                      <a:pPr marL="0" marR="0" indent="0" algn="just" defTabSz="1125352" rtl="1" eaLnBrk="1" fontAlgn="auto" latinLnBrk="0" hangingPunct="1">
                        <a:lnSpc>
                          <a:spcPct val="100000"/>
                        </a:lnSpc>
                        <a:spcBef>
                          <a:spcPts val="0"/>
                        </a:spcBef>
                        <a:spcAft>
                          <a:spcPts val="0"/>
                        </a:spcAft>
                        <a:buClrTx/>
                        <a:buSzTx/>
                        <a:buFont typeface="Arial" pitchFamily="34" charset="0"/>
                        <a:buNone/>
                        <a:tabLst/>
                        <a:defRPr/>
                      </a:pPr>
                      <a:r>
                        <a:rPr lang="fa-IR" sz="1500" dirty="0">
                          <a:latin typeface="Tahoma" pitchFamily="34" charset="0"/>
                          <a:cs typeface="B Mitra" pitchFamily="2" charset="-78"/>
                        </a:rPr>
                        <a:t>در این محدوده سلسله مراتب راه در قیاس خرد از کیفیات سلسله مراتبی بافت تاریخی خبری نیست.  </a:t>
                      </a:r>
                      <a:endParaRPr lang="en-US" sz="1500" dirty="0">
                        <a:latin typeface="Tahoma" pitchFamily="34" charset="0"/>
                        <a:cs typeface="B Mitra" pitchFamily="2" charset="-78"/>
                      </a:endParaRPr>
                    </a:p>
                    <a:p>
                      <a:pPr algn="just" rtl="1">
                        <a:lnSpc>
                          <a:spcPct val="100000"/>
                        </a:lnSpc>
                        <a:buFont typeface="Arial" pitchFamily="34" charset="0"/>
                        <a:buNone/>
                      </a:pPr>
                      <a:endParaRPr lang="en-US" sz="1500" b="0" dirty="0">
                        <a:cs typeface="B Mitra" pitchFamily="2" charset="-78"/>
                      </a:endParaRPr>
                    </a:p>
                  </a:txBody>
                  <a:tcPr marL="156020" marR="156020" marT="60008" marB="60008"/>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latin typeface="Tahoma" pitchFamily="34" charset="0"/>
                          <a:cs typeface="B Mitra" pitchFamily="2" charset="-78"/>
                        </a:rPr>
                        <a:t>این محدوده که مربوط به ساخت و سازهای جدید و آماده سازیهای بعد از انقلاب است ، سلسله مراتب راه در ارتباط با معابر اصلی رعایت شده است.</a:t>
                      </a:r>
                      <a:endParaRPr lang="en-US" sz="1500" dirty="0">
                        <a:latin typeface="Tahoma" pitchFamily="34" charset="0"/>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500" b="0" dirty="0">
                        <a:cs typeface="B Mitra" pitchFamily="2" charset="-78"/>
                      </a:endParaRPr>
                    </a:p>
                  </a:txBody>
                  <a:tcPr marL="156020" marR="156020" marT="60008" marB="60008"/>
                </a:tc>
                <a:tc vMerge="1">
                  <a:txBody>
                    <a:bodyPr/>
                    <a:lstStyle/>
                    <a:p>
                      <a:pPr algn="ctr" rtl="1"/>
                      <a:endParaRPr lang="en-US" sz="2400" b="1" dirty="0">
                        <a:cs typeface="B Nazanin" pitchFamily="2" charset="-78"/>
                      </a:endParaRPr>
                    </a:p>
                  </a:txBody>
                  <a:tcPr vert="vert270"/>
                </a:tc>
              </a:tr>
              <a:tr h="1798320">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0" dirty="0">
                          <a:cs typeface="B Homa" pitchFamily="2" charset="-78"/>
                        </a:rPr>
                        <a:t>خطر قطع تداوم فعالیتی میان بافت قدیم و جدید به دلیل تمرکز مراکز فعالیتی و خدماتی جدید در بافت جدید</a:t>
                      </a:r>
                      <a:endParaRPr lang="en-US" sz="1600" b="0" dirty="0">
                        <a:cs typeface="B Homa" pitchFamily="2" charset="-78"/>
                      </a:endParaRPr>
                    </a:p>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dirty="0">
                          <a:latin typeface="Tahoma" pitchFamily="34" charset="0"/>
                          <a:cs typeface="B Mitra" pitchFamily="2" charset="-78"/>
                        </a:rPr>
                        <a:t>این محدوده که مربوط به پروژه مسکن</a:t>
                      </a:r>
                    </a:p>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dirty="0">
                          <a:latin typeface="Tahoma" pitchFamily="34" charset="0"/>
                          <a:cs typeface="B Mitra" pitchFamily="2" charset="-78"/>
                        </a:rPr>
                        <a:t> مهر است ، سلسله مراتب راه نا مناسب</a:t>
                      </a:r>
                    </a:p>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dirty="0">
                          <a:latin typeface="Tahoma" pitchFamily="34" charset="0"/>
                          <a:cs typeface="B Mitra" pitchFamily="2" charset="-78"/>
                        </a:rPr>
                        <a:t> است و از کیفیات سلسله مراتبی بافت</a:t>
                      </a:r>
                    </a:p>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dirty="0">
                          <a:latin typeface="Tahoma" pitchFamily="34" charset="0"/>
                          <a:cs typeface="B Mitra" pitchFamily="2" charset="-78"/>
                        </a:rPr>
                        <a:t> تاریخی و همچنین دیگر بافتهای شهری</a:t>
                      </a:r>
                    </a:p>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dirty="0">
                          <a:latin typeface="Tahoma" pitchFamily="34" charset="0"/>
                          <a:cs typeface="B Mitra" pitchFamily="2" charset="-78"/>
                        </a:rPr>
                        <a:t> خبری نیست. </a:t>
                      </a:r>
                      <a:endParaRPr lang="en-US" sz="1600" dirty="0">
                        <a:latin typeface="Tahoma" pitchFamily="34" charset="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txBody>
                  <a:tcPr/>
                </a:tc>
                <a:tc hMerge="1">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txBody>
                  <a:tcPr/>
                </a:tc>
                <a:tc>
                  <a:txBody>
                    <a:bodyPr/>
                    <a:lstStyle/>
                    <a:p>
                      <a:pPr marL="0" marR="0" indent="0" algn="just" defTabSz="1125352" rtl="1" eaLnBrk="1" fontAlgn="auto" latinLnBrk="0" hangingPunct="1">
                        <a:lnSpc>
                          <a:spcPct val="100000"/>
                        </a:lnSpc>
                        <a:spcBef>
                          <a:spcPts val="0"/>
                        </a:spcBef>
                        <a:spcAft>
                          <a:spcPts val="0"/>
                        </a:spcAft>
                        <a:buClrTx/>
                        <a:buSzTx/>
                        <a:buFontTx/>
                        <a:buNone/>
                        <a:tabLst/>
                        <a:defRPr/>
                      </a:pPr>
                      <a:r>
                        <a:rPr lang="fa-IR" sz="1600" dirty="0">
                          <a:latin typeface="Tahoma" pitchFamily="34" charset="0"/>
                          <a:cs typeface="B Mitra" pitchFamily="2" charset="-78"/>
                        </a:rPr>
                        <a:t>پهنه تاریخی : از مزایا این پهنه این است که عمده معابر آن </a:t>
                      </a:r>
                      <a:r>
                        <a:rPr lang="fa-IR" sz="1600" b="1" dirty="0">
                          <a:latin typeface="Tahoma" pitchFamily="34" charset="0"/>
                          <a:cs typeface="B Mitra" pitchFamily="2" charset="-78"/>
                        </a:rPr>
                        <a:t>امکان عبور اتوموبیل </a:t>
                      </a:r>
                      <a:r>
                        <a:rPr lang="fa-IR" sz="1600" dirty="0">
                          <a:latin typeface="Tahoma" pitchFamily="34" charset="0"/>
                          <a:cs typeface="B Mitra" pitchFamily="2" charset="-78"/>
                        </a:rPr>
                        <a:t>را فراهم می آورند </a:t>
                      </a:r>
                    </a:p>
                    <a:p>
                      <a:pPr algn="just" rtl="1"/>
                      <a:endParaRPr lang="fa-IR" sz="16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2355983">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600" b="0" dirty="0">
                          <a:cs typeface="B Homa" pitchFamily="2" charset="-78"/>
                        </a:rPr>
                        <a:t>قولنین میراث فرهنگی مبنی</a:t>
                      </a:r>
                      <a:r>
                        <a:rPr lang="fa-IR" sz="1600" b="0" baseline="0" dirty="0">
                          <a:cs typeface="B Homa" pitchFamily="2" charset="-78"/>
                        </a:rPr>
                        <a:t> بر عدم اجازه نوسازی و بهسازی برای ساکنین ، تهدیدی برای کارایی  بافت به شمار می رود و موجب خالی شدن تدریجی بافت از مردم می شود.</a:t>
                      </a:r>
                      <a:r>
                        <a:rPr lang="fa-IR" sz="1600" b="0" dirty="0">
                          <a:cs typeface="B Homa" pitchFamily="2" charset="-78"/>
                        </a:rPr>
                        <a:t> </a:t>
                      </a:r>
                      <a:endParaRPr lang="en-US" sz="1600" b="0" dirty="0">
                        <a:cs typeface="B Homa" pitchFamily="2" charset="-78"/>
                      </a:endParaRPr>
                    </a:p>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dirty="0">
                          <a:latin typeface="Tahoma" pitchFamily="34" charset="0"/>
                          <a:cs typeface="B Mitra" pitchFamily="2" charset="-78"/>
                        </a:rPr>
                        <a:t>وجود راههای خاکی زیاد که نیاز به کفسازی مناسب دارند.</a:t>
                      </a:r>
                      <a:endParaRPr lang="en-US" sz="1600" dirty="0">
                        <a:latin typeface="Tahoma" pitchFamily="34" charset="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txBody>
                  <a:tcPr/>
                </a:tc>
                <a:tc hMerge="1">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600" dirty="0">
                          <a:cs typeface="B Mitra" pitchFamily="2" charset="-78"/>
                        </a:rPr>
                        <a:t>تامین نسبی آسایش اقلیمی در بافت تاریخی به سبب شکل</a:t>
                      </a:r>
                      <a:r>
                        <a:rPr lang="fa-IR" sz="1600" baseline="0" dirty="0">
                          <a:cs typeface="B Mitra" pitchFamily="2" charset="-78"/>
                        </a:rPr>
                        <a:t> ارگانیک و ابعاد و عرض معابر</a:t>
                      </a:r>
                      <a:endParaRPr lang="fa-IR" sz="160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6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bl>
          </a:graphicData>
        </a:graphic>
      </p:graphicFrame>
      <p:grpSp>
        <p:nvGrpSpPr>
          <p:cNvPr id="58382" name="Group 11"/>
          <p:cNvGrpSpPr>
            <a:grpSpLocks/>
          </p:cNvGrpSpPr>
          <p:nvPr/>
        </p:nvGrpSpPr>
        <p:grpSpPr bwMode="auto">
          <a:xfrm>
            <a:off x="9685338" y="2895600"/>
            <a:ext cx="1998662" cy="1539875"/>
            <a:chOff x="15701890" y="6438895"/>
            <a:chExt cx="11963400" cy="9220200"/>
          </a:xfrm>
        </p:grpSpPr>
        <p:pic>
          <p:nvPicPr>
            <p:cNvPr id="58396" name="Picture 2" descr="D:\maryam\project arshad\kargah shahr\zavareh\Untitled-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701890" y="6438895"/>
              <a:ext cx="11963400"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Freeform 13"/>
            <p:cNvSpPr/>
            <p:nvPr/>
          </p:nvSpPr>
          <p:spPr>
            <a:xfrm>
              <a:off x="20044441" y="11913983"/>
              <a:ext cx="741180" cy="665375"/>
            </a:xfrm>
            <a:custGeom>
              <a:avLst/>
              <a:gdLst>
                <a:gd name="connsiteX0" fmla="*/ 0 w 1087821"/>
                <a:gd name="connsiteY0" fmla="*/ 472966 h 961697"/>
                <a:gd name="connsiteX1" fmla="*/ 409904 w 1087821"/>
                <a:gd name="connsiteY1" fmla="*/ 961697 h 961697"/>
                <a:gd name="connsiteX2" fmla="*/ 1024759 w 1087821"/>
                <a:gd name="connsiteY2" fmla="*/ 630621 h 961697"/>
                <a:gd name="connsiteX3" fmla="*/ 1087821 w 1087821"/>
                <a:gd name="connsiteY3" fmla="*/ 472966 h 961697"/>
                <a:gd name="connsiteX4" fmla="*/ 993228 w 1087821"/>
                <a:gd name="connsiteY4" fmla="*/ 204952 h 961697"/>
                <a:gd name="connsiteX5" fmla="*/ 772511 w 1087821"/>
                <a:gd name="connsiteY5" fmla="*/ 0 h 961697"/>
                <a:gd name="connsiteX6" fmla="*/ 47297 w 1087821"/>
                <a:gd name="connsiteY6" fmla="*/ 520262 h 961697"/>
                <a:gd name="connsiteX7" fmla="*/ 0 w 1087821"/>
                <a:gd name="connsiteY7" fmla="*/ 472966 h 96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821" h="961697">
                  <a:moveTo>
                    <a:pt x="0" y="472966"/>
                  </a:moveTo>
                  <a:lnTo>
                    <a:pt x="409904" y="961697"/>
                  </a:lnTo>
                  <a:lnTo>
                    <a:pt x="1024759" y="630621"/>
                  </a:lnTo>
                  <a:lnTo>
                    <a:pt x="1087821" y="472966"/>
                  </a:lnTo>
                  <a:lnTo>
                    <a:pt x="993228" y="204952"/>
                  </a:lnTo>
                  <a:lnTo>
                    <a:pt x="772511" y="0"/>
                  </a:lnTo>
                  <a:lnTo>
                    <a:pt x="47297" y="520262"/>
                  </a:lnTo>
                  <a:lnTo>
                    <a:pt x="0" y="472966"/>
                  </a:lnTo>
                  <a:close/>
                </a:path>
              </a:pathLst>
            </a:custGeom>
            <a:solidFill>
              <a:schemeClr val="accent3">
                <a:alpha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5" name="Freeform 14"/>
            <p:cNvSpPr/>
            <p:nvPr/>
          </p:nvSpPr>
          <p:spPr>
            <a:xfrm>
              <a:off x="17763887" y="10687794"/>
              <a:ext cx="1634397" cy="1901072"/>
            </a:xfrm>
            <a:custGeom>
              <a:avLst/>
              <a:gdLst>
                <a:gd name="connsiteX0" fmla="*/ 622998 w 2381459"/>
                <a:gd name="connsiteY0" fmla="*/ 0 h 2773345"/>
                <a:gd name="connsiteX1" fmla="*/ 90435 w 2381459"/>
                <a:gd name="connsiteY1" fmla="*/ 904352 h 2773345"/>
                <a:gd name="connsiteX2" fmla="*/ 20097 w 2381459"/>
                <a:gd name="connsiteY2" fmla="*/ 1125416 h 2773345"/>
                <a:gd name="connsiteX3" fmla="*/ 0 w 2381459"/>
                <a:gd name="connsiteY3" fmla="*/ 1356528 h 2773345"/>
                <a:gd name="connsiteX4" fmla="*/ 974690 w 2381459"/>
                <a:gd name="connsiteY4" fmla="*/ 1899139 h 2773345"/>
                <a:gd name="connsiteX5" fmla="*/ 592853 w 2381459"/>
                <a:gd name="connsiteY5" fmla="*/ 2461846 h 2773345"/>
                <a:gd name="connsiteX6" fmla="*/ 582804 w 2381459"/>
                <a:gd name="connsiteY6" fmla="*/ 2763297 h 2773345"/>
                <a:gd name="connsiteX7" fmla="*/ 994787 w 2381459"/>
                <a:gd name="connsiteY7" fmla="*/ 2773345 h 2773345"/>
                <a:gd name="connsiteX8" fmla="*/ 1436914 w 2381459"/>
                <a:gd name="connsiteY8" fmla="*/ 2713055 h 2773345"/>
                <a:gd name="connsiteX9" fmla="*/ 1738365 w 2381459"/>
                <a:gd name="connsiteY9" fmla="*/ 2451798 h 2773345"/>
                <a:gd name="connsiteX10" fmla="*/ 1627833 w 2381459"/>
                <a:gd name="connsiteY10" fmla="*/ 2270928 h 2773345"/>
                <a:gd name="connsiteX11" fmla="*/ 2291024 w 2381459"/>
                <a:gd name="connsiteY11" fmla="*/ 1034980 h 2773345"/>
                <a:gd name="connsiteX12" fmla="*/ 2170444 w 2381459"/>
                <a:gd name="connsiteY12" fmla="*/ 994787 h 2773345"/>
                <a:gd name="connsiteX13" fmla="*/ 2381459 w 2381459"/>
                <a:gd name="connsiteY13" fmla="*/ 592853 h 2773345"/>
                <a:gd name="connsiteX14" fmla="*/ 924448 w 2381459"/>
                <a:gd name="connsiteY14" fmla="*/ 40194 h 2773345"/>
                <a:gd name="connsiteX15" fmla="*/ 854110 w 2381459"/>
                <a:gd name="connsiteY15" fmla="*/ 80387 h 2773345"/>
                <a:gd name="connsiteX16" fmla="*/ 622998 w 2381459"/>
                <a:gd name="connsiteY16" fmla="*/ 0 h 277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1459" h="2773345">
                  <a:moveTo>
                    <a:pt x="622998" y="0"/>
                  </a:moveTo>
                  <a:lnTo>
                    <a:pt x="90435" y="904352"/>
                  </a:lnTo>
                  <a:lnTo>
                    <a:pt x="20097" y="1125416"/>
                  </a:lnTo>
                  <a:lnTo>
                    <a:pt x="0" y="1356528"/>
                  </a:lnTo>
                  <a:lnTo>
                    <a:pt x="974690" y="1899139"/>
                  </a:lnTo>
                  <a:lnTo>
                    <a:pt x="592853" y="2461846"/>
                  </a:lnTo>
                  <a:lnTo>
                    <a:pt x="582804" y="2763297"/>
                  </a:lnTo>
                  <a:lnTo>
                    <a:pt x="994787" y="2773345"/>
                  </a:lnTo>
                  <a:lnTo>
                    <a:pt x="1436914" y="2713055"/>
                  </a:lnTo>
                  <a:lnTo>
                    <a:pt x="1738365" y="2451798"/>
                  </a:lnTo>
                  <a:lnTo>
                    <a:pt x="1627833" y="2270928"/>
                  </a:lnTo>
                  <a:lnTo>
                    <a:pt x="2291024" y="1034980"/>
                  </a:lnTo>
                  <a:lnTo>
                    <a:pt x="2170444" y="994787"/>
                  </a:lnTo>
                  <a:lnTo>
                    <a:pt x="2381459" y="592853"/>
                  </a:lnTo>
                  <a:lnTo>
                    <a:pt x="924448" y="40194"/>
                  </a:lnTo>
                  <a:lnTo>
                    <a:pt x="854110" y="80387"/>
                  </a:lnTo>
                  <a:lnTo>
                    <a:pt x="622998" y="0"/>
                  </a:lnTo>
                  <a:close/>
                </a:path>
              </a:pathLst>
            </a:custGeom>
            <a:solidFill>
              <a:schemeClr val="accent3">
                <a:alpha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58383" name="Group 17"/>
          <p:cNvGrpSpPr>
            <a:grpSpLocks/>
          </p:cNvGrpSpPr>
          <p:nvPr/>
        </p:nvGrpSpPr>
        <p:grpSpPr bwMode="auto">
          <a:xfrm>
            <a:off x="7196138" y="2746375"/>
            <a:ext cx="2259012" cy="1739900"/>
            <a:chOff x="15701890" y="6438895"/>
            <a:chExt cx="11963400" cy="9220200"/>
          </a:xfrm>
        </p:grpSpPr>
        <p:pic>
          <p:nvPicPr>
            <p:cNvPr id="58393" name="Picture 2" descr="D:\maryam\project arshad\kargah shahr\zavareh\Untitled-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701890" y="6438895"/>
              <a:ext cx="11963400"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Freeform 20"/>
            <p:cNvSpPr/>
            <p:nvPr/>
          </p:nvSpPr>
          <p:spPr>
            <a:xfrm>
              <a:off x="20039990" y="11915495"/>
              <a:ext cx="748235" cy="664592"/>
            </a:xfrm>
            <a:custGeom>
              <a:avLst/>
              <a:gdLst>
                <a:gd name="connsiteX0" fmla="*/ 0 w 1087821"/>
                <a:gd name="connsiteY0" fmla="*/ 472966 h 961697"/>
                <a:gd name="connsiteX1" fmla="*/ 409904 w 1087821"/>
                <a:gd name="connsiteY1" fmla="*/ 961697 h 961697"/>
                <a:gd name="connsiteX2" fmla="*/ 1024759 w 1087821"/>
                <a:gd name="connsiteY2" fmla="*/ 630621 h 961697"/>
                <a:gd name="connsiteX3" fmla="*/ 1087821 w 1087821"/>
                <a:gd name="connsiteY3" fmla="*/ 472966 h 961697"/>
                <a:gd name="connsiteX4" fmla="*/ 993228 w 1087821"/>
                <a:gd name="connsiteY4" fmla="*/ 204952 h 961697"/>
                <a:gd name="connsiteX5" fmla="*/ 772511 w 1087821"/>
                <a:gd name="connsiteY5" fmla="*/ 0 h 961697"/>
                <a:gd name="connsiteX6" fmla="*/ 47297 w 1087821"/>
                <a:gd name="connsiteY6" fmla="*/ 520262 h 961697"/>
                <a:gd name="connsiteX7" fmla="*/ 0 w 1087821"/>
                <a:gd name="connsiteY7" fmla="*/ 472966 h 96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821" h="961697">
                  <a:moveTo>
                    <a:pt x="0" y="472966"/>
                  </a:moveTo>
                  <a:lnTo>
                    <a:pt x="409904" y="961697"/>
                  </a:lnTo>
                  <a:lnTo>
                    <a:pt x="1024759" y="630621"/>
                  </a:lnTo>
                  <a:lnTo>
                    <a:pt x="1087821" y="472966"/>
                  </a:lnTo>
                  <a:lnTo>
                    <a:pt x="993228" y="204952"/>
                  </a:lnTo>
                  <a:lnTo>
                    <a:pt x="772511" y="0"/>
                  </a:lnTo>
                  <a:lnTo>
                    <a:pt x="47297" y="520262"/>
                  </a:lnTo>
                  <a:lnTo>
                    <a:pt x="0" y="472966"/>
                  </a:lnTo>
                  <a:close/>
                </a:path>
              </a:pathLst>
            </a:custGeom>
            <a:solidFill>
              <a:schemeClr val="accent3">
                <a:alpha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2" name="Freeform 21"/>
            <p:cNvSpPr/>
            <p:nvPr/>
          </p:nvSpPr>
          <p:spPr>
            <a:xfrm>
              <a:off x="17761644" y="10687256"/>
              <a:ext cx="1630991" cy="1901246"/>
            </a:xfrm>
            <a:custGeom>
              <a:avLst/>
              <a:gdLst>
                <a:gd name="connsiteX0" fmla="*/ 622998 w 2381459"/>
                <a:gd name="connsiteY0" fmla="*/ 0 h 2773345"/>
                <a:gd name="connsiteX1" fmla="*/ 90435 w 2381459"/>
                <a:gd name="connsiteY1" fmla="*/ 904352 h 2773345"/>
                <a:gd name="connsiteX2" fmla="*/ 20097 w 2381459"/>
                <a:gd name="connsiteY2" fmla="*/ 1125416 h 2773345"/>
                <a:gd name="connsiteX3" fmla="*/ 0 w 2381459"/>
                <a:gd name="connsiteY3" fmla="*/ 1356528 h 2773345"/>
                <a:gd name="connsiteX4" fmla="*/ 974690 w 2381459"/>
                <a:gd name="connsiteY4" fmla="*/ 1899139 h 2773345"/>
                <a:gd name="connsiteX5" fmla="*/ 592853 w 2381459"/>
                <a:gd name="connsiteY5" fmla="*/ 2461846 h 2773345"/>
                <a:gd name="connsiteX6" fmla="*/ 582804 w 2381459"/>
                <a:gd name="connsiteY6" fmla="*/ 2763297 h 2773345"/>
                <a:gd name="connsiteX7" fmla="*/ 994787 w 2381459"/>
                <a:gd name="connsiteY7" fmla="*/ 2773345 h 2773345"/>
                <a:gd name="connsiteX8" fmla="*/ 1436914 w 2381459"/>
                <a:gd name="connsiteY8" fmla="*/ 2713055 h 2773345"/>
                <a:gd name="connsiteX9" fmla="*/ 1738365 w 2381459"/>
                <a:gd name="connsiteY9" fmla="*/ 2451798 h 2773345"/>
                <a:gd name="connsiteX10" fmla="*/ 1627833 w 2381459"/>
                <a:gd name="connsiteY10" fmla="*/ 2270928 h 2773345"/>
                <a:gd name="connsiteX11" fmla="*/ 2291024 w 2381459"/>
                <a:gd name="connsiteY11" fmla="*/ 1034980 h 2773345"/>
                <a:gd name="connsiteX12" fmla="*/ 2170444 w 2381459"/>
                <a:gd name="connsiteY12" fmla="*/ 994787 h 2773345"/>
                <a:gd name="connsiteX13" fmla="*/ 2381459 w 2381459"/>
                <a:gd name="connsiteY13" fmla="*/ 592853 h 2773345"/>
                <a:gd name="connsiteX14" fmla="*/ 924448 w 2381459"/>
                <a:gd name="connsiteY14" fmla="*/ 40194 h 2773345"/>
                <a:gd name="connsiteX15" fmla="*/ 854110 w 2381459"/>
                <a:gd name="connsiteY15" fmla="*/ 80387 h 2773345"/>
                <a:gd name="connsiteX16" fmla="*/ 622998 w 2381459"/>
                <a:gd name="connsiteY16" fmla="*/ 0 h 277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1459" h="2773345">
                  <a:moveTo>
                    <a:pt x="622998" y="0"/>
                  </a:moveTo>
                  <a:lnTo>
                    <a:pt x="90435" y="904352"/>
                  </a:lnTo>
                  <a:lnTo>
                    <a:pt x="20097" y="1125416"/>
                  </a:lnTo>
                  <a:lnTo>
                    <a:pt x="0" y="1356528"/>
                  </a:lnTo>
                  <a:lnTo>
                    <a:pt x="974690" y="1899139"/>
                  </a:lnTo>
                  <a:lnTo>
                    <a:pt x="592853" y="2461846"/>
                  </a:lnTo>
                  <a:lnTo>
                    <a:pt x="582804" y="2763297"/>
                  </a:lnTo>
                  <a:lnTo>
                    <a:pt x="994787" y="2773345"/>
                  </a:lnTo>
                  <a:lnTo>
                    <a:pt x="1436914" y="2713055"/>
                  </a:lnTo>
                  <a:lnTo>
                    <a:pt x="1738365" y="2451798"/>
                  </a:lnTo>
                  <a:lnTo>
                    <a:pt x="1627833" y="2270928"/>
                  </a:lnTo>
                  <a:lnTo>
                    <a:pt x="2291024" y="1034980"/>
                  </a:lnTo>
                  <a:lnTo>
                    <a:pt x="2170444" y="994787"/>
                  </a:lnTo>
                  <a:lnTo>
                    <a:pt x="2381459" y="592853"/>
                  </a:lnTo>
                  <a:lnTo>
                    <a:pt x="924448" y="40194"/>
                  </a:lnTo>
                  <a:lnTo>
                    <a:pt x="854110" y="80387"/>
                  </a:lnTo>
                  <a:lnTo>
                    <a:pt x="622998" y="0"/>
                  </a:lnTo>
                  <a:close/>
                </a:path>
              </a:pathLst>
            </a:custGeom>
            <a:solidFill>
              <a:schemeClr val="accent3">
                <a:alpha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58384" name="Group 22"/>
          <p:cNvGrpSpPr>
            <a:grpSpLocks/>
          </p:cNvGrpSpPr>
          <p:nvPr/>
        </p:nvGrpSpPr>
        <p:grpSpPr bwMode="auto">
          <a:xfrm>
            <a:off x="4343400" y="4703763"/>
            <a:ext cx="2036763" cy="1568450"/>
            <a:chOff x="15401853" y="6538907"/>
            <a:chExt cx="11963400" cy="9220200"/>
          </a:xfrm>
        </p:grpSpPr>
        <p:pic>
          <p:nvPicPr>
            <p:cNvPr id="58391" name="Picture 2" descr="D:\maryam\project arshad\kargah shahr\zavareh\Untitled-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401853" y="6538907"/>
              <a:ext cx="11963400"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Freeform 27"/>
            <p:cNvSpPr/>
            <p:nvPr/>
          </p:nvSpPr>
          <p:spPr>
            <a:xfrm>
              <a:off x="18068674" y="12754143"/>
              <a:ext cx="979081" cy="615924"/>
            </a:xfrm>
            <a:custGeom>
              <a:avLst/>
              <a:gdLst>
                <a:gd name="connsiteX0" fmla="*/ 1044246 w 1438384"/>
                <a:gd name="connsiteY0" fmla="*/ 0 h 898634"/>
                <a:gd name="connsiteX1" fmla="*/ 1438384 w 1438384"/>
                <a:gd name="connsiteY1" fmla="*/ 472965 h 898634"/>
                <a:gd name="connsiteX2" fmla="*/ 791998 w 1438384"/>
                <a:gd name="connsiteY2" fmla="*/ 898634 h 898634"/>
                <a:gd name="connsiteX3" fmla="*/ 602812 w 1438384"/>
                <a:gd name="connsiteY3" fmla="*/ 583324 h 898634"/>
                <a:gd name="connsiteX4" fmla="*/ 523984 w 1438384"/>
                <a:gd name="connsiteY4" fmla="*/ 630620 h 898634"/>
                <a:gd name="connsiteX5" fmla="*/ 460922 w 1438384"/>
                <a:gd name="connsiteY5" fmla="*/ 567558 h 898634"/>
                <a:gd name="connsiteX6" fmla="*/ 82550 w 1438384"/>
                <a:gd name="connsiteY6" fmla="*/ 819806 h 898634"/>
                <a:gd name="connsiteX7" fmla="*/ 51019 w 1438384"/>
                <a:gd name="connsiteY7" fmla="*/ 725213 h 898634"/>
                <a:gd name="connsiteX8" fmla="*/ 855060 w 1438384"/>
                <a:gd name="connsiteY8" fmla="*/ 78827 h 898634"/>
                <a:gd name="connsiteX9" fmla="*/ 1044246 w 1438384"/>
                <a:gd name="connsiteY9" fmla="*/ 0 h 89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8384" h="898634">
                  <a:moveTo>
                    <a:pt x="1044246" y="0"/>
                  </a:moveTo>
                  <a:lnTo>
                    <a:pt x="1438384" y="472965"/>
                  </a:lnTo>
                  <a:lnTo>
                    <a:pt x="791998" y="898634"/>
                  </a:lnTo>
                  <a:lnTo>
                    <a:pt x="602812" y="583324"/>
                  </a:lnTo>
                  <a:lnTo>
                    <a:pt x="523984" y="630620"/>
                  </a:lnTo>
                  <a:lnTo>
                    <a:pt x="460922" y="567558"/>
                  </a:lnTo>
                  <a:lnTo>
                    <a:pt x="82550" y="819806"/>
                  </a:lnTo>
                  <a:cubicBezTo>
                    <a:pt x="32903" y="720512"/>
                    <a:pt x="0" y="725213"/>
                    <a:pt x="51019" y="725213"/>
                  </a:cubicBezTo>
                  <a:lnTo>
                    <a:pt x="855060" y="78827"/>
                  </a:lnTo>
                  <a:lnTo>
                    <a:pt x="1044246" y="0"/>
                  </a:lnTo>
                  <a:close/>
                </a:path>
              </a:pathLst>
            </a:cu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grpSp>
        <p:nvGrpSpPr>
          <p:cNvPr id="58385" name="Group 28"/>
          <p:cNvGrpSpPr>
            <a:grpSpLocks/>
          </p:cNvGrpSpPr>
          <p:nvPr/>
        </p:nvGrpSpPr>
        <p:grpSpPr bwMode="auto">
          <a:xfrm>
            <a:off x="4333875" y="6697663"/>
            <a:ext cx="2447925" cy="1957387"/>
            <a:chOff x="1184826" y="2557348"/>
            <a:chExt cx="22709162" cy="16982504"/>
          </a:xfrm>
        </p:grpSpPr>
        <p:pic>
          <p:nvPicPr>
            <p:cNvPr id="58387" name="Picture 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678503" y="2557348"/>
              <a:ext cx="22215485" cy="395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8" name="Picture 7"/>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184826" y="6500795"/>
              <a:ext cx="22314221"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9" name="Picture 8"/>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678503" y="11358578"/>
              <a:ext cx="21820543"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90" name="Picture 9"/>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777239" y="16190645"/>
              <a:ext cx="21524337" cy="3349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TextBox 33"/>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overrideClrMapping bg1="lt1" tx1="dk1" bg2="lt2" tx2="dk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5940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455150" y="177800"/>
            <a:ext cx="34893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کارکرد</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27" name="Table 26"/>
          <p:cNvGraphicFramePr>
            <a:graphicFrameLocks noGrp="1"/>
          </p:cNvGraphicFramePr>
          <p:nvPr/>
        </p:nvGraphicFramePr>
        <p:xfrm>
          <a:off x="2240301" y="1219200"/>
          <a:ext cx="10668004" cy="8136537"/>
        </p:xfrm>
        <a:graphic>
          <a:graphicData uri="http://schemas.openxmlformats.org/drawingml/2006/table">
            <a:tbl>
              <a:tblPr firstRow="1" bandRow="1">
                <a:tableStyleId>{16D9F66E-5EB9-4882-86FB-DCBF35E3C3E4}</a:tableStyleId>
              </a:tblPr>
              <a:tblGrid>
                <a:gridCol w="1728659"/>
                <a:gridCol w="3137447"/>
                <a:gridCol w="2526632"/>
                <a:gridCol w="2713790"/>
                <a:gridCol w="561476"/>
              </a:tblGrid>
              <a:tr h="516190">
                <a:tc>
                  <a:txBody>
                    <a:bodyPr/>
                    <a:lstStyle/>
                    <a:p>
                      <a:pPr algn="ctr" rtl="1"/>
                      <a:r>
                        <a:rPr lang="fa-IR" sz="2500" dirty="0">
                          <a:cs typeface="B Mitra" pitchFamily="2" charset="-78"/>
                        </a:rPr>
                        <a:t>تهدید</a:t>
                      </a:r>
                      <a:endParaRPr lang="en-US" sz="2500" b="1" dirty="0">
                        <a:cs typeface="B Mitra" pitchFamily="2" charset="-78"/>
                      </a:endParaRPr>
                    </a:p>
                  </a:txBody>
                  <a:tcPr marT="46811" marB="46811"/>
                </a:tc>
                <a:tc>
                  <a:txBody>
                    <a:bodyPr/>
                    <a:lstStyle/>
                    <a:p>
                      <a:pPr algn="ctr" rtl="1"/>
                      <a:r>
                        <a:rPr lang="fa-IR" sz="2500" dirty="0">
                          <a:cs typeface="B Mitra" pitchFamily="2" charset="-78"/>
                        </a:rPr>
                        <a:t>فرصت</a:t>
                      </a:r>
                      <a:endParaRPr lang="en-US" sz="2500" b="1" dirty="0">
                        <a:cs typeface="B Mitra" pitchFamily="2" charset="-78"/>
                      </a:endParaRPr>
                    </a:p>
                  </a:txBody>
                  <a:tcPr marT="46811" marB="46811"/>
                </a:tc>
                <a:tc>
                  <a:txBody>
                    <a:bodyPr/>
                    <a:lstStyle/>
                    <a:p>
                      <a:pPr algn="ctr" rtl="1"/>
                      <a:r>
                        <a:rPr lang="fa-IR" sz="2500" dirty="0">
                          <a:cs typeface="B Mitra" pitchFamily="2" charset="-78"/>
                        </a:rPr>
                        <a:t>ضعف</a:t>
                      </a:r>
                      <a:endParaRPr lang="en-US" sz="2500" b="1" dirty="0">
                        <a:cs typeface="B Mitra" pitchFamily="2" charset="-78"/>
                      </a:endParaRPr>
                    </a:p>
                  </a:txBody>
                  <a:tcPr marT="46811" marB="46811"/>
                </a:tc>
                <a:tc>
                  <a:txBody>
                    <a:bodyPr/>
                    <a:lstStyle/>
                    <a:p>
                      <a:pPr algn="ctr" rtl="1"/>
                      <a:r>
                        <a:rPr lang="fa-IR" sz="2500" dirty="0">
                          <a:cs typeface="B Mitra" pitchFamily="2" charset="-78"/>
                        </a:rPr>
                        <a:t>قوت</a:t>
                      </a:r>
                      <a:endParaRPr lang="en-US" sz="2500" b="1" dirty="0">
                        <a:cs typeface="B Mitra" pitchFamily="2" charset="-78"/>
                      </a:endParaRPr>
                    </a:p>
                  </a:txBody>
                  <a:tcPr marT="46811" marB="46811"/>
                </a:tc>
                <a:tc rowSpan="7">
                  <a:txBody>
                    <a:bodyPr/>
                    <a:lstStyle/>
                    <a:p>
                      <a:pPr algn="ctr" rtl="1"/>
                      <a:r>
                        <a:rPr lang="fa-IR" sz="2500" dirty="0">
                          <a:cs typeface="B Mitra" pitchFamily="2" charset="-78"/>
                        </a:rPr>
                        <a:t>کارکرد</a:t>
                      </a:r>
                      <a:endParaRPr lang="en-US" sz="2500" b="1" dirty="0">
                        <a:cs typeface="B Mitra" pitchFamily="2" charset="-78"/>
                      </a:endParaRPr>
                    </a:p>
                  </a:txBody>
                  <a:tcPr marT="46811" marB="46811" vert="vert270"/>
                </a:tc>
              </a:tr>
              <a:tr h="1980391">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عدم رونق محلات قدیم به دلیل عدم ایجاد  کاربری های جدید در آن متناسب با نیازهای جدید مانند کافی نت، کافی شاپ، گیم نت، موبایل فروشی و...</a:t>
                      </a:r>
                      <a:endParaRPr lang="en-US" sz="1500" b="0" kern="1200" dirty="0">
                        <a:solidFill>
                          <a:schemeClr val="dk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500" b="0" kern="1200" dirty="0">
                        <a:solidFill>
                          <a:schemeClr val="dk1"/>
                        </a:solidFill>
                        <a:latin typeface="+mn-lt"/>
                        <a:ea typeface="+mn-ea"/>
                        <a:cs typeface="B Mitra" pitchFamily="2" charset="-78"/>
                      </a:endParaRPr>
                    </a:p>
                  </a:txBody>
                  <a:tcPr marT="46811" marB="46811"/>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کیفیت کالبدی مناسب بافت تاریخی و فراهم بودن امکان ایجاد مراکز فعالیتی در بافت تاریخی</a:t>
                      </a:r>
                      <a:endParaRPr lang="en-US" sz="1500" b="0" kern="1200" dirty="0">
                        <a:solidFill>
                          <a:schemeClr val="dk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500" b="0" kern="1200" dirty="0">
                        <a:solidFill>
                          <a:schemeClr val="dk1"/>
                        </a:solidFill>
                        <a:latin typeface="+mn-lt"/>
                        <a:ea typeface="+mn-ea"/>
                        <a:cs typeface="B Mitra" pitchFamily="2" charset="-78"/>
                      </a:endParaRPr>
                    </a:p>
                  </a:txBody>
                  <a:tcPr marT="46811" marB="46811"/>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عدم وجود سلسله مراتب دسترسی و ایمنی که به علت مجاورت با محور فراشهری حادث شده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fa-IR" sz="1500" b="0" kern="1200" dirty="0">
                        <a:solidFill>
                          <a:schemeClr val="dk1"/>
                        </a:solidFill>
                        <a:latin typeface="+mn-lt"/>
                        <a:ea typeface="+mn-ea"/>
                        <a:cs typeface="B Mitra" pitchFamily="2" charset="-78"/>
                      </a:endParaRPr>
                    </a:p>
                  </a:txBody>
                  <a:tcPr marT="46811" marB="46811"/>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حسینیه بزرگ از فضاهای مهم و ارزشمند شهر محسوب می شود که از کیفیات فضایی بالایی برخوردار است و به غنای فرهنگی و تاریخی بافت افزوده است. </a:t>
                      </a:r>
                      <a:endParaRPr lang="en-US" sz="1500" b="0" kern="1200" dirty="0">
                        <a:solidFill>
                          <a:schemeClr val="dk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fa-IR" sz="1500" b="0" kern="1200" dirty="0">
                        <a:solidFill>
                          <a:schemeClr val="dk1"/>
                        </a:solidFill>
                        <a:latin typeface="+mn-lt"/>
                        <a:ea typeface="+mn-ea"/>
                        <a:cs typeface="B Mitra" pitchFamily="2" charset="-78"/>
                      </a:endParaRPr>
                    </a:p>
                  </a:txBody>
                  <a:tcPr marT="46811" marB="46811"/>
                </a:tc>
                <a:tc vMerge="1">
                  <a:txBody>
                    <a:bodyPr/>
                    <a:lstStyle/>
                    <a:p>
                      <a:pPr algn="ctr" rtl="1"/>
                      <a:endParaRPr lang="en-US" sz="2400" b="1" dirty="0">
                        <a:cs typeface="B Nazanin" pitchFamily="2" charset="-78"/>
                      </a:endParaRPr>
                    </a:p>
                  </a:txBody>
                  <a:tcPr vert="vert270"/>
                </a:tc>
              </a:tr>
              <a:tr h="1781051">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روند فعلی عدم وجود مشاغل مناسب در زواره موجب مهاجرت نسل جدید می شود.</a:t>
                      </a:r>
                      <a:endParaRPr lang="en-US" sz="1500" b="0" kern="1200" dirty="0">
                        <a:solidFill>
                          <a:schemeClr val="dk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500" b="0" kern="1200" dirty="0">
                        <a:solidFill>
                          <a:schemeClr val="dk1"/>
                        </a:solidFill>
                        <a:latin typeface="+mn-lt"/>
                        <a:ea typeface="+mn-ea"/>
                        <a:cs typeface="B Mitra" pitchFamily="2" charset="-78"/>
                      </a:endParaRPr>
                    </a:p>
                  </a:txBody>
                  <a:tcPr marT="46811" marB="46811"/>
                </a:tc>
                <a:tc gridSpan="2">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حسینیه کوچک از فضاهای ارزشمند</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 شهر است که از کیفیات فضایی</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 بالایی برخوردار بوده، به غنای فرهنگی </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و تاریخی بافت افزوده است. </a:t>
                      </a:r>
                      <a:endParaRPr lang="en-US" sz="1500" b="0" kern="1200" dirty="0">
                        <a:solidFill>
                          <a:schemeClr val="dk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fa-IR" sz="1500" b="0" kern="1200" dirty="0">
                        <a:solidFill>
                          <a:schemeClr val="dk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fa-IR" sz="1500" b="0" kern="1200" dirty="0">
                        <a:solidFill>
                          <a:schemeClr val="dk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fa-IR" sz="1500" b="0" kern="1200" dirty="0">
                        <a:solidFill>
                          <a:schemeClr val="dk1"/>
                        </a:solidFill>
                        <a:latin typeface="+mn-lt"/>
                        <a:ea typeface="+mn-ea"/>
                        <a:cs typeface="B Mitra" pitchFamily="2" charset="-78"/>
                      </a:endParaRPr>
                    </a:p>
                  </a:txBody>
                  <a:tcPr marT="46811" marB="46811"/>
                </a:tc>
                <a:tc hMerge="1">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txBody>
                  <a:tcPr/>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kern="1200" dirty="0">
                          <a:solidFill>
                            <a:schemeClr val="dk1"/>
                          </a:solidFill>
                          <a:latin typeface="+mn-lt"/>
                          <a:ea typeface="+mn-ea"/>
                          <a:cs typeface="B Mitra" pitchFamily="2" charset="-78"/>
                        </a:rPr>
                        <a:t>حسینیه کوچک از فضاهای ارزشمند شهر است که از کیفیات فضایی بالایی برخوردار بوده، به غنای فرهنگی و تاریخی بافت افزوده است. </a:t>
                      </a:r>
                      <a:endParaRPr lang="en-US" sz="1500" b="0" kern="1200" dirty="0">
                        <a:solidFill>
                          <a:schemeClr val="dk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fa-IR" sz="1500" b="0" kern="1200" dirty="0">
                        <a:solidFill>
                          <a:schemeClr val="dk1"/>
                        </a:solidFill>
                        <a:latin typeface="+mn-lt"/>
                        <a:ea typeface="+mn-ea"/>
                        <a:cs typeface="B Mitra" pitchFamily="2" charset="-78"/>
                      </a:endParaRPr>
                    </a:p>
                  </a:txBody>
                  <a:tcPr marT="46811" marB="46811"/>
                </a:tc>
                <a:tc vMerge="1">
                  <a:txBody>
                    <a:bodyPr/>
                    <a:lstStyle/>
                    <a:p>
                      <a:pPr algn="ctr" rtl="1"/>
                      <a:endParaRPr lang="en-US" sz="2400" b="1" dirty="0">
                        <a:cs typeface="B Nazanin" pitchFamily="2" charset="-78"/>
                      </a:endParaRPr>
                    </a:p>
                  </a:txBody>
                  <a:tcPr vert="vert270"/>
                </a:tc>
              </a:tr>
              <a:tr h="842596">
                <a:tc>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marT="46811" marB="46811"/>
                </a:tc>
                <a:tc>
                  <a:txBody>
                    <a:bodyPr/>
                    <a:lstStyle/>
                    <a:p>
                      <a:pPr marL="0" marR="0" indent="0" algn="just" defTabSz="2674620" rtl="1" eaLnBrk="1" fontAlgn="auto" latinLnBrk="0" hangingPunct="1">
                        <a:lnSpc>
                          <a:spcPct val="100000"/>
                        </a:lnSpc>
                        <a:spcBef>
                          <a:spcPts val="0"/>
                        </a:spcBef>
                        <a:spcAft>
                          <a:spcPts val="0"/>
                        </a:spcAft>
                        <a:buClrTx/>
                        <a:buSzTx/>
                        <a:buFontTx/>
                        <a:buNone/>
                        <a:tabLst/>
                        <a:defRPr/>
                      </a:pPr>
                      <a:r>
                        <a:rPr lang="fa-IR" sz="1600" b="0" dirty="0">
                          <a:cs typeface="B Mitra" pitchFamily="2" charset="-78"/>
                        </a:rPr>
                        <a:t>فرصت ایجاد مبلمان شهری مناسب با فضای های تجمع ، گردهم جمع</a:t>
                      </a:r>
                      <a:r>
                        <a:rPr lang="fa-IR" sz="1600" b="0" baseline="0" dirty="0">
                          <a:cs typeface="B Mitra" pitchFamily="2" charset="-78"/>
                        </a:rPr>
                        <a:t> شدن </a:t>
                      </a:r>
                      <a:r>
                        <a:rPr lang="fa-IR" sz="1600" b="0" dirty="0">
                          <a:cs typeface="B Mitra" pitchFamily="2" charset="-78"/>
                        </a:rPr>
                        <a:t>و شکل گیری پاتق در میدان امام خمینی</a:t>
                      </a:r>
                      <a:endParaRPr lang="en-US" sz="1600" b="0" dirty="0">
                        <a:cs typeface="B Mitra" pitchFamily="2" charset="-78"/>
                      </a:endParaRPr>
                    </a:p>
                  </a:txBody>
                  <a:tcPr marT="46811" marB="46811"/>
                </a:tc>
                <a:tc>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500" dirty="0">
                          <a:latin typeface="Tahoma" pitchFamily="34" charset="0"/>
                          <a:cs typeface="B Mitra" pitchFamily="2" charset="-78"/>
                        </a:rPr>
                        <a:t>عدم وجود آسایش اقلیمی در بافت های جدید علت عرض معابر زیاد</a:t>
                      </a:r>
                    </a:p>
                  </a:txBody>
                  <a:tcPr marL="156020" marR="156020" marT="61440" marB="61440"/>
                </a:tc>
                <a:tc>
                  <a:txBody>
                    <a:bodyPr/>
                    <a:lstStyle/>
                    <a:p>
                      <a:pPr marL="0" marR="0" indent="0" algn="just" defTabSz="26746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1500" dirty="0">
                          <a:cs typeface="B Mitra" pitchFamily="2" charset="-78"/>
                        </a:rPr>
                        <a:t>توزیع</a:t>
                      </a:r>
                      <a:r>
                        <a:rPr lang="fa-IR" sz="1500" baseline="0" dirty="0">
                          <a:cs typeface="B Mitra" pitchFamily="2" charset="-78"/>
                        </a:rPr>
                        <a:t> مناسب کاربری های درشت دانه مانند ادارات در راستای خیابان اصلی و دوری آنها از محلات مسکونی</a:t>
                      </a:r>
                      <a:endParaRPr lang="fa-IR" sz="1500" dirty="0">
                        <a:cs typeface="B Mitra" pitchFamily="2" charset="-78"/>
                      </a:endParaRPr>
                    </a:p>
                  </a:txBody>
                  <a:tcPr marL="156020" marR="156020" marT="61440" marB="61440"/>
                </a:tc>
                <a:tc vMerge="1">
                  <a:txBody>
                    <a:bodyPr/>
                    <a:lstStyle/>
                    <a:p>
                      <a:pPr algn="ctr" rtl="1"/>
                      <a:endParaRPr lang="en-US" sz="2400" b="1" dirty="0">
                        <a:cs typeface="B Nazanin" pitchFamily="2" charset="-78"/>
                      </a:endParaRPr>
                    </a:p>
                  </a:txBody>
                  <a:tcPr vert="vert270"/>
                </a:tc>
              </a:tr>
              <a:tr h="988315">
                <a:tc>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marT="46811" marB="46811"/>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aseline="0" dirty="0">
                          <a:cs typeface="B Mitra" pitchFamily="2" charset="-78"/>
                        </a:rPr>
                        <a:t>لزوم ایجاد کاربری های فراغتی، فرهنگی، ورزشی و فضای سبز در محلات مسکونی قدیمی یا در نزدیکی اشان وجود دارد</a:t>
                      </a:r>
                      <a:r>
                        <a:rPr lang="fa-IR" sz="1600" baseline="0" dirty="0">
                          <a:cs typeface="B Homa" pitchFamily="2" charset="-78"/>
                        </a:rPr>
                        <a:t>.</a:t>
                      </a:r>
                      <a:endParaRPr lang="fa-IR" sz="1600" dirty="0">
                        <a:cs typeface="B Homa" pitchFamily="2" charset="-78"/>
                      </a:endParaRPr>
                    </a:p>
                  </a:txBody>
                  <a:tcPr marT="46811" marB="46811"/>
                </a:tc>
                <a:tc>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500" b="0" dirty="0">
                          <a:effectLst/>
                          <a:latin typeface="+mn-lt"/>
                          <a:cs typeface="B Mitra" pitchFamily="2" charset="-78"/>
                        </a:rPr>
                        <a:t>کاهش امنیت </a:t>
                      </a:r>
                      <a:r>
                        <a:rPr lang="fa-IR" sz="1500" b="0" dirty="0">
                          <a:effectLst/>
                          <a:latin typeface="Tahoma" pitchFamily="34" charset="0"/>
                          <a:cs typeface="B Mitra" pitchFamily="2" charset="-78"/>
                        </a:rPr>
                        <a:t>در خیابان های بافت جدید به علت عرض و امتداد زیاد این خیابان ها و در نتیجه افزایش سرعت خودروها</a:t>
                      </a:r>
                    </a:p>
                  </a:txBody>
                  <a:tcPr marL="156020" marR="156020" marT="61440" marB="61440"/>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dirty="0">
                          <a:cs typeface="B Mitra" pitchFamily="2" charset="-78"/>
                        </a:rPr>
                        <a:t>توزیع مناسب زیر ساخت های شهری نظیر آب، برق و گاز</a:t>
                      </a:r>
                      <a:endParaRPr lang="en-US" sz="1500" b="0" dirty="0">
                        <a:cs typeface="B Mitra" pitchFamily="2" charset="-78"/>
                      </a:endParaRPr>
                    </a:p>
                  </a:txBody>
                  <a:tcPr marL="156020" marR="156020" marT="61440" marB="61440"/>
                </a:tc>
                <a:tc vMerge="1">
                  <a:txBody>
                    <a:bodyPr/>
                    <a:lstStyle/>
                    <a:p>
                      <a:pPr algn="ctr" rtl="1"/>
                      <a:endParaRPr lang="en-US" sz="2400" b="1" dirty="0">
                        <a:cs typeface="B Mitra" pitchFamily="2" charset="-78"/>
                      </a:endParaRPr>
                    </a:p>
                  </a:txBody>
                  <a:tcPr vert="vert270"/>
                </a:tc>
              </a:tr>
              <a:tr h="1039679">
                <a:tc>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marT="46811" marB="46811"/>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0" dirty="0">
                          <a:cs typeface="B Mitra" pitchFamily="2" charset="-78"/>
                        </a:rPr>
                        <a:t>ر قسمت هایی از بافت قدیم قطعات خالی بایر وجود دارد که </a:t>
                      </a:r>
                      <a:r>
                        <a:rPr lang="fa-IR" sz="1600" dirty="0">
                          <a:cs typeface="B Mitra" pitchFamily="2" charset="-78"/>
                        </a:rPr>
                        <a:t>با ایجاد کابری های جدید و سرزنده، توان تبدیل شدن به یک فضای سرزنده محلی را دارد.</a:t>
                      </a:r>
                      <a:endParaRPr lang="en-US" sz="1600" b="0" dirty="0">
                        <a:cs typeface="B Mitra" pitchFamily="2" charset="-78"/>
                      </a:endParaRPr>
                    </a:p>
                  </a:txBody>
                  <a:tcPr marT="46811" marB="46811"/>
                </a:tc>
                <a:tc>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500" b="0" dirty="0">
                          <a:effectLst/>
                          <a:latin typeface="+mn-lt"/>
                          <a:cs typeface="B Mitra" pitchFamily="2" charset="-78"/>
                        </a:rPr>
                        <a:t>عدم کارایی </a:t>
                      </a:r>
                      <a:r>
                        <a:rPr lang="fa-IR" sz="1500" b="0" dirty="0">
                          <a:effectLst/>
                          <a:latin typeface="Tahoma" pitchFamily="34" charset="0"/>
                          <a:cs typeface="B Mitra" pitchFamily="2" charset="-78"/>
                        </a:rPr>
                        <a:t>شبکه معابر به علت مشکلات سیستم دفع آب های سطحی، کمبود روشنایی</a:t>
                      </a:r>
                    </a:p>
                  </a:txBody>
                  <a:tcPr marL="156020" marR="156020" marT="61440" marB="61440"/>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cs typeface="B Mitra" pitchFamily="2" charset="-78"/>
                        </a:rPr>
                        <a:t>بیشتر کاربری</a:t>
                      </a:r>
                      <a:r>
                        <a:rPr lang="fa-IR" sz="1500" baseline="0" dirty="0">
                          <a:cs typeface="B Mitra" pitchFamily="2" charset="-78"/>
                        </a:rPr>
                        <a:t> های موجود در </a:t>
                      </a:r>
                      <a:r>
                        <a:rPr lang="fa-IR" sz="1500" u="sng" baseline="0" dirty="0">
                          <a:cs typeface="B Mitra" pitchFamily="2" charset="-78"/>
                        </a:rPr>
                        <a:t>محلات قدیم شهر </a:t>
                      </a:r>
                      <a:r>
                        <a:rPr lang="fa-IR" sz="1500" baseline="0" dirty="0">
                          <a:cs typeface="B Mitra" pitchFamily="2" charset="-78"/>
                        </a:rPr>
                        <a:t>با هم سازگار هستند.</a:t>
                      </a:r>
                      <a:endParaRPr lang="fa-IR" sz="1500" dirty="0">
                        <a:cs typeface="B Mitra" pitchFamily="2" charset="-78"/>
                      </a:endParaRPr>
                    </a:p>
                  </a:txBody>
                  <a:tcPr marL="156020" marR="156020" marT="61440" marB="61440"/>
                </a:tc>
                <a:tc vMerge="1">
                  <a:txBody>
                    <a:bodyPr/>
                    <a:lstStyle/>
                    <a:p>
                      <a:pPr algn="ctr" rtl="1"/>
                      <a:endParaRPr lang="en-US" sz="2400" b="1" dirty="0">
                        <a:cs typeface="B Mitra" pitchFamily="2" charset="-78"/>
                      </a:endParaRPr>
                    </a:p>
                  </a:txBody>
                  <a:tcPr vert="vert270"/>
                </a:tc>
              </a:tr>
              <a:tr h="988315">
                <a:tc>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marT="46811" marB="46811"/>
                </a:tc>
                <a:tc gridSpan="2">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500" b="1" dirty="0">
                          <a:latin typeface="Tahoma" pitchFamily="34" charset="0"/>
                          <a:cs typeface="B Mitra" pitchFamily="2" charset="-78"/>
                        </a:rPr>
                        <a:t>حسینیه بزرگ </a:t>
                      </a:r>
                      <a:r>
                        <a:rPr lang="fa-IR" sz="1500" dirty="0">
                          <a:latin typeface="Tahoma" pitchFamily="34" charset="0"/>
                          <a:cs typeface="B Mitra" pitchFamily="2" charset="-78"/>
                        </a:rPr>
                        <a:t>با وجود کیفیات فضایی بالایی که دارد به لحاظ عملکردی تنها در ایام خاص عزاداری عملکرد دارد و در بقیه ایام سال عملکرد و سرزندگی ندارد. </a:t>
                      </a:r>
                    </a:p>
                  </a:txBody>
                  <a:tcPr marT="46811" marB="46811"/>
                </a:tc>
                <a:tc hMerge="1">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400" dirty="0">
                        <a:latin typeface="Tahoma" pitchFamily="34" charset="0"/>
                        <a:cs typeface="B Mitra" pitchFamily="2" charset="-78"/>
                      </a:endParaRPr>
                    </a:p>
                  </a:txBody>
                  <a:tcPr marL="156020" marR="156020" marT="60008" marB="60008"/>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500" b="0" dirty="0">
                          <a:cs typeface="B Mitra" pitchFamily="2" charset="-78"/>
                        </a:rPr>
                        <a:t>وجود </a:t>
                      </a:r>
                      <a:r>
                        <a:rPr lang="fa-IR" sz="1500" b="0" u="sng" dirty="0">
                          <a:cs typeface="B Mitra" pitchFamily="2" charset="-78"/>
                        </a:rPr>
                        <a:t>بازار روز </a:t>
                      </a:r>
                      <a:r>
                        <a:rPr lang="fa-IR" sz="1500" b="0" dirty="0">
                          <a:cs typeface="B Mitra" pitchFamily="2" charset="-78"/>
                        </a:rPr>
                        <a:t>و هفتگی </a:t>
                      </a:r>
                      <a:r>
                        <a:rPr lang="fa-IR" sz="1500" dirty="0">
                          <a:cs typeface="B Mitra" pitchFamily="2" charset="-78"/>
                        </a:rPr>
                        <a:t>در بافت قدیم فضایی انعطاف پذیر ایجاد کرده است،</a:t>
                      </a:r>
                      <a:r>
                        <a:rPr lang="fa-IR" sz="1500" baseline="0" dirty="0">
                          <a:cs typeface="B Mitra" pitchFamily="2" charset="-78"/>
                        </a:rPr>
                        <a:t> </a:t>
                      </a:r>
                      <a:r>
                        <a:rPr lang="fa-IR" sz="1500" dirty="0">
                          <a:cs typeface="B Mitra" pitchFamily="2" charset="-78"/>
                        </a:rPr>
                        <a:t>که دو روز در هفته به عنوان بازار هفتگی کارکرد دارد.</a:t>
                      </a:r>
                      <a:endParaRPr lang="en-US" sz="1500" b="0" dirty="0">
                        <a:cs typeface="B Mitra" pitchFamily="2" charset="-78"/>
                      </a:endParaRPr>
                    </a:p>
                  </a:txBody>
                  <a:tcPr marL="156020" marR="156020" marT="61440" marB="61440"/>
                </a:tc>
                <a:tc vMerge="1">
                  <a:txBody>
                    <a:bodyPr/>
                    <a:lstStyle/>
                    <a:p>
                      <a:pPr algn="ctr" rtl="1"/>
                      <a:endParaRPr lang="en-US" sz="2400" b="1" dirty="0">
                        <a:cs typeface="B Mitra" pitchFamily="2" charset="-78"/>
                      </a:endParaRPr>
                    </a:p>
                  </a:txBody>
                  <a:tcPr vert="vert270"/>
                </a:tc>
              </a:tr>
            </a:tbl>
          </a:graphicData>
        </a:graphic>
      </p:graphicFrame>
      <p:pic>
        <p:nvPicPr>
          <p:cNvPr id="59406" name="Picture 2" descr="D:\maryam\project arshad\kargah shahr\zavareh\ax\maryam sh\100NIKON\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661525" y="2824163"/>
            <a:ext cx="254000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7" name="Picture 3" descr="D:\maryam\project arshad\kargah shahr\zavareh\ax\zahra\100NIKON\DSCN716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652000" y="4478338"/>
            <a:ext cx="254000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408" name="Group 18"/>
          <p:cNvGrpSpPr>
            <a:grpSpLocks/>
          </p:cNvGrpSpPr>
          <p:nvPr/>
        </p:nvGrpSpPr>
        <p:grpSpPr bwMode="auto">
          <a:xfrm>
            <a:off x="4183063" y="3730625"/>
            <a:ext cx="2374900" cy="1609725"/>
            <a:chOff x="14716960" y="11072827"/>
            <a:chExt cx="5899946" cy="4572032"/>
          </a:xfrm>
        </p:grpSpPr>
        <p:pic>
          <p:nvPicPr>
            <p:cNvPr id="59415" name="Picture 2" descr="D:\maryam\project arshad\kargah shahr\zavareh\Untitled-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4716960" y="11072827"/>
              <a:ext cx="5899946" cy="4572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Freeform 21"/>
            <p:cNvSpPr/>
            <p:nvPr/>
          </p:nvSpPr>
          <p:spPr>
            <a:xfrm>
              <a:off x="18334611" y="12854743"/>
              <a:ext cx="674562" cy="444711"/>
            </a:xfrm>
            <a:custGeom>
              <a:avLst/>
              <a:gdLst>
                <a:gd name="connsiteX0" fmla="*/ 0 w 2023672"/>
                <a:gd name="connsiteY0" fmla="*/ 0 h 1334124"/>
                <a:gd name="connsiteX1" fmla="*/ 779488 w 2023672"/>
                <a:gd name="connsiteY1" fmla="*/ 749508 h 1334124"/>
                <a:gd name="connsiteX2" fmla="*/ 1454046 w 2023672"/>
                <a:gd name="connsiteY2" fmla="*/ 779488 h 1334124"/>
                <a:gd name="connsiteX3" fmla="*/ 2023672 w 2023672"/>
                <a:gd name="connsiteY3" fmla="*/ 1334124 h 1334124"/>
              </a:gdLst>
              <a:ahLst/>
              <a:cxnLst>
                <a:cxn ang="0">
                  <a:pos x="connsiteX0" y="connsiteY0"/>
                </a:cxn>
                <a:cxn ang="0">
                  <a:pos x="connsiteX1" y="connsiteY1"/>
                </a:cxn>
                <a:cxn ang="0">
                  <a:pos x="connsiteX2" y="connsiteY2"/>
                </a:cxn>
                <a:cxn ang="0">
                  <a:pos x="connsiteX3" y="connsiteY3"/>
                </a:cxn>
              </a:cxnLst>
              <a:rect l="l" t="t" r="r" b="b"/>
              <a:pathLst>
                <a:path w="2023672" h="1334124">
                  <a:moveTo>
                    <a:pt x="0" y="0"/>
                  </a:moveTo>
                  <a:lnTo>
                    <a:pt x="779488" y="749508"/>
                  </a:lnTo>
                  <a:lnTo>
                    <a:pt x="1454046" y="779488"/>
                  </a:lnTo>
                  <a:lnTo>
                    <a:pt x="2023672" y="1334124"/>
                  </a:lnTo>
                </a:path>
              </a:pathLst>
            </a:custGeom>
            <a:ln w="57150" cap="rnd">
              <a:solidFill>
                <a:srgbClr val="FF0000"/>
              </a:solidFill>
              <a:prstDash val="sysDot"/>
            </a:ln>
            <a:effectLst>
              <a:glow rad="101600">
                <a:schemeClr val="accent2">
                  <a:satMod val="175000"/>
                  <a:alpha val="40000"/>
                </a:schemeClr>
              </a:glow>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cxnSp>
          <p:nvCxnSpPr>
            <p:cNvPr id="23" name="Straight Connector 22"/>
            <p:cNvCxnSpPr/>
            <p:nvPr/>
          </p:nvCxnSpPr>
          <p:spPr>
            <a:xfrm>
              <a:off x="18017425" y="13054041"/>
              <a:ext cx="508004" cy="457203"/>
            </a:xfrm>
            <a:prstGeom prst="line">
              <a:avLst/>
            </a:prstGeom>
            <a:ln w="57150" cap="rnd">
              <a:solidFill>
                <a:srgbClr val="FF0000"/>
              </a:solidFill>
              <a:prstDash val="sysDot"/>
            </a:ln>
            <a:effectLst>
              <a:glow rad="101600">
                <a:schemeClr val="accent2">
                  <a:satMod val="175000"/>
                  <a:alpha val="40000"/>
                </a:schemeClr>
              </a:glow>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 name="Freeform 25"/>
            <p:cNvSpPr/>
            <p:nvPr/>
          </p:nvSpPr>
          <p:spPr>
            <a:xfrm>
              <a:off x="18302541" y="12326269"/>
              <a:ext cx="509851" cy="454432"/>
            </a:xfrm>
            <a:custGeom>
              <a:avLst/>
              <a:gdLst>
                <a:gd name="connsiteX0" fmla="*/ 0 w 1529542"/>
                <a:gd name="connsiteY0" fmla="*/ 1363287 h 1363287"/>
                <a:gd name="connsiteX1" fmla="*/ 365760 w 1529542"/>
                <a:gd name="connsiteY1" fmla="*/ 1130531 h 1363287"/>
                <a:gd name="connsiteX2" fmla="*/ 399011 w 1529542"/>
                <a:gd name="connsiteY2" fmla="*/ 1030778 h 1363287"/>
                <a:gd name="connsiteX3" fmla="*/ 798022 w 1529542"/>
                <a:gd name="connsiteY3" fmla="*/ 764771 h 1363287"/>
                <a:gd name="connsiteX4" fmla="*/ 1529542 w 1529542"/>
                <a:gd name="connsiteY4" fmla="*/ 0 h 1363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9542" h="1363287">
                  <a:moveTo>
                    <a:pt x="0" y="1363287"/>
                  </a:moveTo>
                  <a:lnTo>
                    <a:pt x="365760" y="1130531"/>
                  </a:lnTo>
                  <a:lnTo>
                    <a:pt x="399011" y="1030778"/>
                  </a:lnTo>
                  <a:lnTo>
                    <a:pt x="798022" y="764771"/>
                  </a:lnTo>
                  <a:lnTo>
                    <a:pt x="1529542" y="0"/>
                  </a:lnTo>
                </a:path>
              </a:pathLst>
            </a:custGeom>
            <a:ln w="57150" cap="rnd">
              <a:solidFill>
                <a:srgbClr val="FF0000"/>
              </a:solidFill>
              <a:prstDash val="sysDot"/>
            </a:ln>
            <a:effectLst>
              <a:glow rad="101600">
                <a:schemeClr val="accent2">
                  <a:satMod val="175000"/>
                  <a:alpha val="40000"/>
                </a:schemeClr>
              </a:glow>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grpSp>
      <p:grpSp>
        <p:nvGrpSpPr>
          <p:cNvPr id="59409" name="Group 27"/>
          <p:cNvGrpSpPr>
            <a:grpSpLocks/>
          </p:cNvGrpSpPr>
          <p:nvPr/>
        </p:nvGrpSpPr>
        <p:grpSpPr bwMode="auto">
          <a:xfrm>
            <a:off x="7150100" y="2284413"/>
            <a:ext cx="1641475" cy="1271587"/>
            <a:chOff x="14798123" y="4286217"/>
            <a:chExt cx="5747345" cy="4453777"/>
          </a:xfrm>
        </p:grpSpPr>
        <p:pic>
          <p:nvPicPr>
            <p:cNvPr id="59411" name="Picture 2" descr="D:\maryam\project arshad\kargah shahr\zavareh\Untitled-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4798123" y="4286217"/>
              <a:ext cx="5747345" cy="4453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Freeform 29"/>
            <p:cNvSpPr/>
            <p:nvPr/>
          </p:nvSpPr>
          <p:spPr>
            <a:xfrm>
              <a:off x="18323859" y="6313390"/>
              <a:ext cx="1075765" cy="412377"/>
            </a:xfrm>
            <a:custGeom>
              <a:avLst/>
              <a:gdLst>
                <a:gd name="connsiteX0" fmla="*/ 0 w 1075765"/>
                <a:gd name="connsiteY0" fmla="*/ 412377 h 412377"/>
                <a:gd name="connsiteX1" fmla="*/ 645459 w 1075765"/>
                <a:gd name="connsiteY1" fmla="*/ 215153 h 412377"/>
                <a:gd name="connsiteX2" fmla="*/ 878541 w 1075765"/>
                <a:gd name="connsiteY2" fmla="*/ 89647 h 412377"/>
                <a:gd name="connsiteX3" fmla="*/ 1075765 w 1075765"/>
                <a:gd name="connsiteY3" fmla="*/ 0 h 412377"/>
              </a:gdLst>
              <a:ahLst/>
              <a:cxnLst>
                <a:cxn ang="0">
                  <a:pos x="connsiteX0" y="connsiteY0"/>
                </a:cxn>
                <a:cxn ang="0">
                  <a:pos x="connsiteX1" y="connsiteY1"/>
                </a:cxn>
                <a:cxn ang="0">
                  <a:pos x="connsiteX2" y="connsiteY2"/>
                </a:cxn>
                <a:cxn ang="0">
                  <a:pos x="connsiteX3" y="connsiteY3"/>
                </a:cxn>
              </a:cxnLst>
              <a:rect l="l" t="t" r="r" b="b"/>
              <a:pathLst>
                <a:path w="1075765" h="412377">
                  <a:moveTo>
                    <a:pt x="0" y="412377"/>
                  </a:moveTo>
                  <a:lnTo>
                    <a:pt x="645459" y="215153"/>
                  </a:lnTo>
                  <a:lnTo>
                    <a:pt x="878541" y="89647"/>
                  </a:lnTo>
                  <a:lnTo>
                    <a:pt x="1075765" y="0"/>
                  </a:lnTo>
                </a:path>
              </a:pathLst>
            </a:custGeom>
            <a:ln w="57150" cap="rnd">
              <a:solidFill>
                <a:srgbClr val="FF0000"/>
              </a:solidFill>
              <a:prstDash val="sysDot"/>
            </a:ln>
            <a:effectLst>
              <a:glow rad="1397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grpSp>
      <p:sp>
        <p:nvSpPr>
          <p:cNvPr id="31" name="TextBox 30"/>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042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455150" y="177800"/>
            <a:ext cx="34893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کارکرد</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27" name="Table 26"/>
          <p:cNvGraphicFramePr>
            <a:graphicFrameLocks noGrp="1"/>
          </p:cNvGraphicFramePr>
          <p:nvPr/>
        </p:nvGraphicFramePr>
        <p:xfrm>
          <a:off x="2209798" y="1182686"/>
          <a:ext cx="10668004" cy="8428675"/>
        </p:xfrm>
        <a:graphic>
          <a:graphicData uri="http://schemas.openxmlformats.org/drawingml/2006/table">
            <a:tbl>
              <a:tblPr firstRow="1" bandRow="1">
                <a:tableStyleId>{16D9F66E-5EB9-4882-86FB-DCBF35E3C3E4}</a:tableStyleId>
              </a:tblPr>
              <a:tblGrid>
                <a:gridCol w="1965158"/>
                <a:gridCol w="2900948"/>
                <a:gridCol w="2526632"/>
                <a:gridCol w="2713790"/>
                <a:gridCol w="561476"/>
              </a:tblGrid>
              <a:tr h="548578">
                <a:tc>
                  <a:txBody>
                    <a:bodyPr/>
                    <a:lstStyle/>
                    <a:p>
                      <a:pPr algn="ctr" rtl="1"/>
                      <a:r>
                        <a:rPr lang="fa-IR" sz="3000" dirty="0">
                          <a:cs typeface="B Mitra" pitchFamily="2" charset="-78"/>
                        </a:rPr>
                        <a:t>تهدید</a:t>
                      </a:r>
                      <a:endParaRPr lang="en-US" sz="3000" b="1" dirty="0">
                        <a:cs typeface="B Mitra" pitchFamily="2" charset="-78"/>
                      </a:endParaRPr>
                    </a:p>
                  </a:txBody>
                  <a:tcPr marT="48404" marB="48404"/>
                </a:tc>
                <a:tc>
                  <a:txBody>
                    <a:bodyPr/>
                    <a:lstStyle/>
                    <a:p>
                      <a:pPr algn="ctr" rtl="1"/>
                      <a:r>
                        <a:rPr lang="fa-IR" sz="3000" dirty="0">
                          <a:cs typeface="B Mitra" pitchFamily="2" charset="-78"/>
                        </a:rPr>
                        <a:t>فرصت</a:t>
                      </a:r>
                      <a:endParaRPr lang="en-US" sz="3000" b="1" dirty="0">
                        <a:cs typeface="B Mitra" pitchFamily="2" charset="-78"/>
                      </a:endParaRPr>
                    </a:p>
                  </a:txBody>
                  <a:tcPr marT="48404" marB="48404"/>
                </a:tc>
                <a:tc>
                  <a:txBody>
                    <a:bodyPr/>
                    <a:lstStyle/>
                    <a:p>
                      <a:pPr algn="ctr" rtl="1"/>
                      <a:r>
                        <a:rPr lang="fa-IR" sz="3000" dirty="0">
                          <a:cs typeface="B Mitra" pitchFamily="2" charset="-78"/>
                        </a:rPr>
                        <a:t>ضعف</a:t>
                      </a:r>
                      <a:endParaRPr lang="en-US" sz="3000" b="1" dirty="0">
                        <a:cs typeface="B Mitra" pitchFamily="2" charset="-78"/>
                      </a:endParaRPr>
                    </a:p>
                  </a:txBody>
                  <a:tcPr marT="48404" marB="48404"/>
                </a:tc>
                <a:tc>
                  <a:txBody>
                    <a:bodyPr/>
                    <a:lstStyle/>
                    <a:p>
                      <a:pPr algn="ctr" rtl="1"/>
                      <a:r>
                        <a:rPr lang="fa-IR" sz="3000" dirty="0">
                          <a:cs typeface="B Mitra" pitchFamily="2" charset="-78"/>
                        </a:rPr>
                        <a:t>قوت</a:t>
                      </a:r>
                      <a:endParaRPr lang="en-US" sz="3000" b="1" dirty="0">
                        <a:cs typeface="B Mitra" pitchFamily="2" charset="-78"/>
                      </a:endParaRPr>
                    </a:p>
                  </a:txBody>
                  <a:tcPr marT="48404" marB="48404"/>
                </a:tc>
                <a:tc rowSpan="10">
                  <a:txBody>
                    <a:bodyPr/>
                    <a:lstStyle/>
                    <a:p>
                      <a:pPr algn="ctr" rtl="1"/>
                      <a:r>
                        <a:rPr lang="fa-IR" sz="2500" dirty="0">
                          <a:cs typeface="B Mitra" pitchFamily="2" charset="-78"/>
                        </a:rPr>
                        <a:t>کارکرد</a:t>
                      </a:r>
                      <a:endParaRPr lang="en-US" sz="2500" b="1" dirty="0">
                        <a:cs typeface="B Mitra" pitchFamily="2" charset="-78"/>
                      </a:endParaRPr>
                    </a:p>
                  </a:txBody>
                  <a:tcPr marT="48404" marB="48404" vert="vert270"/>
                </a:tc>
              </a:tr>
              <a:tr h="580847">
                <a:tc rowSpan="9">
                  <a:txBody>
                    <a:bodyPr/>
                    <a:lstStyle/>
                    <a:p>
                      <a:pPr marL="0" algn="just" defTabSz="914400" rtl="1" eaLnBrk="1" latinLnBrk="0" hangingPunct="1">
                        <a:buFontTx/>
                        <a:buChar char="-"/>
                      </a:pPr>
                      <a:endParaRPr lang="en-US" sz="1700" b="1" kern="1200" baseline="0" dirty="0">
                        <a:solidFill>
                          <a:schemeClr val="dk1"/>
                        </a:solidFill>
                        <a:latin typeface="+mn-lt"/>
                        <a:ea typeface="+mn-ea"/>
                        <a:cs typeface="B Mitra" pitchFamily="2" charset="-78"/>
                      </a:endParaRPr>
                    </a:p>
                  </a:txBody>
                  <a:tcPr marT="48404" marB="48404"/>
                </a:tc>
                <a:tc gridSpan="2">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600" b="1" dirty="0">
                          <a:latin typeface="Tahoma" pitchFamily="34" charset="0"/>
                          <a:cs typeface="B Mitra" pitchFamily="2" charset="-78"/>
                        </a:rPr>
                        <a:t>حسینیه کوچک </a:t>
                      </a:r>
                      <a:r>
                        <a:rPr lang="fa-IR" sz="1600" dirty="0">
                          <a:latin typeface="Tahoma" pitchFamily="34" charset="0"/>
                          <a:cs typeface="B Mitra" pitchFamily="2" charset="-78"/>
                        </a:rPr>
                        <a:t>با وجود کیفیات فضایی بالایی که دارد به لحاظ عملکردی تنها در ایام خاص عزاداری عملکرد دارد و در بقیه ایام سال عملکرد و سرزندگی ندارد. </a:t>
                      </a:r>
                    </a:p>
                  </a:txBody>
                  <a:tcPr marT="48404" marB="48404"/>
                </a:tc>
                <a:tc hMerge="1">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400" dirty="0">
                        <a:latin typeface="Tahoma" pitchFamily="34" charset="0"/>
                        <a:cs typeface="B Mitra" pitchFamily="2" charset="-78"/>
                      </a:endParaRPr>
                    </a:p>
                  </a:txBody>
                  <a:tcPr marL="156020" marR="156020" marT="60008" marB="60008"/>
                </a:tc>
                <a:tc rowSpan="9">
                  <a:txBody>
                    <a:bodyPr/>
                    <a:lstStyle/>
                    <a:p>
                      <a:pPr marL="0" marR="0" indent="0" algn="just" defTabSz="1125352" rtl="1" eaLnBrk="1" fontAlgn="auto" latinLnBrk="0" hangingPunct="1">
                        <a:lnSpc>
                          <a:spcPct val="100000"/>
                        </a:lnSpc>
                        <a:spcBef>
                          <a:spcPts val="0"/>
                        </a:spcBef>
                        <a:spcAft>
                          <a:spcPts val="0"/>
                        </a:spcAft>
                        <a:buClrTx/>
                        <a:buSzTx/>
                        <a:buFontTx/>
                        <a:buNone/>
                        <a:tabLst/>
                        <a:defRPr/>
                      </a:pPr>
                      <a:r>
                        <a:rPr lang="fa-IR" sz="1600" dirty="0">
                          <a:cs typeface="B Mitra" pitchFamily="2" charset="-78"/>
                        </a:rPr>
                        <a:t>میدان امام خمینی</a:t>
                      </a:r>
                      <a:r>
                        <a:rPr lang="fa-IR" sz="1600" baseline="0" dirty="0">
                          <a:cs typeface="B Mitra" pitchFamily="2" charset="-78"/>
                        </a:rPr>
                        <a:t> </a:t>
                      </a:r>
                      <a:r>
                        <a:rPr lang="fa-IR" sz="1600" dirty="0">
                          <a:cs typeface="B Mitra" pitchFamily="2" charset="-78"/>
                        </a:rPr>
                        <a:t>یک میدان سرزنده و دارای اختلاط کاربری است که گره اصلی فعالیتی محسوب می شود</a:t>
                      </a:r>
                      <a:r>
                        <a:rPr lang="fa-IR" sz="1600" baseline="0" dirty="0">
                          <a:cs typeface="B Mitra" pitchFamily="2" charset="-78"/>
                        </a:rPr>
                        <a:t> و بیشتر کاربری های تجاری، بانک ها، شیرینی فروشی و ... در آن قرار گرفته است.</a:t>
                      </a:r>
                      <a:endParaRPr lang="fa-IR" sz="1600" dirty="0">
                        <a:cs typeface="B Mitra" pitchFamily="2" charset="-78"/>
                      </a:endParaRPr>
                    </a:p>
                    <a:p>
                      <a:pPr algn="just" rtl="1"/>
                      <a:endParaRPr lang="fa-IR" sz="1600" b="1" baseline="0" dirty="0">
                        <a:cs typeface="B Mitra" pitchFamily="2" charset="-78"/>
                      </a:endParaRPr>
                    </a:p>
                  </a:txBody>
                  <a:tcPr marT="48404" marB="48404"/>
                </a:tc>
                <a:tc vMerge="1">
                  <a:txBody>
                    <a:bodyPr/>
                    <a:lstStyle/>
                    <a:p>
                      <a:pPr algn="ctr" rtl="1"/>
                      <a:endParaRPr lang="en-US" sz="2400" b="1" dirty="0">
                        <a:cs typeface="B Nazanin" pitchFamily="2" charset="-78"/>
                      </a:endParaRPr>
                    </a:p>
                  </a:txBody>
                  <a:tcPr vert="vert270"/>
                </a:tc>
              </a:tr>
              <a:tr h="338828">
                <a:tc vMerge="1">
                  <a:txBody>
                    <a:bodyPr/>
                    <a:lstStyle/>
                    <a:p>
                      <a:pPr marL="0" algn="just" defTabSz="914400" rtl="1" eaLnBrk="1" latinLnBrk="0" hangingPunct="1">
                        <a:buFontTx/>
                        <a:buChar char="-"/>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600" b="1" dirty="0">
                          <a:latin typeface="Tahoma" pitchFamily="34" charset="0"/>
                          <a:cs typeface="B Mitra" pitchFamily="2" charset="-78"/>
                        </a:rPr>
                        <a:t>بازار زواره </a:t>
                      </a:r>
                      <a:r>
                        <a:rPr lang="fa-IR" sz="1600" dirty="0">
                          <a:latin typeface="Tahoma" pitchFamily="34" charset="0"/>
                          <a:cs typeface="B Mitra" pitchFamily="2" charset="-78"/>
                        </a:rPr>
                        <a:t>با وجود کیفیات فضایی بالایی که دارد به لحاظ عملکردی بدون استفاده است.</a:t>
                      </a:r>
                    </a:p>
                  </a:txBody>
                  <a:tcPr marT="48404" marB="48404"/>
                </a:tc>
                <a:tc hMerge="1">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400" dirty="0">
                        <a:latin typeface="Tahoma" pitchFamily="34" charset="0"/>
                        <a:cs typeface="B Mitra" pitchFamily="2" charset="-78"/>
                      </a:endParaRPr>
                    </a:p>
                  </a:txBody>
                  <a:tcPr marL="156020" marR="156020" marT="60008" marB="60008"/>
                </a:tc>
                <a:tc vMerge="1">
                  <a:txBody>
                    <a:bodyPr/>
                    <a:lstStyle/>
                    <a:p>
                      <a:pPr algn="just" rtl="1"/>
                      <a:endParaRPr lang="fa-IR" sz="16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1790946">
                <a:tc vMerge="1">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1600" baseline="0" dirty="0">
                          <a:cs typeface="B Mitra" pitchFamily="2" charset="-78"/>
                        </a:rPr>
                        <a:t>عدم وجود تنوع و سرزندگی محدوده  میدان امام خمینی</a:t>
                      </a: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600" b="1" baseline="0" dirty="0">
                        <a:cs typeface="B Mitra" pitchFamily="2" charset="-78"/>
                      </a:endParaRPr>
                    </a:p>
                  </a:txBody>
                  <a:tcPr marT="48404" marB="48404"/>
                </a:tc>
                <a:tc hMerge="1">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400" b="1" baseline="0" dirty="0">
                        <a:cs typeface="B Mitra" pitchFamily="2" charset="-78"/>
                      </a:endParaRPr>
                    </a:p>
                  </a:txBody>
                  <a:tcPr/>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400" b="1" baseline="0" dirty="0">
                        <a:cs typeface="B Mitra" pitchFamily="2" charset="-78"/>
                      </a:endParaRPr>
                    </a:p>
                  </a:txBody>
                  <a:tcPr/>
                </a:tc>
                <a:tc vMerge="1">
                  <a:txBody>
                    <a:bodyPr/>
                    <a:lstStyle/>
                    <a:p>
                      <a:pPr algn="ctr" rtl="1"/>
                      <a:endParaRPr lang="en-US" sz="2400" b="1" dirty="0">
                        <a:cs typeface="B Nazanin" pitchFamily="2" charset="-78"/>
                      </a:endParaRPr>
                    </a:p>
                  </a:txBody>
                  <a:tcPr vert="vert270"/>
                </a:tc>
              </a:tr>
              <a:tr h="570091">
                <a:tc vMerge="1">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600" b="0" dirty="0">
                          <a:cs typeface="B Mitra" pitchFamily="2" charset="-78"/>
                        </a:rPr>
                        <a:t>عدم وجود سرزندگی کافی در محلات قدیم و بافت</a:t>
                      </a:r>
                      <a:r>
                        <a:rPr lang="fa-IR" sz="1600" b="0" baseline="0" dirty="0">
                          <a:cs typeface="B Mitra" pitchFamily="2" charset="-78"/>
                        </a:rPr>
                        <a:t> تاریخی در اثر عدم وجود مراکز فعالیتی مناسب</a:t>
                      </a:r>
                      <a:endParaRPr lang="en-US" sz="1600" b="0" dirty="0">
                        <a:cs typeface="B Mitra" pitchFamily="2" charset="-78"/>
                      </a:endParaRPr>
                    </a:p>
                  </a:txBody>
                  <a:tcPr marT="48404" marB="48404"/>
                </a:tc>
                <a:tc hMerge="1">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en-US" sz="1400" b="0" dirty="0">
                        <a:cs typeface="B Mitra" pitchFamily="2" charset="-78"/>
                      </a:endParaRPr>
                    </a:p>
                  </a:txBody>
                  <a:tcPr/>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400" b="1" baseline="0" dirty="0">
                        <a:cs typeface="B Mitra" pitchFamily="2" charset="-78"/>
                      </a:endParaRPr>
                    </a:p>
                  </a:txBody>
                  <a:tcPr/>
                </a:tc>
                <a:tc vMerge="1">
                  <a:txBody>
                    <a:bodyPr/>
                    <a:lstStyle/>
                    <a:p>
                      <a:pPr algn="ctr" rtl="1"/>
                      <a:endParaRPr lang="en-US" sz="2400" b="1" dirty="0">
                        <a:cs typeface="B Mitra" pitchFamily="2" charset="-78"/>
                      </a:endParaRPr>
                    </a:p>
                  </a:txBody>
                  <a:tcPr vert="vert270"/>
                </a:tc>
              </a:tr>
              <a:tr h="338828">
                <a:tc vMerge="1">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600" b="0" dirty="0">
                          <a:cs typeface="B Mitra" pitchFamily="2" charset="-78"/>
                        </a:rPr>
                        <a:t>وجود کاربریهای</a:t>
                      </a:r>
                      <a:r>
                        <a:rPr lang="fa-IR" sz="1600" b="0" baseline="0" dirty="0">
                          <a:cs typeface="B Mitra" pitchFamily="2" charset="-78"/>
                        </a:rPr>
                        <a:t>  ناسازکار در بخشی از بافت جدید بخصوص در کناره محور فرا شهری</a:t>
                      </a:r>
                      <a:endParaRPr lang="en-US" sz="1600" b="0" dirty="0">
                        <a:cs typeface="B Mitra" pitchFamily="2" charset="-78"/>
                      </a:endParaRPr>
                    </a:p>
                  </a:txBody>
                  <a:tcPr marT="48404" marB="48404"/>
                </a:tc>
                <a:tc hMerge="1">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400" b="1" baseline="0" dirty="0">
                        <a:cs typeface="B Mitra" pitchFamily="2" charset="-78"/>
                      </a:endParaRPr>
                    </a:p>
                  </a:txBody>
                  <a:tcPr/>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400" b="1" baseline="0" dirty="0">
                        <a:cs typeface="B Mitra" pitchFamily="2" charset="-78"/>
                      </a:endParaRPr>
                    </a:p>
                  </a:txBody>
                  <a:tcPr/>
                </a:tc>
                <a:tc vMerge="1">
                  <a:txBody>
                    <a:bodyPr/>
                    <a:lstStyle/>
                    <a:p>
                      <a:pPr algn="ctr" rtl="1"/>
                      <a:endParaRPr lang="en-US" sz="2400" b="1" dirty="0">
                        <a:cs typeface="B Mitra" pitchFamily="2" charset="-78"/>
                      </a:endParaRPr>
                    </a:p>
                  </a:txBody>
                  <a:tcPr vert="vert270"/>
                </a:tc>
              </a:tr>
              <a:tr h="823878">
                <a:tc vMerge="1">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600" b="0" dirty="0">
                          <a:cs typeface="B Mitra" pitchFamily="2" charset="-78"/>
                        </a:rPr>
                        <a:t>عدم سرزندگی مناسب در محلات مسکونی</a:t>
                      </a:r>
                      <a:r>
                        <a:rPr lang="fa-IR" sz="1600" b="0" baseline="0" dirty="0">
                          <a:cs typeface="B Mitra" pitchFamily="2" charset="-78"/>
                        </a:rPr>
                        <a:t> بافت های جدید و میانی به دلیل عدم وجود مراکز فعالیتی مناسب</a:t>
                      </a:r>
                      <a:endParaRPr lang="en-US" sz="1600" b="0" dirty="0">
                        <a:cs typeface="B Mitra" pitchFamily="2" charset="-78"/>
                      </a:endParaRPr>
                    </a:p>
                  </a:txBody>
                  <a:tcPr marT="48404" marB="48404"/>
                </a:tc>
                <a:tc hMerge="1">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endParaRPr lang="fa-IR" sz="1400" b="1" baseline="0" dirty="0">
                        <a:cs typeface="B Mitra" pitchFamily="2" charset="-78"/>
                      </a:endParaRPr>
                    </a:p>
                  </a:txBody>
                  <a:tcPr/>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400" b="1" baseline="0" dirty="0">
                        <a:cs typeface="B Mitra" pitchFamily="2" charset="-78"/>
                      </a:endParaRPr>
                    </a:p>
                  </a:txBody>
                  <a:tcPr/>
                </a:tc>
                <a:tc vMerge="1">
                  <a:txBody>
                    <a:bodyPr/>
                    <a:lstStyle/>
                    <a:p>
                      <a:pPr algn="ctr" rtl="1"/>
                      <a:endParaRPr lang="en-US" sz="2400" b="1" dirty="0">
                        <a:cs typeface="B Mitra" pitchFamily="2" charset="-78"/>
                      </a:endParaRPr>
                    </a:p>
                  </a:txBody>
                  <a:tcPr vert="vert270"/>
                </a:tc>
              </a:tr>
              <a:tr h="1064887">
                <a:tc vMerge="1">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gridSpan="2">
                  <a:txBody>
                    <a:bodyPr/>
                    <a:lstStyle/>
                    <a:p>
                      <a:pPr algn="just" rtl="1">
                        <a:lnSpc>
                          <a:spcPct val="100000"/>
                        </a:lnSpc>
                        <a:buFont typeface="Arial" pitchFamily="34" charset="0"/>
                        <a:buNone/>
                      </a:pPr>
                      <a:r>
                        <a:rPr lang="fa-IR" sz="1600" b="0" dirty="0">
                          <a:cs typeface="B Homa" pitchFamily="2" charset="-78"/>
                        </a:rPr>
                        <a:t>عدم وجود مبلمان </a:t>
                      </a:r>
                      <a:r>
                        <a:rPr lang="fa-IR" sz="1600" b="0" baseline="0" dirty="0">
                          <a:cs typeface="B Homa" pitchFamily="2" charset="-78"/>
                        </a:rPr>
                        <a:t>شهری مناسب در بیشتر نقاط شهر</a:t>
                      </a:r>
                      <a:endParaRPr lang="en-US" sz="1600" b="0" dirty="0">
                        <a:cs typeface="B Hom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600" b="0" dirty="0">
                        <a:cs typeface="B Mitr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600" b="0" dirty="0">
                        <a:cs typeface="B Mitr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en-US" sz="1600" b="0" dirty="0">
                        <a:cs typeface="B Mitra" pitchFamily="2" charset="-78"/>
                      </a:endParaRPr>
                    </a:p>
                  </a:txBody>
                  <a:tcPr marT="48404" marB="48404"/>
                </a:tc>
                <a:tc hMerge="1">
                  <a:txBody>
                    <a:bodyPr/>
                    <a:lstStyle/>
                    <a:p>
                      <a:endParaRPr lang="en-US"/>
                    </a:p>
                  </a:txBody>
                  <a:tcPr/>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400" b="1" baseline="0" dirty="0">
                        <a:cs typeface="B Mitra" pitchFamily="2" charset="-78"/>
                      </a:endParaRPr>
                    </a:p>
                  </a:txBody>
                  <a:tcPr/>
                </a:tc>
                <a:tc vMerge="1">
                  <a:txBody>
                    <a:bodyPr/>
                    <a:lstStyle/>
                    <a:p>
                      <a:pPr algn="ctr" rtl="1"/>
                      <a:endParaRPr lang="en-US" sz="2400" b="1" dirty="0">
                        <a:cs typeface="B Mitra" pitchFamily="2" charset="-78"/>
                      </a:endParaRPr>
                    </a:p>
                  </a:txBody>
                  <a:tcPr vert="vert270"/>
                </a:tc>
              </a:tr>
              <a:tr h="1064887">
                <a:tc vMerge="1">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600" baseline="0" dirty="0">
                          <a:cs typeface="B Homa" pitchFamily="2" charset="-78"/>
                        </a:rPr>
                        <a:t>عدم وجود کانون های فعالیتی و خدماتی مناسب در ورودی شهر</a:t>
                      </a:r>
                      <a:endParaRPr lang="en-US" sz="1600" b="0" dirty="0">
                        <a:cs typeface="B Hom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600" b="0" dirty="0">
                        <a:cs typeface="B Mitr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600" b="0" dirty="0">
                        <a:cs typeface="B Mitr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en-US" sz="1600" b="0" dirty="0">
                        <a:cs typeface="B Mitra" pitchFamily="2" charset="-78"/>
                      </a:endParaRPr>
                    </a:p>
                  </a:txBody>
                  <a:tcPr marT="48404" marB="48404"/>
                </a:tc>
                <a:tc hMerge="1">
                  <a:txBody>
                    <a:bodyPr/>
                    <a:lstStyle/>
                    <a:p>
                      <a:endParaRPr lang="en-US"/>
                    </a:p>
                  </a:txBody>
                  <a:tcPr/>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400" b="1" baseline="0" dirty="0">
                        <a:cs typeface="B Mitra" pitchFamily="2" charset="-78"/>
                      </a:endParaRPr>
                    </a:p>
                  </a:txBody>
                  <a:tcPr/>
                </a:tc>
                <a:tc vMerge="1">
                  <a:txBody>
                    <a:bodyPr/>
                    <a:lstStyle/>
                    <a:p>
                      <a:pPr algn="ctr" rtl="1"/>
                      <a:endParaRPr lang="en-US" sz="2400" b="1" dirty="0">
                        <a:cs typeface="B Mitra" pitchFamily="2" charset="-78"/>
                      </a:endParaRPr>
                    </a:p>
                  </a:txBody>
                  <a:tcPr vert="vert270"/>
                </a:tc>
              </a:tr>
              <a:tr h="1306906">
                <a:tc vMerge="1">
                  <a:txBody>
                    <a:bodyPr/>
                    <a:lstStyle/>
                    <a:p>
                      <a:pPr marL="0" algn="just" defTabSz="914400" rtl="1" eaLnBrk="1" latinLnBrk="0" hangingPunct="1">
                        <a:buFontTx/>
                        <a:buNone/>
                      </a:pPr>
                      <a:endParaRPr lang="en-US" sz="1600" b="1" kern="1200" baseline="0" dirty="0">
                        <a:solidFill>
                          <a:schemeClr val="dk1"/>
                        </a:solidFill>
                        <a:latin typeface="+mn-lt"/>
                        <a:ea typeface="+mn-ea"/>
                        <a:cs typeface="B Mitra" pitchFamily="2" charset="-78"/>
                      </a:endParaRPr>
                    </a:p>
                  </a:txBody>
                  <a:tcPr/>
                </a:tc>
                <a:tc gridSpan="2">
                  <a:txBody>
                    <a:bodyPr/>
                    <a:lstStyle/>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r>
                        <a:rPr lang="fa-IR" sz="1600" b="0" dirty="0">
                          <a:cs typeface="B Homa" pitchFamily="2" charset="-78"/>
                        </a:rPr>
                        <a:t>عدم وجود مبلمان مناسب در میدان امام خمینی</a:t>
                      </a:r>
                      <a:endParaRPr lang="en-US" sz="1600" b="0" dirty="0">
                        <a:cs typeface="B Hom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600" b="0" dirty="0">
                        <a:cs typeface="B Mitr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600" b="0" dirty="0">
                        <a:cs typeface="B Mitr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fa-IR" sz="1600" b="0" dirty="0">
                        <a:cs typeface="B Mitra" pitchFamily="2" charset="-78"/>
                      </a:endParaRPr>
                    </a:p>
                    <a:p>
                      <a:pPr marL="0" marR="0" indent="0" algn="just" defTabSz="2674620" rtl="1" eaLnBrk="1" fontAlgn="auto" latinLnBrk="0" hangingPunct="1">
                        <a:lnSpc>
                          <a:spcPct val="100000"/>
                        </a:lnSpc>
                        <a:spcBef>
                          <a:spcPts val="0"/>
                        </a:spcBef>
                        <a:spcAft>
                          <a:spcPts val="0"/>
                        </a:spcAft>
                        <a:buClrTx/>
                        <a:buSzTx/>
                        <a:buFont typeface="Arial" pitchFamily="34" charset="0"/>
                        <a:buNone/>
                        <a:tabLst/>
                        <a:defRPr/>
                      </a:pPr>
                      <a:endParaRPr lang="en-US" sz="1600" b="0" dirty="0">
                        <a:cs typeface="B Mitra" pitchFamily="2" charset="-78"/>
                      </a:endParaRPr>
                    </a:p>
                  </a:txBody>
                  <a:tcPr marT="48404" marB="48404"/>
                </a:tc>
                <a:tc hMerge="1">
                  <a:txBody>
                    <a:bodyPr/>
                    <a:lstStyle/>
                    <a:p>
                      <a:endParaRPr lang="en-US"/>
                    </a:p>
                  </a:txBody>
                  <a:tcPr/>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400" b="1" baseline="0" dirty="0">
                        <a:cs typeface="B Mitra" pitchFamily="2" charset="-78"/>
                      </a:endParaRPr>
                    </a:p>
                  </a:txBody>
                  <a:tcPr/>
                </a:tc>
                <a:tc vMerge="1">
                  <a:txBody>
                    <a:bodyPr/>
                    <a:lstStyle/>
                    <a:p>
                      <a:pPr algn="ctr" rtl="1"/>
                      <a:endParaRPr lang="en-US" sz="2400" b="1" dirty="0">
                        <a:cs typeface="B Mitra" pitchFamily="2" charset="-78"/>
                      </a:endParaRPr>
                    </a:p>
                  </a:txBody>
                  <a:tcPr vert="vert270"/>
                </a:tc>
              </a:tr>
            </a:tbl>
          </a:graphicData>
        </a:graphic>
      </p:graphicFrame>
      <p:pic>
        <p:nvPicPr>
          <p:cNvPr id="60430" name="Picture 11" descr="D:\maryam\project arshad\kargah shahr\zavareh\Untitled-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763125" y="3573463"/>
            <a:ext cx="2428875"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1" name="Picture 3" descr="L:\Pictures\mosaferat\zavare\maryam sh\100NIKON\DSCN4629.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343400" y="2667000"/>
            <a:ext cx="1947863"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2" name="Picture 19" descr="E:\pic\zavare\216CANON\IMG_161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43400" y="6019800"/>
            <a:ext cx="1338263"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3" name="Picture 14" descr="E:\tarahi shahri\term3\karga shahr\3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316413" y="6937375"/>
            <a:ext cx="110172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4" name="Picture 17" descr="D:\other\PIC\zavare mar.foroot\216CANON\IMG_1641.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268788" y="8043863"/>
            <a:ext cx="1084262"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145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5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graphicFrame>
        <p:nvGraphicFramePr>
          <p:cNvPr id="2" name="Table 1"/>
          <p:cNvGraphicFramePr>
            <a:graphicFrameLocks noGrp="1"/>
          </p:cNvGraphicFramePr>
          <p:nvPr/>
        </p:nvGraphicFramePr>
        <p:xfrm>
          <a:off x="2098675" y="1716088"/>
          <a:ext cx="10796588" cy="3810000"/>
        </p:xfrm>
        <a:graphic>
          <a:graphicData uri="http://schemas.openxmlformats.org/drawingml/2006/table">
            <a:tbl>
              <a:tblPr firstRow="1" bandRow="1"/>
              <a:tblGrid>
                <a:gridCol w="674787"/>
                <a:gridCol w="674787"/>
                <a:gridCol w="674787"/>
                <a:gridCol w="674787"/>
                <a:gridCol w="674787"/>
                <a:gridCol w="674787"/>
                <a:gridCol w="674787"/>
                <a:gridCol w="674787"/>
                <a:gridCol w="674787"/>
                <a:gridCol w="674787"/>
                <a:gridCol w="674787"/>
                <a:gridCol w="674787"/>
                <a:gridCol w="674787"/>
                <a:gridCol w="674787"/>
                <a:gridCol w="674787"/>
                <a:gridCol w="674787"/>
              </a:tblGrid>
              <a:tr h="305288">
                <a:tc rowSpan="2">
                  <a:txBody>
                    <a:bodyPr/>
                    <a:lstStyle/>
                    <a:p>
                      <a:pPr algn="ctr" rtl="0" fontAlgn="ctr"/>
                      <a:r>
                        <a:rPr lang="fa-IR" sz="1200" b="1" i="0" u="none" strike="noStrike" dirty="0">
                          <a:solidFill>
                            <a:srgbClr val="000000"/>
                          </a:solidFill>
                          <a:effectLst/>
                          <a:latin typeface="B Mitra"/>
                          <a:cs typeface="B Mitra" pitchFamily="2" charset="-78"/>
                        </a:rPr>
                        <a:t>جمع</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gridSpan="3">
                  <a:txBody>
                    <a:bodyPr/>
                    <a:lstStyle/>
                    <a:p>
                      <a:pPr algn="ctr" rtl="0" fontAlgn="ctr"/>
                      <a:r>
                        <a:rPr lang="fa-IR" sz="1200" b="1" i="0" u="none" strike="noStrike">
                          <a:solidFill>
                            <a:srgbClr val="000000"/>
                          </a:solidFill>
                          <a:effectLst/>
                          <a:latin typeface="B Mitra"/>
                          <a:cs typeface="B Mitra" pitchFamily="2" charset="-78"/>
                        </a:rPr>
                        <a:t>پهنه ها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endParaRPr lang="en-US"/>
                    </a:p>
                  </a:txBody>
                  <a:tcPr/>
                </a:tc>
                <a:tc hMerge="1">
                  <a:txBody>
                    <a:bodyPr/>
                    <a:lstStyle/>
                    <a:p>
                      <a:endParaRPr lang="en-US"/>
                    </a:p>
                  </a:txBody>
                  <a:tcPr/>
                </a:tc>
                <a:tc gridSpan="6">
                  <a:txBody>
                    <a:bodyPr/>
                    <a:lstStyle/>
                    <a:p>
                      <a:pPr algn="ctr" rtl="0" fontAlgn="ctr"/>
                      <a:r>
                        <a:rPr lang="fa-IR" sz="1200" b="1" i="0" u="none" strike="noStrike">
                          <a:solidFill>
                            <a:srgbClr val="000000"/>
                          </a:solidFill>
                          <a:effectLst/>
                          <a:latin typeface="B Mitra"/>
                          <a:cs typeface="B Mitra" pitchFamily="2" charset="-78"/>
                        </a:rPr>
                        <a:t>گره ها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rtl="0" fontAlgn="ctr"/>
                      <a:r>
                        <a:rPr lang="fa-IR" sz="1200" b="1" i="0" u="none" strike="noStrike" dirty="0">
                          <a:solidFill>
                            <a:srgbClr val="000000"/>
                          </a:solidFill>
                          <a:effectLst/>
                          <a:latin typeface="B Mitra"/>
                          <a:cs typeface="B Mitra" pitchFamily="2" charset="-78"/>
                        </a:rPr>
                        <a:t>محورها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rtl="0" fontAlgn="ctr"/>
                      <a:r>
                        <a:rPr lang="fa-IR" sz="1200" b="1" i="0" u="none" strike="noStrike" dirty="0">
                          <a:solidFill>
                            <a:srgbClr val="000000"/>
                          </a:solidFill>
                          <a:effectLst/>
                          <a:latin typeface="B Mitra"/>
                          <a:cs typeface="B Mitra" pitchFamily="2" charset="-78"/>
                        </a:rPr>
                        <a:t>هنجارها</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915865">
                <a:tc vMerge="1">
                  <a:txBody>
                    <a:bodyPr/>
                    <a:lstStyle/>
                    <a:p>
                      <a:endParaRPr lang="en-US"/>
                    </a:p>
                  </a:txBody>
                  <a:tcPr/>
                </a:tc>
                <a:tc>
                  <a:txBody>
                    <a:bodyPr/>
                    <a:lstStyle/>
                    <a:p>
                      <a:pPr algn="ctr" rtl="0" fontAlgn="ctr"/>
                      <a:r>
                        <a:rPr lang="fa-IR" sz="1200" b="1" i="0" u="none" strike="noStrike">
                          <a:solidFill>
                            <a:srgbClr val="000000"/>
                          </a:solidFill>
                          <a:effectLst/>
                          <a:latin typeface="B Mitra"/>
                          <a:cs typeface="B Mitra" pitchFamily="2" charset="-78"/>
                        </a:rPr>
                        <a:t>بافت جدید</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بافت میانی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بافت قدیم</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ورودی شهر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گره یخچال</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حسینیه</a:t>
                      </a:r>
                      <a:r>
                        <a:rPr lang="fa-IR" sz="1200" b="1" i="0" u="none" strike="noStrike">
                          <a:solidFill>
                            <a:srgbClr val="000000"/>
                          </a:solidFill>
                          <a:effectLst/>
                          <a:latin typeface="Calibri"/>
                          <a:cs typeface="B Mitra" pitchFamily="2" charset="-78"/>
                        </a:rPr>
                        <a:t> بزرگ</a:t>
                      </a:r>
                      <a:endParaRPr lang="fa-IR" sz="1200" b="1" i="0" u="none" strike="noStrike">
                        <a:solidFill>
                          <a:srgbClr val="000000"/>
                        </a:solidFill>
                        <a:effectLst/>
                        <a:latin typeface="B Mitra"/>
                        <a:cs typeface="B Mitra" pitchFamily="2" charset="-78"/>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حسینیه کوچک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میدان</a:t>
                      </a:r>
                      <a:r>
                        <a:rPr lang="fa-IR" sz="1200" b="1" i="0" u="none" strike="noStrike">
                          <a:solidFill>
                            <a:srgbClr val="000000"/>
                          </a:solidFill>
                          <a:effectLst/>
                          <a:latin typeface="Calibri"/>
                          <a:cs typeface="B Mitra" pitchFamily="2" charset="-78"/>
                        </a:rPr>
                        <a:t> وحدت</a:t>
                      </a:r>
                      <a:endParaRPr lang="fa-IR" sz="1200" b="1" i="0" u="none" strike="noStrike">
                        <a:solidFill>
                          <a:srgbClr val="000000"/>
                        </a:solidFill>
                        <a:effectLst/>
                        <a:latin typeface="B Mitra"/>
                        <a:cs typeface="B Mitra" pitchFamily="2" charset="-78"/>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میدان امام خمینی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امامزاده یحیی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شهید بهشتی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منتظری-رجایی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مدرس- طالقانی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خیابان امام خمینی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vMerge="1">
                  <a:txBody>
                    <a:bodyPr/>
                    <a:lstStyle/>
                    <a:p>
                      <a:endParaRPr lang="en-US"/>
                    </a:p>
                  </a:txBody>
                  <a:tcPr/>
                </a:tc>
              </a:tr>
              <a:tr h="341923">
                <a:tc>
                  <a:txBody>
                    <a:bodyPr/>
                    <a:lstStyle/>
                    <a:p>
                      <a:pPr algn="ctr" rtl="0" fontAlgn="ctr"/>
                      <a:r>
                        <a:rPr lang="en-US" sz="1600" b="1" i="0" u="none" strike="noStrike">
                          <a:solidFill>
                            <a:srgbClr val="000000"/>
                          </a:solidFill>
                          <a:effectLst/>
                          <a:latin typeface="Calibri"/>
                        </a:rPr>
                        <a:t>3.25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0.51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fa-IR" sz="1100" b="1" i="0" u="none" strike="noStrike">
                          <a:solidFill>
                            <a:srgbClr val="000000"/>
                          </a:solidFill>
                          <a:effectLst/>
                          <a:latin typeface="B Mitra"/>
                          <a:cs typeface="B Mitra" pitchFamily="2" charset="-78"/>
                        </a:rPr>
                        <a:t> گوناگونی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610577">
                <a:tc>
                  <a:txBody>
                    <a:bodyPr/>
                    <a:lstStyle/>
                    <a:p>
                      <a:pPr algn="ctr" rtl="0" fontAlgn="ctr"/>
                      <a:r>
                        <a:rPr lang="en-US" sz="1600" b="1" i="0" u="none" strike="noStrike">
                          <a:solidFill>
                            <a:srgbClr val="000000"/>
                          </a:solidFill>
                          <a:effectLst/>
                          <a:latin typeface="Calibri"/>
                        </a:rPr>
                        <a:t>2.95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انعطاف پذبری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341923">
                <a:tc>
                  <a:txBody>
                    <a:bodyPr/>
                    <a:lstStyle/>
                    <a:p>
                      <a:pPr algn="ctr" rtl="0" fontAlgn="ctr"/>
                      <a:r>
                        <a:rPr lang="en-US" sz="1600" b="1" i="0" u="none" strike="noStrike">
                          <a:solidFill>
                            <a:srgbClr val="000000"/>
                          </a:solidFill>
                          <a:effectLst/>
                          <a:latin typeface="Calibri"/>
                        </a:rPr>
                        <a:t>2.96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fa-IR" sz="1200" b="1" i="0" u="none" strike="noStrike">
                          <a:solidFill>
                            <a:srgbClr val="000000"/>
                          </a:solidFill>
                          <a:effectLst/>
                          <a:latin typeface="B Mitra"/>
                          <a:cs typeface="B Mitra" pitchFamily="2" charset="-78"/>
                        </a:rPr>
                        <a:t>سازگاری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341923">
                <a:tc>
                  <a:txBody>
                    <a:bodyPr/>
                    <a:lstStyle/>
                    <a:p>
                      <a:pPr algn="ctr" rtl="0" fontAlgn="ctr"/>
                      <a:r>
                        <a:rPr lang="en-US" sz="1600" b="1" i="0" u="none" strike="noStrike">
                          <a:solidFill>
                            <a:srgbClr val="000000"/>
                          </a:solidFill>
                          <a:effectLst/>
                          <a:latin typeface="Calibri"/>
                        </a:rPr>
                        <a:t>2.08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ایمنی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610577">
                <a:tc>
                  <a:txBody>
                    <a:bodyPr/>
                    <a:lstStyle/>
                    <a:p>
                      <a:pPr algn="ctr" rtl="0" fontAlgn="ctr"/>
                      <a:r>
                        <a:rPr lang="en-US" sz="1600" b="1" i="0" u="none" strike="noStrike">
                          <a:solidFill>
                            <a:srgbClr val="000000"/>
                          </a:solidFill>
                          <a:effectLst/>
                          <a:latin typeface="Calibri"/>
                        </a:rPr>
                        <a:t>4.67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0.99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fa-IR" sz="1200" b="1" i="0" u="none" strike="noStrike">
                          <a:solidFill>
                            <a:srgbClr val="000000"/>
                          </a:solidFill>
                          <a:effectLst/>
                          <a:latin typeface="B Mitra"/>
                          <a:cs typeface="B Mitra" pitchFamily="2" charset="-78"/>
                        </a:rPr>
                        <a:t>  کیفیت خدمات</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341923">
                <a:tc>
                  <a:txBody>
                    <a:bodyPr/>
                    <a:lstStyle/>
                    <a:p>
                      <a:pPr algn="ctr" rtl="0" fontAlgn="ctr"/>
                      <a:r>
                        <a:rPr lang="en-US" sz="1600" b="1" i="0" u="none" strike="noStrike">
                          <a:solidFill>
                            <a:srgbClr val="000000"/>
                          </a:solidFill>
                          <a:effectLst/>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1.58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1.43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2.06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1.62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1.87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1.52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جمع</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bl>
          </a:graphicData>
        </a:graphic>
      </p:graphicFrame>
      <p:sp>
        <p:nvSpPr>
          <p:cNvPr id="14" name="Rectangle 13"/>
          <p:cNvSpPr/>
          <p:nvPr/>
        </p:nvSpPr>
        <p:spPr>
          <a:xfrm>
            <a:off x="7162800" y="877888"/>
            <a:ext cx="5732463" cy="830262"/>
          </a:xfrm>
          <a:prstGeom prst="rect">
            <a:avLst/>
          </a:prstGeom>
        </p:spPr>
        <p:txBody>
          <a:bodyPr lIns="91435" tIns="45718" rIns="91435" bIns="45718">
            <a:spAutoFit/>
          </a:bodyPr>
          <a:lstStyle/>
          <a:p>
            <a:pPr algn="ct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ارزیابی  هنجارهای محیطی فضاها و عناصر اصلی شاخص شهر در ارتباط با </a:t>
            </a:r>
            <a:r>
              <a:rPr lang="fa-IR" sz="2400" b="1" u="sng" dirty="0">
                <a:solidFill>
                  <a:srgbClr val="C00000"/>
                </a:solidFill>
                <a:effectLst>
                  <a:outerShdw blurRad="38100" dist="38100" dir="2700000" algn="tl">
                    <a:srgbClr val="000000">
                      <a:alpha val="43137"/>
                    </a:srgbClr>
                  </a:outerShdw>
                </a:effectLst>
                <a:latin typeface="+mn-lt"/>
                <a:cs typeface="B Davat" pitchFamily="2" charset="-78"/>
              </a:rPr>
              <a:t>کارکرد </a:t>
            </a:r>
            <a:r>
              <a:rPr lang="fa-IR" sz="2400" b="1" dirty="0">
                <a:effectLst>
                  <a:outerShdw blurRad="38100" dist="38100" dir="2700000" algn="tl">
                    <a:srgbClr val="000000">
                      <a:alpha val="43137"/>
                    </a:srgbClr>
                  </a:outerShdw>
                </a:effectLst>
                <a:latin typeface="+mn-lt"/>
                <a:cs typeface="B Davat" pitchFamily="2" charset="-78"/>
              </a:rPr>
              <a:t>با استفاده از تکنیک</a:t>
            </a:r>
            <a:r>
              <a:rPr lang="en-US" sz="2400" b="1" dirty="0">
                <a:latin typeface="+mn-lt"/>
                <a:cs typeface="B Davat" pitchFamily="2" charset="-78"/>
              </a:rPr>
              <a:t>AHP</a:t>
            </a:r>
            <a:endParaRPr lang="fa-IR" sz="2400" b="1" dirty="0">
              <a:effectLst>
                <a:outerShdw blurRad="38100" dist="38100" dir="2700000" algn="tl">
                  <a:srgbClr val="000000">
                    <a:alpha val="43137"/>
                  </a:srgbClr>
                </a:outerShdw>
              </a:effectLst>
              <a:latin typeface="+mn-lt"/>
              <a:cs typeface="B Davat" pitchFamily="2" charset="-78"/>
            </a:endParaRPr>
          </a:p>
        </p:txBody>
      </p:sp>
      <p:sp>
        <p:nvSpPr>
          <p:cNvPr id="61595" name="Rectangle 14"/>
          <p:cNvSpPr>
            <a:spLocks noChangeArrowheads="1"/>
          </p:cNvSpPr>
          <p:nvPr/>
        </p:nvSpPr>
        <p:spPr bwMode="auto">
          <a:xfrm>
            <a:off x="11545888" y="6680200"/>
            <a:ext cx="146526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محورهای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کارکرد</a:t>
            </a:r>
          </a:p>
        </p:txBody>
      </p:sp>
      <p:pic>
        <p:nvPicPr>
          <p:cNvPr id="61596" name="Picture 1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90713" y="5715000"/>
            <a:ext cx="6489700" cy="32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7" name="Picture 18"/>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380413" y="5562600"/>
            <a:ext cx="3295650"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p:cNvSpPr/>
          <p:nvPr/>
        </p:nvSpPr>
        <p:spPr>
          <a:xfrm>
            <a:off x="7586663" y="250825"/>
            <a:ext cx="5191125" cy="569913"/>
          </a:xfrm>
          <a:prstGeom prst="rect">
            <a:avLst/>
          </a:prstGeom>
        </p:spPr>
        <p:txBody>
          <a:bodyPr lIns="91435" tIns="45718" rIns="91435" bIns="45718">
            <a:spAutoFit/>
          </a:bodyPr>
          <a:lstStyle/>
          <a:p>
            <a:pPr marL="457177" indent="-457177" algn="r" defTabSz="1125295" rtl="1" eaLnBrk="1" fontAlgn="auto" hangingPunct="1">
              <a:spcBef>
                <a:spcPts val="0"/>
              </a:spcBef>
              <a:spcAft>
                <a:spcPts val="0"/>
              </a:spcAft>
              <a:buFont typeface="Wingdings" pitchFamily="2" charset="2"/>
              <a:buChar char="v"/>
              <a:defRPr/>
            </a:pPr>
            <a:r>
              <a:rPr lang="fa-IR" sz="3100" b="1" dirty="0">
                <a:effectLst>
                  <a:outerShdw blurRad="38100" dist="38100" dir="2700000" algn="tl">
                    <a:srgbClr val="000000">
                      <a:alpha val="43137"/>
                    </a:srgbClr>
                  </a:outerShdw>
                </a:effectLst>
                <a:latin typeface="+mn-lt"/>
                <a:cs typeface="B Esfehan" pitchFamily="2" charset="-78"/>
              </a:rPr>
              <a:t>تحلیل یکپارچه:  </a:t>
            </a:r>
            <a:r>
              <a:rPr lang="fa-IR" sz="2000" b="1" dirty="0">
                <a:effectLst>
                  <a:outerShdw blurRad="38100" dist="38100" dir="2700000" algn="tl">
                    <a:srgbClr val="000000">
                      <a:alpha val="43137"/>
                    </a:srgbClr>
                  </a:outerShdw>
                </a:effectLst>
                <a:latin typeface="+mn-lt"/>
                <a:cs typeface="B Esfehan" pitchFamily="2" charset="-78"/>
              </a:rPr>
              <a:t>نمایانگر کارکرد</a:t>
            </a:r>
          </a:p>
        </p:txBody>
      </p:sp>
      <p:sp>
        <p:nvSpPr>
          <p:cNvPr id="21" name="TextBox 20"/>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247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62476" name="Rectangle 13"/>
          <p:cNvSpPr>
            <a:spLocks noChangeArrowheads="1"/>
          </p:cNvSpPr>
          <p:nvPr/>
        </p:nvSpPr>
        <p:spPr bwMode="auto">
          <a:xfrm>
            <a:off x="11545888" y="6680200"/>
            <a:ext cx="146526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پهنه 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کارکرد</a:t>
            </a:r>
          </a:p>
        </p:txBody>
      </p:sp>
      <p:sp>
        <p:nvSpPr>
          <p:cNvPr id="62477" name="Rectangle 14"/>
          <p:cNvSpPr>
            <a:spLocks noChangeArrowheads="1"/>
          </p:cNvSpPr>
          <p:nvPr/>
        </p:nvSpPr>
        <p:spPr bwMode="auto">
          <a:xfrm>
            <a:off x="11530013" y="2166938"/>
            <a:ext cx="1465262"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گره 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کارکرد</a:t>
            </a:r>
          </a:p>
        </p:txBody>
      </p:sp>
      <p:pic>
        <p:nvPicPr>
          <p:cNvPr id="62478"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09788" y="1676400"/>
            <a:ext cx="5967412"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9"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183563" y="1676400"/>
            <a:ext cx="3362325" cy="345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7"/>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998663" y="5257800"/>
            <a:ext cx="618490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1" name="Picture 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50238" y="5265738"/>
            <a:ext cx="3295650" cy="351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p:cNvSpPr/>
          <p:nvPr/>
        </p:nvSpPr>
        <p:spPr>
          <a:xfrm>
            <a:off x="2725738" y="1209675"/>
            <a:ext cx="10609262" cy="461963"/>
          </a:xfrm>
          <a:prstGeom prst="rect">
            <a:avLst/>
          </a:prstGeom>
        </p:spPr>
        <p:txBody>
          <a:bodyPr lIns="91435" tIns="45718" rIns="91435" bIns="45718">
            <a:spAutoFit/>
          </a:bodyPr>
          <a:lstStyle/>
          <a:p>
            <a:pPr algn="ct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ارزیابی  هنجارهای محیطی فضاها و عناصر اصلی شاخص شهر در ارتباط با </a:t>
            </a:r>
            <a:r>
              <a:rPr lang="fa-IR" sz="2400" b="1" u="sng" dirty="0">
                <a:solidFill>
                  <a:srgbClr val="C00000"/>
                </a:solidFill>
                <a:effectLst>
                  <a:outerShdw blurRad="38100" dist="38100" dir="2700000" algn="tl">
                    <a:srgbClr val="000000">
                      <a:alpha val="43137"/>
                    </a:srgbClr>
                  </a:outerShdw>
                </a:effectLst>
                <a:latin typeface="+mn-lt"/>
                <a:cs typeface="B Davat" pitchFamily="2" charset="-78"/>
              </a:rPr>
              <a:t>کارکرد </a:t>
            </a:r>
            <a:r>
              <a:rPr lang="fa-IR" sz="2400" b="1" dirty="0">
                <a:effectLst>
                  <a:outerShdw blurRad="38100" dist="38100" dir="2700000" algn="tl">
                    <a:srgbClr val="000000">
                      <a:alpha val="43137"/>
                    </a:srgbClr>
                  </a:outerShdw>
                </a:effectLst>
                <a:latin typeface="+mn-lt"/>
                <a:cs typeface="B Davat" pitchFamily="2" charset="-78"/>
              </a:rPr>
              <a:t>با استفاده از تکنیک</a:t>
            </a:r>
            <a:r>
              <a:rPr lang="en-US" sz="2400" b="1" dirty="0">
                <a:latin typeface="+mn-lt"/>
                <a:cs typeface="B Davat" pitchFamily="2" charset="-78"/>
              </a:rPr>
              <a:t>AHP</a:t>
            </a:r>
            <a:endParaRPr lang="fa-IR" sz="2400" b="1" dirty="0">
              <a:effectLst>
                <a:outerShdw blurRad="38100" dist="38100" dir="2700000" algn="tl">
                  <a:srgbClr val="000000">
                    <a:alpha val="43137"/>
                  </a:srgbClr>
                </a:outerShdw>
              </a:effectLst>
              <a:latin typeface="+mn-lt"/>
              <a:cs typeface="B Davat" pitchFamily="2" charset="-78"/>
            </a:endParaRPr>
          </a:p>
        </p:txBody>
      </p:sp>
      <p:sp>
        <p:nvSpPr>
          <p:cNvPr id="22" name="Rectangle 21"/>
          <p:cNvSpPr/>
          <p:nvPr/>
        </p:nvSpPr>
        <p:spPr>
          <a:xfrm>
            <a:off x="7586663" y="250825"/>
            <a:ext cx="5191125" cy="569913"/>
          </a:xfrm>
          <a:prstGeom prst="rect">
            <a:avLst/>
          </a:prstGeom>
        </p:spPr>
        <p:txBody>
          <a:bodyPr lIns="91435" tIns="45718" rIns="91435" bIns="45718">
            <a:spAutoFit/>
          </a:bodyPr>
          <a:lstStyle/>
          <a:p>
            <a:pPr marL="457177" indent="-457177" algn="r" defTabSz="1125295" rtl="1" eaLnBrk="1" fontAlgn="auto" hangingPunct="1">
              <a:spcBef>
                <a:spcPts val="0"/>
              </a:spcBef>
              <a:spcAft>
                <a:spcPts val="0"/>
              </a:spcAft>
              <a:buFont typeface="Wingdings" pitchFamily="2" charset="2"/>
              <a:buChar char="v"/>
              <a:defRPr/>
            </a:pPr>
            <a:r>
              <a:rPr lang="fa-IR" sz="3100" b="1" dirty="0">
                <a:effectLst>
                  <a:outerShdw blurRad="38100" dist="38100" dir="2700000" algn="tl">
                    <a:srgbClr val="000000">
                      <a:alpha val="43137"/>
                    </a:srgbClr>
                  </a:outerShdw>
                </a:effectLst>
                <a:latin typeface="+mn-lt"/>
                <a:cs typeface="B Esfehan" pitchFamily="2" charset="-78"/>
              </a:rPr>
              <a:t>تحلیل یکپارچه:  </a:t>
            </a:r>
            <a:r>
              <a:rPr lang="fa-IR" sz="2000" b="1" dirty="0">
                <a:effectLst>
                  <a:outerShdw blurRad="38100" dist="38100" dir="2700000" algn="tl">
                    <a:srgbClr val="000000">
                      <a:alpha val="43137"/>
                    </a:srgbClr>
                  </a:outerShdw>
                </a:effectLst>
                <a:latin typeface="+mn-lt"/>
                <a:cs typeface="B Esfehan" pitchFamily="2" charset="-78"/>
              </a:rPr>
              <a:t>نمایانگر کارکرد</a:t>
            </a:r>
          </a:p>
        </p:txBody>
      </p:sp>
      <p:sp>
        <p:nvSpPr>
          <p:cNvPr id="18" name="TextBox 17"/>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349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8769350" y="177800"/>
            <a:ext cx="4087813" cy="647700"/>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نقشه هنجاری نمایانگر کارکرد</a:t>
            </a:r>
            <a:endParaRPr lang="en-US" sz="2400" b="1" dirty="0">
              <a:effectLst>
                <a:outerShdw blurRad="38100" dist="38100" dir="2700000" algn="tl">
                  <a:srgbClr val="000000">
                    <a:alpha val="43137"/>
                  </a:srgbClr>
                </a:outerShdw>
              </a:effectLst>
              <a:latin typeface="+mn-lt"/>
              <a:cs typeface="B Esfehan" pitchFamily="2" charset="-78"/>
            </a:endParaRPr>
          </a:p>
        </p:txBody>
      </p:sp>
      <p:pic>
        <p:nvPicPr>
          <p:cNvPr id="63501"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57400" y="1547813"/>
            <a:ext cx="9753600" cy="728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02"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347325" y="5192713"/>
            <a:ext cx="2509838"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20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10271125" y="152400"/>
            <a:ext cx="2365375" cy="762000"/>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900" b="1" dirty="0">
                <a:effectLst>
                  <a:outerShdw blurRad="38100" dist="38100" dir="2700000" algn="tl">
                    <a:srgbClr val="000000">
                      <a:alpha val="43137"/>
                    </a:srgbClr>
                  </a:outerShdw>
                </a:effectLst>
                <a:latin typeface="+mn-lt"/>
                <a:cs typeface="B Esfehan" pitchFamily="2" charset="-78"/>
              </a:rPr>
              <a:t>اهداف کلان</a:t>
            </a:r>
            <a:endParaRPr lang="en-US" sz="2900" b="1" dirty="0">
              <a:effectLst>
                <a:outerShdw blurRad="38100" dist="38100" dir="2700000" algn="tl">
                  <a:srgbClr val="000000">
                    <a:alpha val="43137"/>
                  </a:srgbClr>
                </a:outerShdw>
              </a:effectLst>
              <a:latin typeface="+mn-lt"/>
              <a:cs typeface="B Esfehan" pitchFamily="2" charset="-78"/>
            </a:endParaRPr>
          </a:p>
        </p:txBody>
      </p:sp>
      <p:sp>
        <p:nvSpPr>
          <p:cNvPr id="13" name="Rectangle 12"/>
          <p:cNvSpPr/>
          <p:nvPr/>
        </p:nvSpPr>
        <p:spPr>
          <a:xfrm>
            <a:off x="4038600" y="1720850"/>
            <a:ext cx="8585200" cy="438626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mj-lt"/>
              <a:buAutoNum type="arabicPeriod"/>
              <a:defRPr/>
            </a:pPr>
            <a:r>
              <a:rPr lang="fa-IR" sz="3100" b="1" dirty="0">
                <a:effectLst>
                  <a:outerShdw blurRad="38100" dist="38100" dir="2700000" algn="tl">
                    <a:srgbClr val="000000">
                      <a:alpha val="43137"/>
                    </a:srgbClr>
                  </a:outerShdw>
                </a:effectLst>
                <a:latin typeface="+mn-lt"/>
                <a:cs typeface="B Davat" pitchFamily="2" charset="-78"/>
              </a:rPr>
              <a:t> ارتقاء نقش و جایگاه شهر در سطوح کلان عملکردی</a:t>
            </a:r>
          </a:p>
          <a:p>
            <a:pPr marL="457177" indent="-457177" algn="r" defTabSz="1125295" rtl="1" eaLnBrk="1" fontAlgn="auto" hangingPunct="1">
              <a:lnSpc>
                <a:spcPct val="150000"/>
              </a:lnSpc>
              <a:spcBef>
                <a:spcPts val="0"/>
              </a:spcBef>
              <a:spcAft>
                <a:spcPts val="0"/>
              </a:spcAft>
              <a:buFont typeface="+mj-lt"/>
              <a:buAutoNum type="arabicPeriod"/>
              <a:defRPr/>
            </a:pPr>
            <a:r>
              <a:rPr lang="fa-IR" sz="3100" b="1" dirty="0">
                <a:effectLst>
                  <a:outerShdw blurRad="38100" dist="38100" dir="2700000" algn="tl">
                    <a:srgbClr val="000000">
                      <a:alpha val="43137"/>
                    </a:srgbClr>
                  </a:outerShdw>
                </a:effectLst>
                <a:latin typeface="+mn-lt"/>
                <a:cs typeface="B Davat" pitchFamily="2" charset="-78"/>
              </a:rPr>
              <a:t>ارتقا اقتصاد شهر بصورتی پویا</a:t>
            </a:r>
          </a:p>
          <a:p>
            <a:pPr marL="457177" indent="-457177" algn="r" defTabSz="1125295" rtl="1" eaLnBrk="1" fontAlgn="auto" hangingPunct="1">
              <a:lnSpc>
                <a:spcPct val="150000"/>
              </a:lnSpc>
              <a:spcBef>
                <a:spcPts val="0"/>
              </a:spcBef>
              <a:spcAft>
                <a:spcPts val="0"/>
              </a:spcAft>
              <a:buFont typeface="+mj-lt"/>
              <a:buAutoNum type="arabicPeriod"/>
              <a:defRPr/>
            </a:pPr>
            <a:r>
              <a:rPr lang="fa-IR" sz="3100" b="1" dirty="0">
                <a:effectLst>
                  <a:outerShdw blurRad="38100" dist="38100" dir="2700000" algn="tl">
                    <a:srgbClr val="000000">
                      <a:alpha val="43137"/>
                    </a:srgbClr>
                  </a:outerShdw>
                </a:effectLst>
                <a:latin typeface="+mn-lt"/>
                <a:cs typeface="B Davat" pitchFamily="2" charset="-78"/>
              </a:rPr>
              <a:t>حفظ، احیا و عمق بخشیدن به هویت تاریخی، فرهنگی و مذهبی گذشته </a:t>
            </a:r>
          </a:p>
          <a:p>
            <a:pPr marL="457177" indent="-457177" algn="r" defTabSz="1125295" rtl="1" eaLnBrk="1" fontAlgn="auto" hangingPunct="1">
              <a:lnSpc>
                <a:spcPct val="150000"/>
              </a:lnSpc>
              <a:spcBef>
                <a:spcPts val="0"/>
              </a:spcBef>
              <a:spcAft>
                <a:spcPts val="0"/>
              </a:spcAft>
              <a:buFont typeface="+mj-lt"/>
              <a:buAutoNum type="arabicPeriod"/>
              <a:defRPr/>
            </a:pPr>
            <a:r>
              <a:rPr lang="fa-IR" sz="3100" b="1" dirty="0">
                <a:effectLst>
                  <a:outerShdw blurRad="38100" dist="38100" dir="2700000" algn="tl">
                    <a:srgbClr val="000000">
                      <a:alpha val="43137"/>
                    </a:srgbClr>
                  </a:outerShdw>
                </a:effectLst>
                <a:latin typeface="+mn-lt"/>
                <a:cs typeface="B Davat" pitchFamily="2" charset="-78"/>
              </a:rPr>
              <a:t> بهبود شاخص های کیفیت زندگی در راستای رفاه اجتماعی ساکنین</a:t>
            </a:r>
          </a:p>
          <a:p>
            <a:pPr marL="457177" indent="-457177" algn="r" defTabSz="1125295" rtl="1" eaLnBrk="1" fontAlgn="auto" hangingPunct="1">
              <a:lnSpc>
                <a:spcPct val="150000"/>
              </a:lnSpc>
              <a:spcBef>
                <a:spcPts val="0"/>
              </a:spcBef>
              <a:spcAft>
                <a:spcPts val="0"/>
              </a:spcAft>
              <a:buFont typeface="+mj-lt"/>
              <a:buAutoNum type="arabicPeriod"/>
              <a:defRPr/>
            </a:pPr>
            <a:r>
              <a:rPr lang="fa-IR" sz="3100" b="1" dirty="0">
                <a:effectLst>
                  <a:outerShdw blurRad="38100" dist="38100" dir="2700000" algn="tl">
                    <a:srgbClr val="000000">
                      <a:alpha val="43137"/>
                    </a:srgbClr>
                  </a:outerShdw>
                </a:effectLst>
                <a:latin typeface="+mn-lt"/>
                <a:cs typeface="B Davat" pitchFamily="2" charset="-78"/>
              </a:rPr>
              <a:t>بهبود حیات اجتماعی شهر به منظور دستیابی به شهری فعال و زنده</a:t>
            </a:r>
          </a:p>
          <a:p>
            <a:pPr marL="457177" indent="-457177" algn="r" defTabSz="1125295" rtl="1" eaLnBrk="1" fontAlgn="auto" hangingPunct="1">
              <a:lnSpc>
                <a:spcPct val="150000"/>
              </a:lnSpc>
              <a:spcBef>
                <a:spcPts val="0"/>
              </a:spcBef>
              <a:spcAft>
                <a:spcPts val="0"/>
              </a:spcAft>
              <a:buFont typeface="+mj-lt"/>
              <a:buAutoNum type="arabicPeriod"/>
              <a:defRPr/>
            </a:pPr>
            <a:r>
              <a:rPr lang="fa-IR" sz="3100" b="1" dirty="0">
                <a:effectLst>
                  <a:outerShdw blurRad="38100" dist="38100" dir="2700000" algn="tl">
                    <a:srgbClr val="000000">
                      <a:alpha val="43137"/>
                    </a:srgbClr>
                  </a:outerShdw>
                </a:effectLst>
                <a:latin typeface="+mn-lt"/>
                <a:cs typeface="B Davat" pitchFamily="2" charset="-78"/>
              </a:rPr>
              <a:t>حفظ و ارتقاء سامانه زیست محیطی و حرکت به سمت ایجادشهری پایدار</a:t>
            </a:r>
          </a:p>
        </p:txBody>
      </p:sp>
      <p:sp>
        <p:nvSpPr>
          <p:cNvPr id="14" name="TextBox 13"/>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452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8567738" y="177800"/>
            <a:ext cx="44418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زمان- زمینه- فضا</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6902450"/>
        </p:xfrm>
        <a:graphic>
          <a:graphicData uri="http://schemas.openxmlformats.org/drawingml/2006/table">
            <a:tbl>
              <a:tblPr/>
              <a:tblGrid>
                <a:gridCol w="2630488"/>
                <a:gridCol w="2632075"/>
                <a:gridCol w="2630487"/>
                <a:gridCol w="2632075"/>
              </a:tblGrid>
              <a:tr h="381000">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تهدید</a:t>
                      </a:r>
                      <a:endPar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فرصت</a:t>
                      </a:r>
                      <a:endPar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ضعف</a:t>
                      </a:r>
                      <a:endPar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قوت</a:t>
                      </a:r>
                      <a:endPar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18589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عدم وجود حائلی میان بافت شمال شرقی شهر در مقابل عوامل جوی مانند باد</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امکان تعریف ورودی شهر از سمت مسیر منتهی به اردستان</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تعریف حد خارجی شهر به کمک لبه</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وجود بافت تاریخی  1100 ساله</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2330450">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عدم امکان توسعه شهر به واسطه موقعیت طبیعی</a:t>
                      </a:r>
                      <a:endParaRPr kumimoji="0" lang="en-US" altLang="fa-IR" sz="15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وجود گشودگی در کنار یخچال به عنوان عرصه ای جهت ایجاد فضای جمعی</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عدم ارتباط کالبدی بین بافت 1100 ساله و  20 ساله</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وجود یک گره فعال اجتماعی در ورودی بافت</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2330450">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احاطه ی شهر توسط پهنه کویری</a:t>
                      </a:r>
                      <a:endParaRPr kumimoji="0" lang="en-US" altLang="fa-IR" sz="15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انمان تقویت گره ارتباطی واقع در بخش زیرین راه آهن با خیابان اصلی شهر</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عدم امتداد و طراحی خیابان اصلی شهری(به عنوان عامل ساختاری) در بخش شمالی شهر</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ایجاد عامل ساختاری به واسطه خیابان اصلی شهر(وحدت بخشی به شهر)</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bl>
          </a:graphicData>
        </a:graphic>
      </p:graphicFrame>
      <p:pic>
        <p:nvPicPr>
          <p:cNvPr id="64552" name="Picture 1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586663" y="2536825"/>
            <a:ext cx="2286000"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53" name="Picture 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145713" y="4473575"/>
            <a:ext cx="2197100"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54" name="Picture 1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631113" y="4397375"/>
            <a:ext cx="17478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55" name="Picture 17"/>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31113" y="5316538"/>
            <a:ext cx="174783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56" name="Picture 4"/>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883150" y="4494213"/>
            <a:ext cx="1905000" cy="1643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57" name="Picture 20"/>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058400" y="2476500"/>
            <a:ext cx="23717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58" name="Picture 21"/>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876800" y="2590800"/>
            <a:ext cx="2333625" cy="117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59" name="Picture 22"/>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0058400" y="7018338"/>
            <a:ext cx="2468563"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60" name="Picture 25"/>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7553325" y="7018338"/>
            <a:ext cx="2303463"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61" name="Picture 26"/>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4806950" y="7294563"/>
            <a:ext cx="2533650" cy="11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7"/>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554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8567738" y="177800"/>
            <a:ext cx="44418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زمان- زمینه- فضا</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6902450"/>
        </p:xfrm>
        <a:graphic>
          <a:graphicData uri="http://schemas.openxmlformats.org/drawingml/2006/table">
            <a:tbl>
              <a:tblPr firstRow="1" bandRow="1">
                <a:tableStyleId>{16D9F66E-5EB9-4882-86FB-DCBF35E3C3E4}</a:tableStyleId>
              </a:tblPr>
              <a:tblGrid>
                <a:gridCol w="2631281"/>
                <a:gridCol w="2631281"/>
                <a:gridCol w="2631281"/>
                <a:gridCol w="2631281"/>
              </a:tblGrid>
              <a:tr h="381037">
                <a:tc>
                  <a:txBody>
                    <a:bodyPr/>
                    <a:lstStyle/>
                    <a:p>
                      <a:pPr algn="ctr"/>
                      <a:r>
                        <a:rPr lang="fa-IR" sz="1500" dirty="0">
                          <a:cs typeface="B Mitra" pitchFamily="2" charset="-78"/>
                        </a:rPr>
                        <a:t>تهدید</a:t>
                      </a:r>
                      <a:endParaRPr lang="en-US" sz="1500" dirty="0">
                        <a:cs typeface="B Mitra" pitchFamily="2" charset="-78"/>
                      </a:endParaRPr>
                    </a:p>
                  </a:txBody>
                  <a:tcPr marL="91445" marR="91445" marT="45724" marB="45724"/>
                </a:tc>
                <a:tc>
                  <a:txBody>
                    <a:bodyPr/>
                    <a:lstStyle/>
                    <a:p>
                      <a:pPr algn="ctr"/>
                      <a:r>
                        <a:rPr lang="fa-IR" sz="1500" dirty="0">
                          <a:cs typeface="B Mitra" pitchFamily="2" charset="-78"/>
                        </a:rPr>
                        <a:t>فرصت</a:t>
                      </a:r>
                      <a:endParaRPr lang="en-US" sz="1500" dirty="0">
                        <a:cs typeface="B Mitra" pitchFamily="2" charset="-78"/>
                      </a:endParaRPr>
                    </a:p>
                  </a:txBody>
                  <a:tcPr marL="91445" marR="91445" marT="45724" marB="45724"/>
                </a:tc>
                <a:tc>
                  <a:txBody>
                    <a:bodyPr/>
                    <a:lstStyle/>
                    <a:p>
                      <a:pPr algn="ctr"/>
                      <a:r>
                        <a:rPr lang="fa-IR" sz="1500" dirty="0">
                          <a:cs typeface="B Mitra" pitchFamily="2" charset="-78"/>
                        </a:rPr>
                        <a:t>ضعف</a:t>
                      </a:r>
                      <a:endParaRPr lang="en-US" sz="1500" dirty="0">
                        <a:cs typeface="B Mitra" pitchFamily="2" charset="-78"/>
                      </a:endParaRPr>
                    </a:p>
                  </a:txBody>
                  <a:tcPr marL="91445" marR="91445" marT="45724" marB="45724"/>
                </a:tc>
                <a:tc>
                  <a:txBody>
                    <a:bodyPr/>
                    <a:lstStyle/>
                    <a:p>
                      <a:pPr algn="ctr"/>
                      <a:r>
                        <a:rPr lang="fa-IR" sz="1500" dirty="0">
                          <a:cs typeface="B Mitra" pitchFamily="2" charset="-78"/>
                        </a:rPr>
                        <a:t>قوت</a:t>
                      </a:r>
                      <a:endParaRPr lang="en-US" sz="1500" dirty="0">
                        <a:cs typeface="B Mitra" pitchFamily="2" charset="-78"/>
                      </a:endParaRPr>
                    </a:p>
                  </a:txBody>
                  <a:tcPr marL="91445" marR="91445" marT="45724" marB="45724"/>
                </a:tc>
              </a:tr>
              <a:tr h="929730">
                <a:tc gridSpan="2">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500" dirty="0">
                          <a:cs typeface="B Nazanin" pitchFamily="2" charset="-78"/>
                        </a:rPr>
                        <a:t>امکان باززنده سازی</a:t>
                      </a:r>
                      <a:r>
                        <a:rPr lang="fa-IR" sz="1500" baseline="0" dirty="0">
                          <a:cs typeface="B Nazanin" pitchFamily="2" charset="-78"/>
                        </a:rPr>
                        <a:t> عناصر واقع در بافت 1100 ساله که عملکرد گذشته خود را از دست داده اند</a:t>
                      </a:r>
                      <a:endParaRPr lang="en-US" sz="1500" dirty="0">
                        <a:cs typeface="B Nazanin" pitchFamily="2" charset="-78"/>
                      </a:endParaRPr>
                    </a:p>
                  </a:txBody>
                  <a:tcPr marL="91445" marR="91445" marT="45724" marB="45724"/>
                </a:tc>
                <a:tc h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en-US" sz="1400" dirty="0">
                        <a:cs typeface="B Nazanin" pitchFamily="2" charset="-78"/>
                      </a:endParaRPr>
                    </a:p>
                  </a:txBody>
                  <a:tcPr/>
                </a:tc>
                <a:tc rowSpan="2">
                  <a:txBody>
                    <a:bodyPr/>
                    <a:lstStyle/>
                    <a:p>
                      <a:pPr algn="just" rtl="1"/>
                      <a:r>
                        <a:rPr lang="fa-IR" sz="1500" dirty="0">
                          <a:cs typeface="B Nazanin" pitchFamily="2" charset="-78"/>
                        </a:rPr>
                        <a:t>از هم گسیختگی بافت</a:t>
                      </a:r>
                      <a:r>
                        <a:rPr lang="fa-IR" sz="1500" baseline="0" dirty="0">
                          <a:cs typeface="B Nazanin" pitchFamily="2" charset="-78"/>
                        </a:rPr>
                        <a:t> ارزشمند تاریخی به واسطه خیابان اصلی</a:t>
                      </a:r>
                      <a:endParaRPr lang="en-US" sz="1500" dirty="0">
                        <a:cs typeface="B Nazanin" pitchFamily="2" charset="-78"/>
                      </a:endParaRPr>
                    </a:p>
                  </a:txBody>
                  <a:tcPr marL="91445" marR="91445" marT="45724" marB="45724"/>
                </a:tc>
                <a:tc rowSpan="2">
                  <a:txBody>
                    <a:bodyPr/>
                    <a:lstStyle/>
                    <a:p>
                      <a:pPr algn="just" rtl="1"/>
                      <a:r>
                        <a:rPr lang="fa-IR" sz="1200" dirty="0">
                          <a:cs typeface="B Nazanin" pitchFamily="2" charset="-78"/>
                        </a:rPr>
                        <a:t>وجود همپیوندی میان عناصر ارزشمند</a:t>
                      </a:r>
                      <a:r>
                        <a:rPr lang="fa-IR" sz="1200" baseline="0" dirty="0">
                          <a:cs typeface="B Nazanin" pitchFamily="2" charset="-78"/>
                        </a:rPr>
                        <a:t> در بافت</a:t>
                      </a:r>
                      <a:endParaRPr lang="en-US" sz="1200" dirty="0">
                        <a:cs typeface="B Nazanin" pitchFamily="2" charset="-78"/>
                      </a:endParaRPr>
                    </a:p>
                  </a:txBody>
                  <a:tcPr marL="91445" marR="91445" marT="45724" marB="45724"/>
                </a:tc>
              </a:tr>
              <a:tr h="929730">
                <a:tc gridSpan="2">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500" dirty="0">
                          <a:cs typeface="B Nazanin" pitchFamily="2" charset="-78"/>
                        </a:rPr>
                        <a:t>امکان استفاده از زمان</a:t>
                      </a:r>
                      <a:r>
                        <a:rPr lang="fa-IR" sz="1500" baseline="0" dirty="0">
                          <a:cs typeface="B Nazanin" pitchFamily="2" charset="-78"/>
                        </a:rPr>
                        <a:t> های ادواری به عنوان عاملی برای جذب گردشگر و سرمایه</a:t>
                      </a:r>
                      <a:endParaRPr lang="en-US" sz="1500" dirty="0">
                        <a:cs typeface="B Nazanin"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dirty="0">
                        <a:cs typeface="B Nazanin" pitchFamily="2" charset="-78"/>
                      </a:endParaRPr>
                    </a:p>
                  </a:txBody>
                  <a:tcPr marL="91445" marR="91445" marT="45724" marB="45724"/>
                </a:tc>
                <a:tc hMerge="1">
                  <a:txBody>
                    <a:bodyPr/>
                    <a:lstStyle/>
                    <a:p>
                      <a:endParaRPr lang="en-US"/>
                    </a:p>
                  </a:txBody>
                  <a:tcPr/>
                </a:tc>
                <a:tc vMerge="1">
                  <a:txBody>
                    <a:bodyPr/>
                    <a:lstStyle/>
                    <a:p>
                      <a:endParaRPr lang="en-US"/>
                    </a:p>
                  </a:txBody>
                  <a:tcPr/>
                </a:tc>
                <a:tc vMerge="1">
                  <a:txBody>
                    <a:bodyPr/>
                    <a:lstStyle/>
                    <a:p>
                      <a:endParaRPr lang="en-US"/>
                    </a:p>
                  </a:txBody>
                  <a:tcPr/>
                </a:tc>
              </a:tr>
              <a:tr h="2330977">
                <a:tc>
                  <a:txBody>
                    <a:bodyPr/>
                    <a:lstStyle/>
                    <a:p>
                      <a:pPr algn="just" rtl="1"/>
                      <a:endParaRPr lang="en-US" sz="1500" dirty="0">
                        <a:cs typeface="B Mitra" pitchFamily="2" charset="-78"/>
                      </a:endParaRPr>
                    </a:p>
                  </a:txBody>
                  <a:tcPr marL="91445" marR="91445" marT="45724" marB="45724"/>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500" dirty="0">
                          <a:cs typeface="B Nazanin" pitchFamily="2" charset="-78"/>
                        </a:rPr>
                        <a:t>وجود بازار به عنوان</a:t>
                      </a:r>
                      <a:r>
                        <a:rPr lang="fa-IR" sz="1500" baseline="0" dirty="0">
                          <a:cs typeface="B Nazanin" pitchFamily="2" charset="-78"/>
                        </a:rPr>
                        <a:t> یک فضای تجمعی- ارتباطی در بافت کهن و عامل ایجاد سرزندگی</a:t>
                      </a:r>
                      <a:endParaRPr lang="en-US" sz="1500" dirty="0">
                        <a:cs typeface="B Nazanin" pitchFamily="2" charset="-78"/>
                      </a:endParaRPr>
                    </a:p>
                  </a:txBody>
                  <a:tcPr marL="91445" marR="91445" marT="45724" marB="45724"/>
                </a:tc>
                <a:tc>
                  <a:txBody>
                    <a:bodyPr/>
                    <a:lstStyle/>
                    <a:p>
                      <a:pPr algn="just" rtl="1"/>
                      <a:r>
                        <a:rPr lang="fa-IR" sz="1500" dirty="0">
                          <a:cs typeface="B Nazanin" pitchFamily="2" charset="-78"/>
                        </a:rPr>
                        <a:t>عدم تعریف</a:t>
                      </a:r>
                      <a:r>
                        <a:rPr lang="fa-IR" sz="1500" baseline="0" dirty="0">
                          <a:cs typeface="B Nazanin" pitchFamily="2" charset="-78"/>
                        </a:rPr>
                        <a:t> ورودی اصلی شهر</a:t>
                      </a:r>
                      <a:endParaRPr lang="en-US" sz="1500" dirty="0">
                        <a:cs typeface="B Nazanin" pitchFamily="2" charset="-78"/>
                      </a:endParaRPr>
                    </a:p>
                  </a:txBody>
                  <a:tcPr marL="91445" marR="91445" marT="45724" marB="45724"/>
                </a:tc>
                <a:tc>
                  <a:txBody>
                    <a:bodyPr/>
                    <a:lstStyle/>
                    <a:p>
                      <a:pPr algn="just" rtl="1"/>
                      <a:r>
                        <a:rPr lang="fa-IR" sz="1500" dirty="0">
                          <a:cs typeface="B Nazanin" pitchFamily="2" charset="-78"/>
                        </a:rPr>
                        <a:t>وجود ورودی(کالبدی و فضایی) در بافت 1100</a:t>
                      </a:r>
                      <a:r>
                        <a:rPr lang="fa-IR" sz="1500" baseline="0" dirty="0">
                          <a:cs typeface="B Nazanin" pitchFamily="2" charset="-78"/>
                        </a:rPr>
                        <a:t> ساله  و قابل روئت بودن آن از خیابان اصلی</a:t>
                      </a:r>
                      <a:endParaRPr lang="en-US" sz="1500" dirty="0">
                        <a:cs typeface="B Nazanin" pitchFamily="2" charset="-78"/>
                      </a:endParaRPr>
                    </a:p>
                  </a:txBody>
                  <a:tcPr marL="91445" marR="91445" marT="45724" marB="45724"/>
                </a:tc>
              </a:tr>
              <a:tr h="2330977">
                <a:tc>
                  <a:txBody>
                    <a:bodyPr/>
                    <a:lstStyle/>
                    <a:p>
                      <a:pPr algn="just" rtl="1"/>
                      <a:endParaRPr lang="en-US" sz="1500" dirty="0">
                        <a:cs typeface="B Mitra" pitchFamily="2" charset="-78"/>
                      </a:endParaRPr>
                    </a:p>
                  </a:txBody>
                  <a:tcPr marL="91445" marR="91445" marT="45724" marB="45724"/>
                </a:tc>
                <a:tc>
                  <a:txBody>
                    <a:bodyPr/>
                    <a:lstStyle/>
                    <a:p>
                      <a:pPr algn="just" rtl="1"/>
                      <a:r>
                        <a:rPr lang="fa-IR" sz="1500" dirty="0">
                          <a:cs typeface="B Nazanin" pitchFamily="2" charset="-78"/>
                        </a:rPr>
                        <a:t>امکان</a:t>
                      </a:r>
                      <a:r>
                        <a:rPr lang="fa-IR" sz="1500" baseline="0" dirty="0">
                          <a:cs typeface="B Nazanin" pitchFamily="2" charset="-78"/>
                        </a:rPr>
                        <a:t> الگوبرداری از الگوهای معماری واقع در بافت 110 ساله در  بافت های جدید و ایجاد الگوی یکپارچه(ایجاد وحدت)</a:t>
                      </a:r>
                      <a:endParaRPr lang="en-US" sz="1500" dirty="0">
                        <a:cs typeface="B Nazanin" pitchFamily="2" charset="-78"/>
                      </a:endParaRPr>
                    </a:p>
                  </a:txBody>
                  <a:tcPr marL="91445" marR="91445" marT="45724" marB="45724"/>
                </a:tc>
                <a:tc>
                  <a:txBody>
                    <a:bodyPr/>
                    <a:lstStyle/>
                    <a:p>
                      <a:pPr algn="just" rtl="1"/>
                      <a:r>
                        <a:rPr lang="fa-IR" sz="1500" dirty="0">
                          <a:cs typeface="B Nazanin" pitchFamily="2" charset="-78"/>
                        </a:rPr>
                        <a:t>ایجاد</a:t>
                      </a:r>
                      <a:r>
                        <a:rPr lang="fa-IR" sz="1500" baseline="0" dirty="0">
                          <a:cs typeface="B Nazanin" pitchFamily="2" charset="-78"/>
                        </a:rPr>
                        <a:t> فرسودگی عملکری در فضاهای واقع در بافت</a:t>
                      </a:r>
                      <a:endParaRPr lang="en-US" sz="1500" dirty="0">
                        <a:cs typeface="B Nazanin" pitchFamily="2" charset="-78"/>
                      </a:endParaRPr>
                    </a:p>
                  </a:txBody>
                  <a:tcPr marL="91445" marR="91445" marT="45724" marB="45724"/>
                </a:tc>
                <a:tc>
                  <a:txBody>
                    <a:bodyPr/>
                    <a:lstStyle/>
                    <a:p>
                      <a:pPr algn="just" rtl="1"/>
                      <a:r>
                        <a:rPr lang="fa-IR" sz="1500" dirty="0">
                          <a:cs typeface="B Nazanin" pitchFamily="2" charset="-78"/>
                        </a:rPr>
                        <a:t>وجود پیوستگی فضایی در بافت(ارتباط نقاط به وسیله خطوط)</a:t>
                      </a:r>
                      <a:endParaRPr lang="en-US" sz="1500" dirty="0">
                        <a:cs typeface="B Nazanin" pitchFamily="2" charset="-78"/>
                      </a:endParaRPr>
                    </a:p>
                  </a:txBody>
                  <a:tcPr marL="91445" marR="91445" marT="45724" marB="45724"/>
                </a:tc>
              </a:tr>
            </a:tbl>
          </a:graphicData>
        </a:graphic>
      </p:graphicFrame>
      <p:pic>
        <p:nvPicPr>
          <p:cNvPr id="65578" name="Picture 2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134600" y="2411413"/>
            <a:ext cx="2362200" cy="13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79" name="Picture 2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543800" y="2667000"/>
            <a:ext cx="2286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80" name="Picture 2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175875" y="4572000"/>
            <a:ext cx="1252538"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81" name="Picture 3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953000" y="4514850"/>
            <a:ext cx="22098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82" name="Picture 3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0069513" y="7086600"/>
            <a:ext cx="2420937"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83" name="Picture 3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953000" y="7086600"/>
            <a:ext cx="2289175"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657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8567738" y="177800"/>
            <a:ext cx="44418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زمان- زمینه- فضا</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6900863"/>
        </p:xfrm>
        <a:graphic>
          <a:graphicData uri="http://schemas.openxmlformats.org/drawingml/2006/table">
            <a:tbl>
              <a:tblPr/>
              <a:tblGrid>
                <a:gridCol w="990600"/>
                <a:gridCol w="1143000"/>
                <a:gridCol w="3886200"/>
                <a:gridCol w="4505325"/>
              </a:tblGrid>
              <a:tr h="381000">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تهدید</a:t>
                      </a:r>
                      <a:endPar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فرصت</a:t>
                      </a:r>
                      <a:endPar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ضعف</a:t>
                      </a:r>
                      <a:endPar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قوت</a:t>
                      </a:r>
                      <a:endPar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18589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عدم تعریف مناسب فضای اطراف یخچال</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تبدیل دروازه چومیه وشی(دوروازه بافت تاریخی شهر در گذشته) به گره فعال اجتماعی در ابتدی بافت کهن(میدان امام خمینی)</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2330450">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پراکندگی مطلوب عناصر اصلی و شاخص در تمام بخش های بافت و ایجاد پراکندگی جمعیتی و عملکردی در تمام بخش های بافت 1100 ساله</a:t>
                      </a:r>
                      <a:endParaRPr kumimoji="0" lang="en-US"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2330450">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gridSpan="2">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وجود سلسله مراتب مراتب دسترسی از فضاهای کاملاَ عمومی تا کاملاَ خصوصی</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hMerge="1">
                  <a:txBody>
                    <a:bodyPr/>
                    <a:lstStyle/>
                    <a:p>
                      <a:pPr rtl="1"/>
                      <a:endParaRPr lang="fa-IR"/>
                    </a:p>
                  </a:txBody>
                  <a:tcPr/>
                </a:tc>
              </a:tr>
            </a:tbl>
          </a:graphicData>
        </a:graphic>
      </p:graphicFrame>
      <p:pic>
        <p:nvPicPr>
          <p:cNvPr id="66599" name="Picture 1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24838" y="2752725"/>
            <a:ext cx="28241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600"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327525" y="2425700"/>
            <a:ext cx="3259138"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601" name="Picture 1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224838" y="4548188"/>
            <a:ext cx="2563812" cy="16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602" name="Picture 1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365625" y="6324600"/>
            <a:ext cx="297338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759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8567738" y="177800"/>
            <a:ext cx="44418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زمان- زمینه- فضا</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7373938"/>
        </p:xfrm>
        <a:graphic>
          <a:graphicData uri="http://schemas.openxmlformats.org/drawingml/2006/table">
            <a:tbl>
              <a:tblPr/>
              <a:tblGrid>
                <a:gridCol w="2590800"/>
                <a:gridCol w="7934325"/>
              </a:tblGrid>
              <a:tr h="4365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ضعف</a:t>
                      </a:r>
                      <a:endParaRPr kumimoji="0" lang="en-US"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قوت</a:t>
                      </a:r>
                      <a:endParaRPr kumimoji="0" lang="en-US"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2265363">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عدم تعریف بناها و فضاهای اصلی در بافت</a:t>
                      </a:r>
                      <a:endParaRPr kumimoji="0" lang="en-US"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وجود یکنواختی در بافت به واسطه طراحی شطرنجی و عدم وجود عناصر نشانه ای</a:t>
                      </a:r>
                      <a:endParaRPr kumimoji="0" lang="en-US"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ارجحیت فضاهای حرکتی به مکث در بافت</a:t>
                      </a:r>
                      <a:endParaRPr kumimoji="0" lang="en-US"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عدم وجود تباین فضایی در بافت </a:t>
                      </a:r>
                      <a:endParaRPr kumimoji="0" lang="en-US" altLang="fa-IR" sz="16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20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ایجاد محصوریت مناسب فضایی در فضاهای حرکتی و جمعی بافت</a:t>
                      </a: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20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 1100 ساله به واصطه رعایت اصول 7 گانه محصوریت فضایی</a:t>
                      </a:r>
                      <a:endParaRPr kumimoji="0" lang="en-US" altLang="fa-IR" sz="20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20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2330450">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دور ماندن شهر زوراه از مسیر راه های تجاری در طول زمان و قرارگیری آن در بن بست کویری</a:t>
                      </a:r>
                      <a:endParaRPr kumimoji="0" lang="en-US" altLang="fa-IR" sz="15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20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ایجاد تباین فضایی در مسیر به واسطه وجود فضاهای</a:t>
                      </a: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20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 سرباز و سرپوشیده</a:t>
                      </a:r>
                      <a:endParaRPr kumimoji="0" lang="en-US" altLang="fa-IR" sz="20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20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2330450">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304925"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عدم توسعه بافت جدید در انطباق با ملاحظات اقلیمی</a:t>
                      </a:r>
                      <a:endParaRPr kumimoji="0" lang="en-US" altLang="fa-IR" sz="15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20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امکان عبور خودرو از معابر واقع در بافت 110 ساله</a:t>
                      </a: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20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 در عین پیاده محوری آن ها</a:t>
                      </a:r>
                      <a:endParaRPr kumimoji="0" lang="en-US" altLang="fa-IR" sz="20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20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bl>
          </a:graphicData>
        </a:graphic>
      </p:graphicFrame>
      <p:pic>
        <p:nvPicPr>
          <p:cNvPr id="67614" name="Picture 1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68863" y="2289175"/>
            <a:ext cx="2271712" cy="16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15" name="Picture 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06950" y="4473575"/>
            <a:ext cx="304165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16" name="Picture 1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43475" y="6765925"/>
            <a:ext cx="2905125" cy="217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861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8567738" y="177800"/>
            <a:ext cx="4441825"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زمان- زمینه- فضا</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6003925"/>
        </p:xfrm>
        <a:graphic>
          <a:graphicData uri="http://schemas.openxmlformats.org/drawingml/2006/table">
            <a:tbl>
              <a:tblPr/>
              <a:tblGrid>
                <a:gridCol w="10525125"/>
              </a:tblGrid>
              <a:tr h="4365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قوت</a:t>
                      </a:r>
                      <a:endParaRPr kumimoji="0" lang="en-US"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3230563">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وجود توالی ای از فضاهای مکث و حرکت در بافت 1100 ساله عامل ایجاد مطلوبیت فضایی و عدم یکنواختی</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رعایت تناسبات انسانی در فضاهای جمعی موجود در بافت  1100 ساله (انسان مداری)</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ایجاد آسایش اقلیمی در معابر به واسطه وجود فضاهای سرباز و سرپوشیده در بافت 1100 ساله</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وجود انعطاف پذیری فضایی در فضاهای جمعی مانند حسینیه ها و امکان انجام فعالیت های مختلف</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2330450">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استقرار بناها و فضاهای شاخص در مسیر معابر اصلی در بافت 1100 ساله</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ایجاد یک سبک غالب معماری در بناهای شاخص در بافت 1100 ساله</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وجود تنوع احجام فضایی در بافت 1100ساله</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rPr>
                        <a:t>استفاده از هندسه مطلوب در طراحی فضاهای جمعی (اشکال دیر آشنا)</a:t>
                      </a:r>
                      <a:endParaRPr kumimoji="0" lang="en-US" altLang="fa-IR" sz="1900" b="0" i="0" u="none" strike="noStrike" cap="none" normalizeH="0" baseline="0" smtClean="0">
                        <a:ln>
                          <a:noFill/>
                        </a:ln>
                        <a:solidFill>
                          <a:srgbClr val="000000"/>
                        </a:solidFill>
                        <a:effectLst/>
                        <a:latin typeface="Calibri" panose="020F0502020204030204" pitchFamily="34" charset="0"/>
                        <a:cs typeface="B Nazanin" panose="00000400000000000000" pitchFamily="2" charset="-78"/>
                      </a:endParaRP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bl>
          </a:graphicData>
        </a:graphic>
      </p:graphicFrame>
      <p:pic>
        <p:nvPicPr>
          <p:cNvPr id="68631" name="Picture 1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99025" y="3246438"/>
            <a:ext cx="2768600"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2" name="Picture 1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683500" y="3271838"/>
            <a:ext cx="2624138" cy="196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3" name="Picture 1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0317163" y="3271838"/>
            <a:ext cx="2247900" cy="196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634" name="Group 17"/>
          <p:cNvGrpSpPr>
            <a:grpSpLocks/>
          </p:cNvGrpSpPr>
          <p:nvPr/>
        </p:nvGrpSpPr>
        <p:grpSpPr bwMode="auto">
          <a:xfrm>
            <a:off x="2316163" y="5424488"/>
            <a:ext cx="2095500" cy="676275"/>
            <a:chOff x="1143000" y="874105"/>
            <a:chExt cx="6347083" cy="2293495"/>
          </a:xfrm>
        </p:grpSpPr>
        <p:grpSp>
          <p:nvGrpSpPr>
            <p:cNvPr id="68640" name="Group 18"/>
            <p:cNvGrpSpPr>
              <a:grpSpLocks/>
            </p:cNvGrpSpPr>
            <p:nvPr/>
          </p:nvGrpSpPr>
          <p:grpSpPr bwMode="auto">
            <a:xfrm>
              <a:off x="1143000" y="874105"/>
              <a:ext cx="6347083" cy="2293495"/>
              <a:chOff x="914400" y="3934490"/>
              <a:chExt cx="6347083" cy="2293495"/>
            </a:xfrm>
          </p:grpSpPr>
          <p:pic>
            <p:nvPicPr>
              <p:cNvPr id="68659" name="Picture 27" descr="Description: C:\Users\marjan\Desktop\18\49--.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14400" y="3934490"/>
                <a:ext cx="6347083" cy="2293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Oval 41"/>
              <p:cNvSpPr/>
              <p:nvPr/>
            </p:nvSpPr>
            <p:spPr>
              <a:xfrm>
                <a:off x="6780643" y="4419031"/>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43" name="Oval 42"/>
              <p:cNvSpPr/>
              <p:nvPr/>
            </p:nvSpPr>
            <p:spPr>
              <a:xfrm>
                <a:off x="6857578" y="5867269"/>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44" name="Oval 43"/>
              <p:cNvSpPr/>
              <p:nvPr/>
            </p:nvSpPr>
            <p:spPr>
              <a:xfrm>
                <a:off x="5179446" y="5867269"/>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45" name="Oval 44"/>
              <p:cNvSpPr/>
              <p:nvPr/>
            </p:nvSpPr>
            <p:spPr>
              <a:xfrm>
                <a:off x="5179446" y="4419031"/>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46" name="Oval 45"/>
              <p:cNvSpPr/>
              <p:nvPr/>
            </p:nvSpPr>
            <p:spPr>
              <a:xfrm>
                <a:off x="3275321" y="4052933"/>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47" name="Oval 46"/>
              <p:cNvSpPr/>
              <p:nvPr/>
            </p:nvSpPr>
            <p:spPr>
              <a:xfrm>
                <a:off x="3275321" y="5716523"/>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grpSp>
        <p:sp>
          <p:nvSpPr>
            <p:cNvPr id="21" name="Freeform 20"/>
            <p:cNvSpPr/>
            <p:nvPr/>
          </p:nvSpPr>
          <p:spPr>
            <a:xfrm>
              <a:off x="5484980" y="1407099"/>
              <a:ext cx="1581964" cy="32303"/>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22" name="Freeform 21"/>
            <p:cNvSpPr/>
            <p:nvPr/>
          </p:nvSpPr>
          <p:spPr>
            <a:xfrm>
              <a:off x="5504214" y="2866108"/>
              <a:ext cx="1581964" cy="26917"/>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23" name="Freeform 22"/>
            <p:cNvSpPr/>
            <p:nvPr/>
          </p:nvSpPr>
          <p:spPr>
            <a:xfrm flipH="1">
              <a:off x="5441706" y="1094839"/>
              <a:ext cx="43274" cy="1787419"/>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26" name="Freeform 25"/>
            <p:cNvSpPr/>
            <p:nvPr/>
          </p:nvSpPr>
          <p:spPr>
            <a:xfrm flipH="1">
              <a:off x="7115028" y="1450169"/>
              <a:ext cx="48084" cy="1442856"/>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27" name="Oval 26"/>
            <p:cNvSpPr/>
            <p:nvPr/>
          </p:nvSpPr>
          <p:spPr>
            <a:xfrm>
              <a:off x="5408046" y="992548"/>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28" name="Oval 27"/>
            <p:cNvSpPr/>
            <p:nvPr/>
          </p:nvSpPr>
          <p:spPr>
            <a:xfrm>
              <a:off x="5408046" y="2656138"/>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29" name="Freeform 28"/>
            <p:cNvSpPr/>
            <p:nvPr/>
          </p:nvSpPr>
          <p:spPr>
            <a:xfrm>
              <a:off x="3657790" y="1051768"/>
              <a:ext cx="1827191" cy="43070"/>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0" name="Freeform 29"/>
            <p:cNvSpPr/>
            <p:nvPr/>
          </p:nvSpPr>
          <p:spPr>
            <a:xfrm>
              <a:off x="3580855" y="2699208"/>
              <a:ext cx="1827191" cy="43070"/>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1" name="Freeform 30"/>
            <p:cNvSpPr/>
            <p:nvPr/>
          </p:nvSpPr>
          <p:spPr>
            <a:xfrm flipH="1">
              <a:off x="3537581" y="1073304"/>
              <a:ext cx="43274" cy="1625905"/>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2" name="Oval 31"/>
            <p:cNvSpPr/>
            <p:nvPr/>
          </p:nvSpPr>
          <p:spPr>
            <a:xfrm>
              <a:off x="1219934" y="992548"/>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3" name="Oval 32"/>
            <p:cNvSpPr/>
            <p:nvPr/>
          </p:nvSpPr>
          <p:spPr>
            <a:xfrm>
              <a:off x="1219934" y="1676288"/>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4" name="Freeform 33"/>
            <p:cNvSpPr/>
            <p:nvPr/>
          </p:nvSpPr>
          <p:spPr>
            <a:xfrm>
              <a:off x="1373803" y="1019466"/>
              <a:ext cx="2207052" cy="48456"/>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5" name="Oval 34"/>
            <p:cNvSpPr/>
            <p:nvPr/>
          </p:nvSpPr>
          <p:spPr>
            <a:xfrm>
              <a:off x="3503921" y="1676288"/>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6" name="Freeform 35"/>
            <p:cNvSpPr/>
            <p:nvPr/>
          </p:nvSpPr>
          <p:spPr>
            <a:xfrm>
              <a:off x="1373803" y="1708591"/>
              <a:ext cx="2207052" cy="43070"/>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7" name="Oval 36"/>
            <p:cNvSpPr/>
            <p:nvPr/>
          </p:nvSpPr>
          <p:spPr>
            <a:xfrm>
              <a:off x="6095648" y="992548"/>
              <a:ext cx="153869" cy="1507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8" name="Oval 37"/>
            <p:cNvSpPr/>
            <p:nvPr/>
          </p:nvSpPr>
          <p:spPr>
            <a:xfrm>
              <a:off x="6095648" y="1369414"/>
              <a:ext cx="153869" cy="156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39" name="Freeform 38"/>
            <p:cNvSpPr/>
            <p:nvPr/>
          </p:nvSpPr>
          <p:spPr>
            <a:xfrm>
              <a:off x="5441706" y="1046386"/>
              <a:ext cx="759727" cy="43070"/>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sp>
          <p:nvSpPr>
            <p:cNvPr id="40" name="Freeform 39"/>
            <p:cNvSpPr/>
            <p:nvPr/>
          </p:nvSpPr>
          <p:spPr>
            <a:xfrm flipH="1">
              <a:off x="6158156" y="1067921"/>
              <a:ext cx="43277" cy="339177"/>
            </a:xfrm>
            <a:custGeom>
              <a:avLst/>
              <a:gdLst>
                <a:gd name="connsiteX0" fmla="*/ 1582057 w 1582057"/>
                <a:gd name="connsiteY0" fmla="*/ 29028 h 29028"/>
                <a:gd name="connsiteX1" fmla="*/ 0 w 1582057"/>
                <a:gd name="connsiteY1" fmla="*/ 29028 h 29028"/>
                <a:gd name="connsiteX2" fmla="*/ 0 w 1582057"/>
                <a:gd name="connsiteY2" fmla="*/ 0 h 29028"/>
              </a:gdLst>
              <a:ahLst/>
              <a:cxnLst>
                <a:cxn ang="0">
                  <a:pos x="connsiteX0" y="connsiteY0"/>
                </a:cxn>
                <a:cxn ang="0">
                  <a:pos x="connsiteX1" y="connsiteY1"/>
                </a:cxn>
                <a:cxn ang="0">
                  <a:pos x="connsiteX2" y="connsiteY2"/>
                </a:cxn>
              </a:cxnLst>
              <a:rect l="l" t="t" r="r" b="b"/>
              <a:pathLst>
                <a:path w="1582057" h="29028">
                  <a:moveTo>
                    <a:pt x="1582057" y="29028"/>
                  </a:moveTo>
                  <a:lnTo>
                    <a:pt x="0" y="29028"/>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dirty="0"/>
            </a:p>
          </p:txBody>
        </p:sp>
      </p:grpSp>
      <p:pic>
        <p:nvPicPr>
          <p:cNvPr id="68635" name="Picture 26" descr="Description: C:\Users\marjan\Desktop\18\49.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41563" y="6100763"/>
            <a:ext cx="2033587"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6" name="Picture 48"/>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424363" y="5532438"/>
            <a:ext cx="1644650"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7" name="Picture 49"/>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6069013" y="5487988"/>
            <a:ext cx="1468437"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8" name="Picture 50"/>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375150" y="6415088"/>
            <a:ext cx="1693863"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5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6964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graphicFrame>
        <p:nvGraphicFramePr>
          <p:cNvPr id="4" name="Table 3"/>
          <p:cNvGraphicFramePr>
            <a:graphicFrameLocks noGrp="1"/>
          </p:cNvGraphicFramePr>
          <p:nvPr/>
        </p:nvGraphicFramePr>
        <p:xfrm>
          <a:off x="1981200" y="2212975"/>
          <a:ext cx="10964863" cy="5874071"/>
        </p:xfrm>
        <a:graphic>
          <a:graphicData uri="http://schemas.openxmlformats.org/drawingml/2006/table">
            <a:tbl>
              <a:tblPr/>
              <a:tblGrid>
                <a:gridCol w="684213"/>
                <a:gridCol w="685800"/>
                <a:gridCol w="685800"/>
                <a:gridCol w="685800"/>
                <a:gridCol w="684212"/>
                <a:gridCol w="685800"/>
                <a:gridCol w="685800"/>
                <a:gridCol w="684213"/>
                <a:gridCol w="685800"/>
                <a:gridCol w="685800"/>
                <a:gridCol w="685800"/>
                <a:gridCol w="684212"/>
                <a:gridCol w="685800"/>
                <a:gridCol w="685800"/>
                <a:gridCol w="685800"/>
                <a:gridCol w="684213"/>
              </a:tblGrid>
              <a:tr h="390525">
                <a:tc rowSpan="2">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جمع</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gridSpan="3">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پهنه ها</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hMerge="1">
                  <a:txBody>
                    <a:bodyPr/>
                    <a:lstStyle/>
                    <a:p>
                      <a:pPr rtl="1"/>
                      <a:endParaRPr lang="fa-IR"/>
                    </a:p>
                  </a:txBody>
                  <a:tcPr/>
                </a:tc>
                <a:tc hMerge="1">
                  <a:txBody>
                    <a:bodyPr/>
                    <a:lstStyle/>
                    <a:p>
                      <a:pPr rtl="1"/>
                      <a:endParaRPr lang="fa-IR"/>
                    </a:p>
                  </a:txBody>
                  <a:tcPr/>
                </a:tc>
                <a:tc gridSpan="6">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گره ها</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5">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محورها</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rowSpan="2">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هنجارها</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r>
              <a:tr h="1169988">
                <a:tc vMerge="1">
                  <a:txBody>
                    <a:bodyPr/>
                    <a:lstStyle/>
                    <a:p>
                      <a:pPr rtl="1"/>
                      <a:endParaRPr lang="fa-IR"/>
                    </a:p>
                  </a:txBody>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بافت جدید</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بافت میانی</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بافت قدیم</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ورودی</a:t>
                      </a:r>
                      <a:endParaRPr kumimoji="0" lang="en-US"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endParaRPr>
                    </a:p>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 شهر</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گره </a:t>
                      </a:r>
                      <a:endParaRPr kumimoji="0" lang="en-US"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endParaRPr>
                    </a:p>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یخچال</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حسینیه</a:t>
                      </a: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 بزرگ</a:t>
                      </a:r>
                      <a:endPar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endParaRP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حسینیه کوچک</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میدان</a:t>
                      </a: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 وحدت</a:t>
                      </a:r>
                      <a:endPar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endParaRP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میدان امام خمینی</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خیابان امامزاده یحیی</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خیابان شهید بهشتی</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خیابان منتظری-رجایی</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خیابان مدرس- طالقانی</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خیابان امام خمینی</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vMerge="1">
                  <a:txBody>
                    <a:bodyPr/>
                    <a:lstStyle/>
                    <a:p>
                      <a:pPr rtl="1"/>
                      <a:endParaRPr lang="fa-IR"/>
                    </a:p>
                  </a:txBody>
                  <a:tcPr/>
                </a:tc>
              </a:tr>
              <a:tr h="4365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95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6</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1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نفوذ پذیری</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r>
              <a:tr h="4365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6</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1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محصوریت</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r>
              <a:tr h="4365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125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6363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6</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پیوستگی</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r>
              <a:tr h="4365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64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6</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B Mitra" panose="00000400000000000000" pitchFamily="2" charset="-78"/>
                          <a:cs typeface="B Mitra" panose="00000400000000000000" pitchFamily="2" charset="-78"/>
                        </a:rPr>
                        <a:t>تباین</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r>
              <a:tr h="985838">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6</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a-IR" altLang="fa-IR" sz="1500" b="1" i="0" u="none" strike="noStrike" cap="none" normalizeH="0" baseline="0" smtClean="0">
                        <a:ln>
                          <a:noFill/>
                        </a:ln>
                        <a:solidFill>
                          <a:schemeClr val="tx1"/>
                        </a:solidFill>
                        <a:effectLst/>
                        <a:latin typeface="Calibri" panose="020F0502020204030204" pitchFamily="34" charset="0"/>
                        <a:cs typeface="B Mitra" panose="00000400000000000000" pitchFamily="2" charset="-7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chemeClr val="tx1"/>
                          </a:solidFill>
                          <a:effectLst/>
                          <a:latin typeface="Calibri" panose="020F0502020204030204" pitchFamily="34" charset="0"/>
                          <a:cs typeface="B Mitra" panose="00000400000000000000" pitchFamily="2" charset="-78"/>
                        </a:rPr>
                        <a:t>آسایش اقلیمی</a:t>
                      </a:r>
                      <a:endParaRPr kumimoji="0" lang="en-GB" altLang="fa-IR" sz="1500" b="1" i="0" u="none" strike="noStrike" cap="none" normalizeH="0" baseline="0" smtClean="0">
                        <a:ln>
                          <a:noFill/>
                        </a:ln>
                        <a:solidFill>
                          <a:schemeClr val="tx1"/>
                        </a:solidFill>
                        <a:effectLst/>
                        <a:latin typeface="Calibri" panose="020F0502020204030204" pitchFamily="34" charset="0"/>
                        <a:cs typeface="B Mitra" panose="00000400000000000000" pitchFamily="2" charset="-78"/>
                      </a:endParaRP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r>
              <a:tr h="5381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9</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chemeClr val="tx1"/>
                          </a:solidFill>
                          <a:effectLst/>
                          <a:latin typeface="Calibri" panose="020F0502020204030204" pitchFamily="34" charset="0"/>
                          <a:cs typeface="B Mitra" panose="00000400000000000000" pitchFamily="2" charset="-78"/>
                        </a:rPr>
                        <a:t>تجمع پذیری</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r>
              <a:tr h="53816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56</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6</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6</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969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1</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chemeClr val="tx1"/>
                          </a:solidFill>
                          <a:effectLst/>
                          <a:latin typeface="Calibri" panose="020F0502020204030204" pitchFamily="34" charset="0"/>
                          <a:cs typeface="B Mitra" panose="00000400000000000000" pitchFamily="2" charset="-78"/>
                        </a:rPr>
                        <a:t>انعطاف پذیری</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r>
              <a:tr h="484188">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900" b="0" i="0" u="none" strike="noStrike" cap="none" normalizeH="0" baseline="0" smtClean="0">
                          <a:ln>
                            <a:noFill/>
                          </a:ln>
                          <a:solidFill>
                            <a:srgbClr val="000000"/>
                          </a:solidFill>
                          <a:effectLst/>
                          <a:latin typeface="Arial" panose="020B0604020202020204" pitchFamily="34" charset="0"/>
                        </a:rPr>
                        <a:t> </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6363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40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51</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57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6363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45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63634"/>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28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30</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ctr" latinLnBrk="0" hangingPunct="1">
                        <a:lnSpc>
                          <a:spcPct val="100000"/>
                        </a:lnSpc>
                        <a:spcBef>
                          <a:spcPct val="0"/>
                        </a:spcBef>
                        <a:spcAft>
                          <a:spcPct val="0"/>
                        </a:spcAft>
                        <a:buClrTx/>
                        <a:buSzTx/>
                        <a:buFontTx/>
                        <a:buNone/>
                        <a:tabLst/>
                      </a:pPr>
                      <a:r>
                        <a:rPr kumimoji="0" lang="en-US" altLang="fa-IR" sz="1600" b="1" i="0" u="none" strike="noStrike" cap="none" normalizeH="0" baseline="0" smtClean="0">
                          <a:ln>
                            <a:noFill/>
                          </a:ln>
                          <a:solidFill>
                            <a:srgbClr val="000000"/>
                          </a:solidFill>
                          <a:effectLst/>
                          <a:latin typeface="Calibri" panose="020F0502020204030204" pitchFamily="34" charset="0"/>
                        </a:rPr>
                        <a:t>38</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1500" b="1" i="0" u="none" strike="noStrike" cap="none" normalizeH="0" baseline="0" smtClean="0">
                          <a:ln>
                            <a:noFill/>
                          </a:ln>
                          <a:solidFill>
                            <a:schemeClr val="tx1"/>
                          </a:solidFill>
                          <a:effectLst/>
                          <a:latin typeface="Calibri" panose="020F0502020204030204" pitchFamily="34" charset="0"/>
                          <a:cs typeface="B Mitra" panose="00000400000000000000" pitchFamily="2" charset="-78"/>
                        </a:rPr>
                        <a:t>جمع</a:t>
                      </a:r>
                      <a:endParaRPr kumimoji="0" lang="en-GB" altLang="fa-IR" sz="1500" b="1" i="0" u="none" strike="noStrike" cap="none" normalizeH="0" baseline="0" smtClean="0">
                        <a:ln>
                          <a:noFill/>
                        </a:ln>
                        <a:solidFill>
                          <a:schemeClr val="tx1"/>
                        </a:solidFill>
                        <a:effectLst/>
                        <a:latin typeface="Calibri" panose="020F0502020204030204" pitchFamily="34" charset="0"/>
                        <a:cs typeface="B Mitra" panose="00000400000000000000" pitchFamily="2" charset="-78"/>
                      </a:endParaRP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CDDCF"/>
                    </a:solidFill>
                  </a:tcPr>
                </a:tc>
              </a:tr>
            </a:tbl>
          </a:graphicData>
        </a:graphic>
      </p:graphicFrame>
      <p:sp>
        <p:nvSpPr>
          <p:cNvPr id="8" name="Rectangle 7"/>
          <p:cNvSpPr/>
          <p:nvPr/>
        </p:nvSpPr>
        <p:spPr>
          <a:xfrm>
            <a:off x="1754188" y="1420813"/>
            <a:ext cx="11023600" cy="461962"/>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ارزیابی  هنجارهای محیطی فضاها و عناصر اصلی شاخص شهر در ارتباط با </a:t>
            </a:r>
            <a:r>
              <a:rPr lang="fa-IR" sz="2400" b="1" u="sng" dirty="0">
                <a:solidFill>
                  <a:srgbClr val="C00000"/>
                </a:solidFill>
                <a:effectLst>
                  <a:outerShdw blurRad="38100" dist="38100" dir="2700000" algn="tl">
                    <a:srgbClr val="000000">
                      <a:alpha val="43137"/>
                    </a:srgbClr>
                  </a:outerShdw>
                </a:effectLst>
                <a:latin typeface="+mn-lt"/>
                <a:cs typeface="B Davat" pitchFamily="2" charset="-78"/>
              </a:rPr>
              <a:t>زمان-زمینه-فضا </a:t>
            </a:r>
            <a:r>
              <a:rPr lang="fa-IR" sz="2400" b="1" dirty="0">
                <a:effectLst>
                  <a:outerShdw blurRad="38100" dist="38100" dir="2700000" algn="tl">
                    <a:srgbClr val="000000">
                      <a:alpha val="43137"/>
                    </a:srgbClr>
                  </a:outerShdw>
                </a:effectLst>
                <a:latin typeface="+mn-lt"/>
                <a:cs typeface="B Davat" pitchFamily="2" charset="-78"/>
              </a:rPr>
              <a:t>با استفاده از تکنیک</a:t>
            </a:r>
            <a:r>
              <a:rPr lang="en-US" sz="2400" b="1" dirty="0">
                <a:effectLst>
                  <a:outerShdw blurRad="38100" dist="38100" dir="2700000" algn="tl">
                    <a:srgbClr val="000000">
                      <a:alpha val="43137"/>
                    </a:srgbClr>
                  </a:outerShdw>
                </a:effectLst>
                <a:latin typeface="+mn-lt"/>
                <a:cs typeface="B Davat" pitchFamily="2" charset="-78"/>
              </a:rPr>
              <a:t> AHP</a:t>
            </a:r>
            <a:endParaRPr lang="fa-IR" sz="2400" b="1" dirty="0">
              <a:effectLst>
                <a:outerShdw blurRad="38100" dist="38100" dir="2700000" algn="tl">
                  <a:srgbClr val="000000">
                    <a:alpha val="43137"/>
                  </a:srgbClr>
                </a:outerShdw>
              </a:effectLst>
              <a:latin typeface="+mn-lt"/>
              <a:cs typeface="B Davat" pitchFamily="2" charset="-78"/>
            </a:endParaRPr>
          </a:p>
        </p:txBody>
      </p:sp>
      <p:sp>
        <p:nvSpPr>
          <p:cNvPr id="13" name="Rectangle 12"/>
          <p:cNvSpPr/>
          <p:nvPr/>
        </p:nvSpPr>
        <p:spPr>
          <a:xfrm>
            <a:off x="6634163" y="254000"/>
            <a:ext cx="6376987" cy="568325"/>
          </a:xfrm>
          <a:prstGeom prst="rect">
            <a:avLst/>
          </a:prstGeom>
        </p:spPr>
        <p:txBody>
          <a:bodyPr lIns="91435" tIns="45718" rIns="91435" bIns="45718">
            <a:spAutoFit/>
          </a:bodyPr>
          <a:lstStyle/>
          <a:p>
            <a:pPr marL="457177" indent="-457177" algn="r" defTabSz="1125295" rtl="1" eaLnBrk="1" fontAlgn="auto" hangingPunct="1">
              <a:spcBef>
                <a:spcPts val="0"/>
              </a:spcBef>
              <a:spcAft>
                <a:spcPts val="0"/>
              </a:spcAft>
              <a:buFont typeface="Wingdings" pitchFamily="2" charset="2"/>
              <a:buChar char="v"/>
              <a:defRPr/>
            </a:pPr>
            <a:r>
              <a:rPr lang="fa-IR" sz="3100" b="1" dirty="0">
                <a:effectLst>
                  <a:outerShdw blurRad="38100" dist="38100" dir="2700000" algn="tl">
                    <a:srgbClr val="000000">
                      <a:alpha val="43137"/>
                    </a:srgbClr>
                  </a:outerShdw>
                </a:effectLst>
                <a:latin typeface="+mn-lt"/>
                <a:cs typeface="B Esfehan" pitchFamily="2" charset="-78"/>
              </a:rPr>
              <a:t>تحلیل یکپارچه:  </a:t>
            </a:r>
            <a:r>
              <a:rPr lang="fa-IR" sz="2000" b="1" dirty="0">
                <a:effectLst>
                  <a:outerShdw blurRad="38100" dist="38100" dir="2700000" algn="tl">
                    <a:srgbClr val="000000">
                      <a:alpha val="43137"/>
                    </a:srgbClr>
                  </a:outerShdw>
                </a:effectLst>
                <a:latin typeface="+mn-lt"/>
                <a:cs typeface="B Esfehan" pitchFamily="2" charset="-78"/>
              </a:rPr>
              <a:t>نمایانگر زمان-زمینه-فضا</a:t>
            </a:r>
          </a:p>
        </p:txBody>
      </p:sp>
      <p:sp>
        <p:nvSpPr>
          <p:cNvPr id="14" name="TextBox 13"/>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overrideClrMapping bg1="lt1" tx1="dk1" bg2="lt2" tx2="dk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066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pic>
        <p:nvPicPr>
          <p:cNvPr id="70668"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81200" y="4002088"/>
            <a:ext cx="7848600" cy="247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9"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038350" y="1392238"/>
            <a:ext cx="7791450" cy="250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0" name="Picture 3"/>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981200" y="6634163"/>
            <a:ext cx="7848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71" name="Rectangle 14"/>
          <p:cNvSpPr>
            <a:spLocks noChangeArrowheads="1"/>
          </p:cNvSpPr>
          <p:nvPr/>
        </p:nvSpPr>
        <p:spPr bwMode="auto">
          <a:xfrm>
            <a:off x="9259888" y="7639050"/>
            <a:ext cx="3751262"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پهنه 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زمان-زمینه-فضا</a:t>
            </a:r>
          </a:p>
        </p:txBody>
      </p:sp>
      <p:sp>
        <p:nvSpPr>
          <p:cNvPr id="70672" name="Rectangle 17"/>
          <p:cNvSpPr>
            <a:spLocks noChangeArrowheads="1"/>
          </p:cNvSpPr>
          <p:nvPr/>
        </p:nvSpPr>
        <p:spPr bwMode="auto">
          <a:xfrm>
            <a:off x="9278938" y="4918075"/>
            <a:ext cx="3751262"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گره 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زمان-زمینه-فضا</a:t>
            </a:r>
          </a:p>
        </p:txBody>
      </p:sp>
      <p:sp>
        <p:nvSpPr>
          <p:cNvPr id="70673" name="Rectangle 18"/>
          <p:cNvSpPr>
            <a:spLocks noChangeArrowheads="1"/>
          </p:cNvSpPr>
          <p:nvPr/>
        </p:nvSpPr>
        <p:spPr bwMode="auto">
          <a:xfrm>
            <a:off x="9224963" y="2143125"/>
            <a:ext cx="37496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محورهای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زمان-زمینه -فضا</a:t>
            </a:r>
          </a:p>
        </p:txBody>
      </p:sp>
      <p:sp>
        <p:nvSpPr>
          <p:cNvPr id="20" name="Rectangle 19"/>
          <p:cNvSpPr/>
          <p:nvPr/>
        </p:nvSpPr>
        <p:spPr>
          <a:xfrm>
            <a:off x="1852613" y="1162050"/>
            <a:ext cx="11022012" cy="460375"/>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ارزیابی  هنجارهای محیطی فضاها و عناصر اصلی شاخص شهر در ارتباط با </a:t>
            </a:r>
            <a:r>
              <a:rPr lang="fa-IR" sz="2400" b="1" u="sng" dirty="0">
                <a:solidFill>
                  <a:srgbClr val="C00000"/>
                </a:solidFill>
                <a:effectLst>
                  <a:outerShdw blurRad="38100" dist="38100" dir="2700000" algn="tl">
                    <a:srgbClr val="000000">
                      <a:alpha val="43137"/>
                    </a:srgbClr>
                  </a:outerShdw>
                </a:effectLst>
                <a:latin typeface="+mn-lt"/>
                <a:cs typeface="B Davat" pitchFamily="2" charset="-78"/>
              </a:rPr>
              <a:t>زمان-زمینه-فضا </a:t>
            </a:r>
            <a:r>
              <a:rPr lang="fa-IR" sz="2400" b="1" dirty="0">
                <a:effectLst>
                  <a:outerShdw blurRad="38100" dist="38100" dir="2700000" algn="tl">
                    <a:srgbClr val="000000">
                      <a:alpha val="43137"/>
                    </a:srgbClr>
                  </a:outerShdw>
                </a:effectLst>
                <a:latin typeface="+mn-lt"/>
                <a:cs typeface="B Davat" pitchFamily="2" charset="-78"/>
              </a:rPr>
              <a:t>با استفاده از تکنیک</a:t>
            </a:r>
            <a:r>
              <a:rPr lang="en-US" sz="2400" b="1" dirty="0">
                <a:effectLst>
                  <a:outerShdw blurRad="38100" dist="38100" dir="2700000" algn="tl">
                    <a:srgbClr val="000000">
                      <a:alpha val="43137"/>
                    </a:srgbClr>
                  </a:outerShdw>
                </a:effectLst>
                <a:latin typeface="+mn-lt"/>
                <a:cs typeface="B Davat" pitchFamily="2" charset="-78"/>
              </a:rPr>
              <a:t> AHP</a:t>
            </a:r>
            <a:endParaRPr lang="fa-IR" sz="2400" b="1" dirty="0">
              <a:effectLst>
                <a:outerShdw blurRad="38100" dist="38100" dir="2700000" algn="tl">
                  <a:srgbClr val="000000">
                    <a:alpha val="43137"/>
                  </a:srgbClr>
                </a:outerShdw>
              </a:effectLst>
              <a:latin typeface="+mn-lt"/>
              <a:cs typeface="B Davat" pitchFamily="2" charset="-78"/>
            </a:endParaRPr>
          </a:p>
        </p:txBody>
      </p:sp>
      <p:sp>
        <p:nvSpPr>
          <p:cNvPr id="21" name="Rectangle 20"/>
          <p:cNvSpPr/>
          <p:nvPr/>
        </p:nvSpPr>
        <p:spPr>
          <a:xfrm>
            <a:off x="6634163" y="254000"/>
            <a:ext cx="6376987" cy="568325"/>
          </a:xfrm>
          <a:prstGeom prst="rect">
            <a:avLst/>
          </a:prstGeom>
        </p:spPr>
        <p:txBody>
          <a:bodyPr lIns="91435" tIns="45718" rIns="91435" bIns="45718">
            <a:spAutoFit/>
          </a:bodyPr>
          <a:lstStyle/>
          <a:p>
            <a:pPr marL="457177" indent="-457177" algn="r" defTabSz="1125295" rtl="1" eaLnBrk="1" fontAlgn="auto" hangingPunct="1">
              <a:spcBef>
                <a:spcPts val="0"/>
              </a:spcBef>
              <a:spcAft>
                <a:spcPts val="0"/>
              </a:spcAft>
              <a:buFont typeface="Wingdings" pitchFamily="2" charset="2"/>
              <a:buChar char="v"/>
              <a:defRPr/>
            </a:pPr>
            <a:r>
              <a:rPr lang="fa-IR" sz="3100" b="1" dirty="0">
                <a:effectLst>
                  <a:outerShdw blurRad="38100" dist="38100" dir="2700000" algn="tl">
                    <a:srgbClr val="000000">
                      <a:alpha val="43137"/>
                    </a:srgbClr>
                  </a:outerShdw>
                </a:effectLst>
                <a:latin typeface="+mn-lt"/>
                <a:cs typeface="B Esfehan" pitchFamily="2" charset="-78"/>
              </a:rPr>
              <a:t>تحلیل یکپارچه:  </a:t>
            </a:r>
            <a:r>
              <a:rPr lang="fa-IR" sz="2000" b="1" dirty="0">
                <a:effectLst>
                  <a:outerShdw blurRad="38100" dist="38100" dir="2700000" algn="tl">
                    <a:srgbClr val="000000">
                      <a:alpha val="43137"/>
                    </a:srgbClr>
                  </a:outerShdw>
                </a:effectLst>
                <a:latin typeface="+mn-lt"/>
                <a:cs typeface="B Esfehan" pitchFamily="2" charset="-78"/>
              </a:rPr>
              <a:t>نمایانگر زمان-زمینه-فضا</a:t>
            </a:r>
          </a:p>
        </p:txBody>
      </p:sp>
      <p:sp>
        <p:nvSpPr>
          <p:cNvPr id="22" name="TextBox 21"/>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169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677400" y="206375"/>
            <a:ext cx="3192463"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ادراک</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7008813"/>
        </p:xfrm>
        <a:graphic>
          <a:graphicData uri="http://schemas.openxmlformats.org/drawingml/2006/table">
            <a:tbl>
              <a:tblPr/>
              <a:tblGrid>
                <a:gridCol w="2630488"/>
                <a:gridCol w="2632075"/>
                <a:gridCol w="2630487"/>
                <a:gridCol w="2632075"/>
              </a:tblGrid>
              <a:tr h="436563">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123950" rtl="0" eaLnBrk="1" fontAlgn="base" latinLnBrk="0" hangingPunct="1">
                        <a:lnSpc>
                          <a:spcPct val="100000"/>
                        </a:lnSpc>
                        <a:spcBef>
                          <a:spcPct val="0"/>
                        </a:spcBef>
                        <a:spcAft>
                          <a:spcPct val="0"/>
                        </a:spcAft>
                        <a:buClrTx/>
                        <a:buSzTx/>
                        <a:buFontTx/>
                        <a:buNone/>
                        <a:tabLst/>
                      </a:pPr>
                      <a:r>
                        <a:rPr kumimoji="0" lang="fa-IR"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فرصت</a:t>
                      </a:r>
                      <a:endParaRPr kumimoji="0" lang="en-US"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123950" rtl="0" eaLnBrk="1" fontAlgn="base" latinLnBrk="0" hangingPunct="1">
                        <a:lnSpc>
                          <a:spcPct val="100000"/>
                        </a:lnSpc>
                        <a:spcBef>
                          <a:spcPct val="0"/>
                        </a:spcBef>
                        <a:spcAft>
                          <a:spcPct val="0"/>
                        </a:spcAft>
                        <a:buClrTx/>
                        <a:buSzTx/>
                        <a:buFontTx/>
                        <a:buNone/>
                        <a:tabLst/>
                      </a:pPr>
                      <a:r>
                        <a:rPr kumimoji="0" lang="fa-IR"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تهدید</a:t>
                      </a:r>
                      <a:endParaRPr kumimoji="0" lang="en-US"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ضعف</a:t>
                      </a:r>
                      <a:endParaRPr kumimoji="0" lang="en-US"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ctr" defTabSz="1304925" rtl="0" eaLnBrk="1" fontAlgn="base" latinLnBrk="0" hangingPunct="1">
                        <a:lnSpc>
                          <a:spcPct val="100000"/>
                        </a:lnSpc>
                        <a:spcBef>
                          <a:spcPct val="0"/>
                        </a:spcBef>
                        <a:spcAft>
                          <a:spcPct val="0"/>
                        </a:spcAft>
                        <a:buClrTx/>
                        <a:buSzTx/>
                        <a:buFontTx/>
                        <a:buNone/>
                        <a:tabLst/>
                      </a:pPr>
                      <a:r>
                        <a:rPr kumimoji="0" lang="fa-IR"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قوت</a:t>
                      </a:r>
                      <a:endParaRPr kumimoji="0" lang="en-US" altLang="fa-IR" sz="23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1858963">
                <a:tc>
                  <a:txBody>
                    <a:bodyPr/>
                    <a:lstStyle>
                      <a:lvl1pPr marL="285750" indent="-285750"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1304925"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امکان تقویت نقش گردشگری شهر</a:t>
                      </a:r>
                    </a:p>
                  </a:txBody>
                  <a:tcPr marL="137160" marR="137160"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marL="285750" indent="-285750"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1304925"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کاهش میزان توجه به بافت قدیم</a:t>
                      </a:r>
                    </a:p>
                    <a:p>
                      <a:pPr marL="285750" marR="0" lvl="0" indent="-285750" algn="r" defTabSz="1304925" rtl="1"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marL="137160" marR="137160"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marL="285750" indent="-285750"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1304925"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سیمای ضعیف بافت جدید</a:t>
                      </a:r>
                    </a:p>
                  </a:txBody>
                  <a:tcPr marL="137160" marR="137160"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123950"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just" defTabSz="1123950" rtl="1" eaLnBrk="1" fontAlgn="base" latinLnBrk="0" hangingPunct="1">
                        <a:lnSpc>
                          <a:spcPct val="100000"/>
                        </a:lnSpc>
                        <a:spcBef>
                          <a:spcPct val="0"/>
                        </a:spcBef>
                        <a:spcAft>
                          <a:spcPct val="0"/>
                        </a:spcAft>
                        <a:buClrTx/>
                        <a:buSzTx/>
                        <a:buFontTx/>
                        <a:buNone/>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وجود مقیاس انسانی در بافت قدیم</a:t>
                      </a:r>
                    </a:p>
                    <a:p>
                      <a:pPr marL="0" marR="0" lvl="0" indent="0" algn="just" defTabSz="1123950" rtl="1" eaLnBrk="1" fontAlgn="base" latinLnBrk="0" hangingPunct="1">
                        <a:lnSpc>
                          <a:spcPct val="100000"/>
                        </a:lnSpc>
                        <a:spcBef>
                          <a:spcPct val="0"/>
                        </a:spcBef>
                        <a:spcAft>
                          <a:spcPct val="0"/>
                        </a:spcAft>
                        <a:buClrTx/>
                        <a:buSzTx/>
                        <a:buFontTx/>
                        <a:buNone/>
                        <a:tabLst/>
                      </a:pP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2327275">
                <a:tc>
                  <a:txBody>
                    <a:bodyPr/>
                    <a:lstStyle>
                      <a:lvl1pPr marL="285750" indent="-285750">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امکان استفاده از اراضی بایر جهت ایجاد فضاهای تجمع </a:t>
                      </a:r>
                      <a:endParaRPr kumimoji="0" lang="en-US"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marL="137160" marR="137160"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marL="285750" indent="-285750">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کاهش حس تعلق به شهر در جوانان و نوجوانان</a:t>
                      </a:r>
                    </a:p>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marL="137160" marR="137160"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marL="285750" indent="-285750">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نبود امنیت کافی در بافت جدید شهر</a:t>
                      </a:r>
                    </a:p>
                  </a:txBody>
                  <a:tcPr marL="137160" marR="137160"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marL="285750" indent="-285750">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خوانایی بافت پیرامون محدودۀ پامنار</a:t>
                      </a:r>
                    </a:p>
                  </a:txBody>
                  <a:tcPr marL="137160" marR="137160"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2330450">
                <a:tc>
                  <a:txBody>
                    <a:bodyPr/>
                    <a:lstStyle>
                      <a:lvl1pPr marL="285750" indent="-285750">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امکان بهبود شرایط در جهت افزایش حضور زنان در شهر</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marL="285750" indent="-285750">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بیشتر شدن از هم گسستگی بافت جدید وبافت قدیم در گذر زمان</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marL="285750" indent="-285750">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فقدان حس مکان در بافت جدید </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marL="285750" indent="-285750">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285750" marR="0" lvl="0" indent="-285750" algn="r" defTabSz="914400" rtl="1" eaLnBrk="1" fontAlgn="base" latinLnBrk="0" hangingPunct="1">
                        <a:lnSpc>
                          <a:spcPct val="100000"/>
                        </a:lnSpc>
                        <a:spcBef>
                          <a:spcPct val="0"/>
                        </a:spcBef>
                        <a:spcAft>
                          <a:spcPct val="0"/>
                        </a:spcAft>
                        <a:buClrTx/>
                        <a:buSzTx/>
                        <a:buFont typeface="Wingdings" panose="05000000000000000000" pitchFamily="2" charset="2"/>
                        <a:buChar char="§"/>
                        <a:tabLst/>
                      </a:pPr>
                      <a:r>
                        <a:rPr kumimoji="0" lang="fa-IR" altLang="fa-IR" sz="15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تشخص استخوانبندی اصلی شهر</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bl>
          </a:graphicData>
        </a:graphic>
      </p:graphicFrame>
      <p:pic>
        <p:nvPicPr>
          <p:cNvPr id="13" name="Picture 4" descr="E:\Arshad-Tarahi shahri\Semestry 3_90-91\Kargahe 2_Shahr\Axe safar\IMG_181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134600" y="2438400"/>
            <a:ext cx="1144588" cy="1435100"/>
          </a:xfrm>
          <a:prstGeom prst="rect">
            <a:avLst/>
          </a:prstGeom>
          <a:ln>
            <a:noFill/>
          </a:ln>
          <a:effectLst>
            <a:outerShdw blurRad="292100" dist="139700" dir="2700000" algn="tl" rotWithShape="0">
              <a:srgbClr val="333333">
                <a:alpha val="65000"/>
              </a:srgbClr>
            </a:outerShdw>
          </a:effectLst>
        </p:spPr>
      </p:pic>
      <p:pic>
        <p:nvPicPr>
          <p:cNvPr id="71721"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543800" y="2400300"/>
            <a:ext cx="1905000" cy="150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2" name="Picture 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38700" y="2438400"/>
            <a:ext cx="1050925" cy="146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descr="E:\Arshad-Tarahi shahri\Semestry 3_90-91\Kargahe 2_Shahr\Zavvareh\zavareh1.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236788" y="2438400"/>
            <a:ext cx="1912937" cy="1435100"/>
          </a:xfrm>
          <a:prstGeom prst="rect">
            <a:avLst/>
          </a:prstGeom>
          <a:ln>
            <a:noFill/>
          </a:ln>
          <a:effectLst>
            <a:outerShdw blurRad="292100" dist="139700" dir="2700000" algn="tl" rotWithShape="0">
              <a:srgbClr val="333333">
                <a:alpha val="65000"/>
              </a:srgbClr>
            </a:outerShdw>
          </a:effectLst>
        </p:spPr>
      </p:pic>
      <p:pic>
        <p:nvPicPr>
          <p:cNvPr id="71724" name="Picture 5"/>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483475" y="4572000"/>
            <a:ext cx="2401888" cy="147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5" name="Picture 6"/>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145713" y="4268788"/>
            <a:ext cx="1360487" cy="181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6" name="Picture 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2351088" y="4421188"/>
            <a:ext cx="2220912" cy="166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7" name="Picture 2" descr="C:\Users\nilo\Desktop\zzz\zzz\2.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0191750" y="6561138"/>
            <a:ext cx="2176463" cy="173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E:\Arshad-Tarahi shahri\Semestry 3_90-91\Kargahe 2_Shahr\Axe safar\IMG_2012.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2259013" y="6635750"/>
            <a:ext cx="2312987" cy="1735138"/>
          </a:xfrm>
          <a:prstGeom prst="rect">
            <a:avLst/>
          </a:prstGeom>
          <a:ln>
            <a:noFill/>
          </a:ln>
          <a:effectLst>
            <a:outerShdw blurRad="292100" dist="139700" dir="2700000" algn="tl" rotWithShape="0">
              <a:srgbClr val="333333">
                <a:alpha val="65000"/>
              </a:srgbClr>
            </a:outerShdw>
          </a:effectLst>
        </p:spPr>
      </p:pic>
      <p:pic>
        <p:nvPicPr>
          <p:cNvPr id="71729" name="Picture 5"/>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7543800" y="6561138"/>
            <a:ext cx="2409825" cy="1808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271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677400" y="206375"/>
            <a:ext cx="3192463"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ادراک</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6962775"/>
        </p:xfrm>
        <a:graphic>
          <a:graphicData uri="http://schemas.openxmlformats.org/drawingml/2006/table">
            <a:tbl>
              <a:tblPr firstRow="1" bandRow="1">
                <a:tableStyleId>{16D9F66E-5EB9-4882-86FB-DCBF35E3C3E4}</a:tableStyleId>
              </a:tblPr>
              <a:tblGrid>
                <a:gridCol w="2631281"/>
                <a:gridCol w="2631281"/>
                <a:gridCol w="2631281"/>
                <a:gridCol w="2631281"/>
              </a:tblGrid>
              <a:tr h="441962">
                <a:tc>
                  <a:txBody>
                    <a:bodyPr/>
                    <a:lstStyle/>
                    <a:p>
                      <a:pPr marL="0" marR="0" indent="0" algn="ctr" defTabSz="1125352" rtl="0" eaLnBrk="1" fontAlgn="auto" latinLnBrk="0" hangingPunct="1">
                        <a:lnSpc>
                          <a:spcPct val="100000"/>
                        </a:lnSpc>
                        <a:spcBef>
                          <a:spcPts val="0"/>
                        </a:spcBef>
                        <a:spcAft>
                          <a:spcPts val="0"/>
                        </a:spcAft>
                        <a:buClrTx/>
                        <a:buSzTx/>
                        <a:buFontTx/>
                        <a:buNone/>
                        <a:tabLst/>
                        <a:defRPr/>
                      </a:pPr>
                      <a:r>
                        <a:rPr lang="fa-IR" sz="2300" dirty="0">
                          <a:cs typeface="B Mitra" pitchFamily="2" charset="-78"/>
                        </a:rPr>
                        <a:t>فرصت</a:t>
                      </a:r>
                      <a:endParaRPr lang="en-US" sz="2300" dirty="0">
                        <a:cs typeface="B Mitra" pitchFamily="2" charset="-78"/>
                      </a:endParaRPr>
                    </a:p>
                  </a:txBody>
                  <a:tcPr marL="91445" marR="91445"/>
                </a:tc>
                <a:tc>
                  <a:txBody>
                    <a:bodyPr/>
                    <a:lstStyle/>
                    <a:p>
                      <a:pPr marL="0" marR="0" indent="0" algn="ctr" defTabSz="1125352" rtl="0" eaLnBrk="1" fontAlgn="auto" latinLnBrk="0" hangingPunct="1">
                        <a:lnSpc>
                          <a:spcPct val="100000"/>
                        </a:lnSpc>
                        <a:spcBef>
                          <a:spcPts val="0"/>
                        </a:spcBef>
                        <a:spcAft>
                          <a:spcPts val="0"/>
                        </a:spcAft>
                        <a:buClrTx/>
                        <a:buSzTx/>
                        <a:buFontTx/>
                        <a:buNone/>
                        <a:tabLst/>
                        <a:defRPr/>
                      </a:pPr>
                      <a:r>
                        <a:rPr lang="fa-IR" sz="2300" dirty="0">
                          <a:cs typeface="B Mitra" pitchFamily="2" charset="-78"/>
                        </a:rPr>
                        <a:t>تهدید</a:t>
                      </a:r>
                      <a:endParaRPr lang="en-US" sz="2300" dirty="0">
                        <a:cs typeface="B Mitra" pitchFamily="2" charset="-78"/>
                      </a:endParaRPr>
                    </a:p>
                  </a:txBody>
                  <a:tcPr marL="91445" marR="91445"/>
                </a:tc>
                <a:tc>
                  <a:txBody>
                    <a:bodyPr/>
                    <a:lstStyle/>
                    <a:p>
                      <a:pPr algn="ctr"/>
                      <a:r>
                        <a:rPr lang="fa-IR" sz="2300" dirty="0">
                          <a:cs typeface="B Mitra" pitchFamily="2" charset="-78"/>
                        </a:rPr>
                        <a:t>ضعف</a:t>
                      </a:r>
                      <a:endParaRPr lang="en-US" sz="2300" dirty="0">
                        <a:cs typeface="B Mitra" pitchFamily="2" charset="-78"/>
                      </a:endParaRPr>
                    </a:p>
                  </a:txBody>
                  <a:tcPr marL="91445" marR="91445"/>
                </a:tc>
                <a:tc>
                  <a:txBody>
                    <a:bodyPr/>
                    <a:lstStyle/>
                    <a:p>
                      <a:pPr algn="ctr"/>
                      <a:r>
                        <a:rPr lang="fa-IR" sz="2300" dirty="0">
                          <a:cs typeface="B Mitra" pitchFamily="2" charset="-78"/>
                        </a:rPr>
                        <a:t>قوت</a:t>
                      </a:r>
                      <a:endParaRPr lang="en-US" sz="2300" dirty="0">
                        <a:cs typeface="B Mitra" pitchFamily="2" charset="-78"/>
                      </a:endParaRPr>
                    </a:p>
                  </a:txBody>
                  <a:tcPr marL="91445" marR="91445"/>
                </a:tc>
              </a:tr>
              <a:tr h="1859288">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امکان تقویت حضورپذیری در عرصه های عمومی شهر</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بی توجهی به الگوهای معماری سنتی بافت قدیم در بافت  جدید</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dirty="0">
                          <a:cs typeface="B Mitra" pitchFamily="2" charset="-78"/>
                        </a:rPr>
                        <a:t>ضعف در خوانایی بافت جدید</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وجود کیفیت تباین در فضاهای شهری بافت قدیم</a:t>
                      </a:r>
                    </a:p>
                  </a:txBody>
                  <a:tcPr marL="91445" marR="91445"/>
                </a:tc>
              </a:tr>
              <a:tr h="2330762">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امکان تقویت مولفه های هویتی شهر</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امکان ایجاد بحران هویت در شهر</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نبود حس تعلق در بافت جدید شهر</a:t>
                      </a:r>
                    </a:p>
                  </a:txBody>
                  <a:tcPr marL="91445" marR="91445"/>
                </a:tc>
                <a:tc>
                  <a:txBody>
                    <a:bodyPr/>
                    <a:lstStyle/>
                    <a:p>
                      <a:pPr marL="285750" indent="-285750" algn="r" rtl="1">
                        <a:buFont typeface="Wingdings" pitchFamily="2" charset="2"/>
                        <a:buChar char="§"/>
                      </a:pPr>
                      <a:r>
                        <a:rPr lang="fa-IR" sz="1600" b="1" dirty="0">
                          <a:cs typeface="B Mitra" pitchFamily="2" charset="-78"/>
                        </a:rPr>
                        <a:t>وجود</a:t>
                      </a:r>
                      <a:r>
                        <a:rPr lang="fa-IR" sz="1600" b="1" baseline="0" dirty="0">
                          <a:cs typeface="B Mitra" pitchFamily="2" charset="-78"/>
                        </a:rPr>
                        <a:t> ابنیۀ تاریخی مانند </a:t>
                      </a:r>
                    </a:p>
                    <a:p>
                      <a:pPr marL="0" indent="0" algn="r" rtl="1">
                        <a:buFontTx/>
                        <a:buNone/>
                      </a:pPr>
                      <a:r>
                        <a:rPr lang="fa-IR" sz="1600" b="1" baseline="0" dirty="0">
                          <a:cs typeface="B Mitra" pitchFamily="2" charset="-78"/>
                        </a:rPr>
                        <a:t>منار و مسجد جامع</a:t>
                      </a:r>
                    </a:p>
                  </a:txBody>
                  <a:tcPr marL="91445" marR="91445"/>
                </a:tc>
              </a:tr>
              <a:tr h="2330762">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امکان تقویت نشانه های شهری در ذهن شهروندان</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مذهب گریزی در بافت جدید شهر</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وجود اراضی متروکه به عنوان فضاهای بی دفاع شهری</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1" baseline="0" dirty="0">
                          <a:cs typeface="B Mitra" pitchFamily="2" charset="-78"/>
                        </a:rPr>
                        <a:t>وجود تکیه ها و بیت ها به عنوان عرصه های حضور جمعی شهروندان</a:t>
                      </a:r>
                    </a:p>
                  </a:txBody>
                  <a:tcPr marL="91445" marR="91445"/>
                </a:tc>
              </a:tr>
            </a:tbl>
          </a:graphicData>
        </a:graphic>
      </p:graphicFrame>
      <p:pic>
        <p:nvPicPr>
          <p:cNvPr id="13" name="Picture 12" descr="C:\Users\marziyeh\Desktop\72242174216749013018554901511815018811143.jpg"/>
          <p:cNvPicPr>
            <a:picLocks noChangeAspect="1" noChangeArrowheads="1"/>
          </p:cNvPicPr>
          <p:nvPr/>
        </p:nvPicPr>
        <p:blipFill>
          <a:blip r:embed="rId4" cstate="print"/>
          <a:srcRect/>
          <a:stretch>
            <a:fillRect/>
          </a:stretch>
        </p:blipFill>
        <p:spPr bwMode="auto">
          <a:xfrm>
            <a:off x="2241550" y="4368800"/>
            <a:ext cx="1535113" cy="1792288"/>
          </a:xfrm>
          <a:prstGeom prst="rect">
            <a:avLst/>
          </a:prstGeom>
          <a:ln>
            <a:noFill/>
          </a:ln>
          <a:effectLst>
            <a:outerShdw blurRad="292100" dist="139700" dir="2700000" algn="tl" rotWithShape="0">
              <a:srgbClr val="333333">
                <a:alpha val="65000"/>
              </a:srgbClr>
            </a:outerShdw>
          </a:effectLst>
        </p:spPr>
      </p:pic>
      <p:pic>
        <p:nvPicPr>
          <p:cNvPr id="14" name="Picture 6" descr="E:\Arshad-Tarahi shahri\Semestry 3_90-91\Kargahe 2_Shahr\Axe safar\IMG_1765.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142538" y="6948488"/>
            <a:ext cx="1295400" cy="1585912"/>
          </a:xfrm>
          <a:prstGeom prst="rect">
            <a:avLst/>
          </a:prstGeom>
          <a:ln>
            <a:noFill/>
          </a:ln>
          <a:effectLst>
            <a:outerShdw blurRad="292100" dist="139700" dir="2700000" algn="tl" rotWithShape="0">
              <a:srgbClr val="333333">
                <a:alpha val="65000"/>
              </a:srgbClr>
            </a:outerShdw>
          </a:effectLst>
        </p:spPr>
      </p:pic>
      <p:pic>
        <p:nvPicPr>
          <p:cNvPr id="15" name="Picture 8" descr="E:\Arshad-Tarahi shahri\Semestry 3_90-91\Kargahe 2_Shahr\Axe safar\IMG_205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241550" y="6899275"/>
            <a:ext cx="2178050" cy="1635125"/>
          </a:xfrm>
          <a:prstGeom prst="rect">
            <a:avLst/>
          </a:prstGeom>
          <a:ln>
            <a:noFill/>
          </a:ln>
          <a:effectLst>
            <a:outerShdw blurRad="292100" dist="139700" dir="2700000" algn="tl" rotWithShape="0">
              <a:srgbClr val="333333">
                <a:alpha val="65000"/>
              </a:srgbClr>
            </a:outerShdw>
          </a:effectLst>
        </p:spPr>
      </p:pic>
      <p:pic>
        <p:nvPicPr>
          <p:cNvPr id="72747" name="Picture 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160000" y="4572000"/>
            <a:ext cx="2362200" cy="158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48" name="Picture 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543800" y="6989763"/>
            <a:ext cx="2312988" cy="154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49" name="Picture 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241550" y="2657475"/>
            <a:ext cx="2178050"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50" name="Picture 3" descr="E:\arshad\term 3\karga shahr.behzadfar.abaszadegan\ax.safare zavare abane 90\zavare mar.foroot\224CANON\IMG_2448.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0160000" y="2667000"/>
            <a:ext cx="841375"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51" name="Picture 4"/>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854575" y="2667000"/>
            <a:ext cx="1655763" cy="12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373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677400" y="206375"/>
            <a:ext cx="3192463"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ادراک</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281238" y="1522413"/>
          <a:ext cx="10525125" cy="7634287"/>
        </p:xfrm>
        <a:graphic>
          <a:graphicData uri="http://schemas.openxmlformats.org/drawingml/2006/table">
            <a:tbl>
              <a:tblPr firstRow="1" bandRow="1">
                <a:tableStyleId>{16D9F66E-5EB9-4882-86FB-DCBF35E3C3E4}</a:tableStyleId>
              </a:tblPr>
              <a:tblGrid>
                <a:gridCol w="2631281"/>
                <a:gridCol w="3541262"/>
                <a:gridCol w="4352582"/>
              </a:tblGrid>
              <a:tr h="441941">
                <a:tc>
                  <a:txBody>
                    <a:bodyPr/>
                    <a:lstStyle/>
                    <a:p>
                      <a:pPr algn="ctr"/>
                      <a:r>
                        <a:rPr lang="fa-IR" sz="2300" dirty="0">
                          <a:cs typeface="B Mitra" pitchFamily="2" charset="-78"/>
                        </a:rPr>
                        <a:t>فرصت</a:t>
                      </a:r>
                      <a:endParaRPr lang="en-US" sz="2300" dirty="0">
                        <a:cs typeface="B Mitra" pitchFamily="2" charset="-78"/>
                      </a:endParaRPr>
                    </a:p>
                  </a:txBody>
                  <a:tcPr marL="91445" marR="91445" marT="45718" marB="45718"/>
                </a:tc>
                <a:tc>
                  <a:txBody>
                    <a:bodyPr/>
                    <a:lstStyle/>
                    <a:p>
                      <a:pPr algn="ctr"/>
                      <a:r>
                        <a:rPr lang="fa-IR" sz="2300" dirty="0">
                          <a:cs typeface="B Mitra" pitchFamily="2" charset="-78"/>
                        </a:rPr>
                        <a:t>ضعف</a:t>
                      </a:r>
                      <a:endParaRPr lang="en-US" sz="2300" dirty="0">
                        <a:cs typeface="B Mitra" pitchFamily="2" charset="-78"/>
                      </a:endParaRPr>
                    </a:p>
                  </a:txBody>
                  <a:tcPr marL="91445" marR="91445" marT="45718" marB="45718"/>
                </a:tc>
                <a:tc>
                  <a:txBody>
                    <a:bodyPr/>
                    <a:lstStyle/>
                    <a:p>
                      <a:pPr algn="ctr"/>
                      <a:r>
                        <a:rPr lang="fa-IR" sz="2300" dirty="0">
                          <a:cs typeface="B Mitra" pitchFamily="2" charset="-78"/>
                        </a:rPr>
                        <a:t>قوت</a:t>
                      </a:r>
                      <a:endParaRPr lang="en-US" sz="2300" dirty="0">
                        <a:cs typeface="B Mitra" pitchFamily="2" charset="-78"/>
                      </a:endParaRPr>
                    </a:p>
                  </a:txBody>
                  <a:tcPr marL="91445" marR="91445" marT="45718" marB="45718"/>
                </a:tc>
              </a:tr>
              <a:tr h="1283957">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امکان افزایش تشخص ساختار اصلی شهر</a:t>
                      </a: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کم بودن حضور زنان در شهر</a:t>
                      </a: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وجود کویر به عنوان ویژگی طبیعی قوی در ذهن شهروندان</a:t>
                      </a: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900" b="1" baseline="0" dirty="0">
                        <a:cs typeface="B Mitra" pitchFamily="2" charset="-78"/>
                      </a:endParaRPr>
                    </a:p>
                  </a:txBody>
                  <a:tcPr marL="91445" marR="91445" marT="45718" marB="45718"/>
                </a:tc>
              </a:tr>
              <a:tr h="1043215">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امکان استفاده از اراضی بایر</a:t>
                      </a: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نبود خاطرۀ جمعی در ذهن شهروندان</a:t>
                      </a: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تشخص کالبدی نشانه های موجود در بافت قدیم</a:t>
                      </a: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900" b="1" baseline="0" dirty="0">
                        <a:cs typeface="B Mitra" pitchFamily="2" charset="-78"/>
                      </a:endParaRPr>
                    </a:p>
                  </a:txBody>
                  <a:tcPr marL="91445" marR="91445" marT="45718" marB="45718"/>
                </a:tc>
              </a:tr>
              <a:tr h="670531">
                <a:tc>
                  <a:txBody>
                    <a:bodyPr/>
                    <a:lstStyle/>
                    <a:p>
                      <a:pPr algn="just" rtl="1"/>
                      <a:endParaRPr lang="en-US" sz="1900" b="1" dirty="0">
                        <a:cs typeface="B Mitra" pitchFamily="2" charset="-78"/>
                      </a:endParaRP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بحران هویت در بافت جدید</a:t>
                      </a: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محصوریت مناسب در گره ها و راه های بافت قدیم</a:t>
                      </a:r>
                    </a:p>
                  </a:txBody>
                  <a:tcPr marL="91445" marR="91445" marT="45718" marB="45718"/>
                </a:tc>
              </a:tr>
              <a:tr h="1283957">
                <a:tc>
                  <a:txBody>
                    <a:bodyPr/>
                    <a:lstStyle/>
                    <a:p>
                      <a:pPr algn="just" rtl="1"/>
                      <a:endParaRPr lang="en-US" sz="1900" b="1" dirty="0">
                        <a:cs typeface="B Mitra" pitchFamily="2" charset="-78"/>
                      </a:endParaRP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ساختار شطرنجی بافت جدید و عدم وضوح کالبدی در این محدوده</a:t>
                      </a: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مذهبی بودن به عنوان خصیصۀ شاخص شهروندان در اذهان مردم شهر</a:t>
                      </a:r>
                    </a:p>
                  </a:txBody>
                  <a:tcPr marL="91445" marR="91445" marT="45718" marB="45718"/>
                </a:tc>
              </a:tr>
              <a:tr h="1229306">
                <a:tc>
                  <a:txBody>
                    <a:bodyPr/>
                    <a:lstStyle/>
                    <a:p>
                      <a:pPr algn="just" rtl="1"/>
                      <a:endParaRPr lang="en-US" sz="1900" b="1" dirty="0">
                        <a:cs typeface="B Mitra" pitchFamily="2" charset="-78"/>
                      </a:endParaRP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نبودنشانه های قوی در بافت جدید</a:t>
                      </a:r>
                    </a:p>
                  </a:txBody>
                  <a:tcPr marL="91445" marR="91445" marT="45718" marB="45718"/>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900" b="1" baseline="0" dirty="0">
                          <a:cs typeface="B Mitra" pitchFamily="2" charset="-78"/>
                        </a:rPr>
                        <a:t>تشخص لبه های شهر در نقشۀ ذهنی شهروندان</a:t>
                      </a: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900" b="1" baseline="0" dirty="0">
                        <a:cs typeface="B Mitra" pitchFamily="2" charset="-78"/>
                      </a:endParaRP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900" b="1" baseline="0" dirty="0">
                        <a:cs typeface="B Mitra" pitchFamily="2" charset="-78"/>
                      </a:endParaRPr>
                    </a:p>
                  </a:txBody>
                  <a:tcPr marL="91445" marR="91445" marT="45718" marB="45718"/>
                </a:tc>
              </a:tr>
              <a:tr h="1681381">
                <a:tc>
                  <a:txBody>
                    <a:bodyPr/>
                    <a:lstStyle/>
                    <a:p>
                      <a:pPr algn="just" rtl="1"/>
                      <a:endParaRPr lang="en-US" sz="1900" b="1" dirty="0">
                        <a:cs typeface="B Mitra" pitchFamily="2" charset="-78"/>
                      </a:endParaRPr>
                    </a:p>
                  </a:txBody>
                  <a:tcPr marL="91445" marR="91445" marT="45718" marB="45718"/>
                </a:tc>
                <a:tc>
                  <a:txBody>
                    <a:bodyPr/>
                    <a:lstStyle/>
                    <a:p>
                      <a:pPr marL="285750" indent="-285750" algn="r" rtl="1">
                        <a:buFont typeface="Wingdings" pitchFamily="2" charset="2"/>
                        <a:buChar char="§"/>
                      </a:pPr>
                      <a:r>
                        <a:rPr lang="fa-IR" sz="1900" b="1" baseline="0" dirty="0">
                          <a:cs typeface="B Mitra" pitchFamily="2" charset="-78"/>
                        </a:rPr>
                        <a:t>سیمای مغشوش خیابان های اصلی شهر</a:t>
                      </a:r>
                    </a:p>
                  </a:txBody>
                  <a:tcPr marL="91445" marR="91445" marT="45718" marB="45718"/>
                </a:tc>
                <a:tc>
                  <a:txBody>
                    <a:bodyPr/>
                    <a:lstStyle/>
                    <a:p>
                      <a:pPr marL="285750" indent="-285750" algn="r" rtl="1">
                        <a:buFont typeface="Wingdings" pitchFamily="2" charset="2"/>
                        <a:buChar char="§"/>
                      </a:pPr>
                      <a:r>
                        <a:rPr lang="fa-IR" sz="1900" b="1" dirty="0">
                          <a:cs typeface="B Mitra" pitchFamily="2" charset="-78"/>
                        </a:rPr>
                        <a:t>وضوح</a:t>
                      </a:r>
                      <a:r>
                        <a:rPr lang="fa-IR" sz="1900" b="1" baseline="0" dirty="0">
                          <a:cs typeface="B Mitra" pitchFamily="2" charset="-78"/>
                        </a:rPr>
                        <a:t> نشانه ها در خط آسمان و خط آسمان منظم و هماهنگ</a:t>
                      </a:r>
                      <a:endParaRPr lang="en-US" sz="1900" b="1" dirty="0">
                        <a:cs typeface="B Mitra" pitchFamily="2" charset="-78"/>
                      </a:endParaRPr>
                    </a:p>
                  </a:txBody>
                  <a:tcPr marL="91445" marR="91445" marT="45718" marB="45718"/>
                </a:tc>
              </a:tr>
            </a:tbl>
          </a:graphicData>
        </a:graphic>
      </p:graphicFrame>
      <p:sp>
        <p:nvSpPr>
          <p:cNvPr id="13" name="TextBox 12"/>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22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 name="Rectangle 1"/>
          <p:cNvSpPr/>
          <p:nvPr/>
        </p:nvSpPr>
        <p:spPr>
          <a:xfrm>
            <a:off x="2057400" y="3200400"/>
            <a:ext cx="10820400" cy="3962400"/>
          </a:xfrm>
          <a:prstGeom prst="rect">
            <a:avLst/>
          </a:prstGeom>
          <a:gradFill flip="none" rotWithShape="1">
            <a:gsLst>
              <a:gs pos="16000">
                <a:schemeClr val="accent6">
                  <a:lumMod val="75000"/>
                </a:schemeClr>
              </a:gs>
              <a:gs pos="68000">
                <a:srgbClr val="A65528"/>
              </a:gs>
              <a:gs pos="94000">
                <a:srgbClr val="663012"/>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sp>
        <p:nvSpPr>
          <p:cNvPr id="12" name="Rectangle 11"/>
          <p:cNvSpPr/>
          <p:nvPr/>
        </p:nvSpPr>
        <p:spPr>
          <a:xfrm>
            <a:off x="5865813" y="4051300"/>
            <a:ext cx="3203575" cy="2260600"/>
          </a:xfrm>
          <a:prstGeom prst="rect">
            <a:avLst/>
          </a:prstGeom>
        </p:spPr>
        <p:txBody>
          <a:bodyPr wrap="none" lIns="91435" tIns="45718" rIns="91435" bIns="45718">
            <a:spAutoFit/>
          </a:bodyPr>
          <a:lstStyle/>
          <a:p>
            <a:pPr algn="ctr" defTabSz="1125295" rtl="1" eaLnBrk="1" fontAlgn="auto" hangingPunct="1">
              <a:lnSpc>
                <a:spcPct val="150000"/>
              </a:lnSpc>
              <a:spcBef>
                <a:spcPts val="0"/>
              </a:spcBef>
              <a:spcAft>
                <a:spcPts val="0"/>
              </a:spcAft>
              <a:defRPr/>
            </a:pPr>
            <a:r>
              <a:rPr lang="fa-IR" sz="5400" b="1" dirty="0">
                <a:effectLst>
                  <a:outerShdw blurRad="38100" dist="38100" dir="2700000" algn="tl">
                    <a:srgbClr val="000000">
                      <a:alpha val="43137"/>
                    </a:srgbClr>
                  </a:outerShdw>
                </a:effectLst>
                <a:latin typeface="+mn-lt"/>
                <a:cs typeface="B Esfehan" pitchFamily="2" charset="-78"/>
              </a:rPr>
              <a:t>مرحله شناخت</a:t>
            </a:r>
          </a:p>
          <a:p>
            <a:pPr algn="ctr" defTabSz="1125295" rtl="1" eaLnBrk="1" fontAlgn="auto" hangingPunct="1">
              <a:lnSpc>
                <a:spcPct val="150000"/>
              </a:lnSpc>
              <a:spcBef>
                <a:spcPts val="0"/>
              </a:spcBef>
              <a:spcAft>
                <a:spcPts val="0"/>
              </a:spcAft>
              <a:defRPr/>
            </a:pPr>
            <a:r>
              <a:rPr lang="fa-IR" sz="4000" b="1" dirty="0">
                <a:effectLst>
                  <a:outerShdw blurRad="38100" dist="38100" dir="2700000" algn="tl">
                    <a:srgbClr val="000000">
                      <a:alpha val="43137"/>
                    </a:srgbClr>
                  </a:outerShdw>
                </a:effectLst>
                <a:latin typeface="+mn-lt"/>
                <a:cs typeface="B Davat" pitchFamily="2" charset="-78"/>
              </a:rPr>
              <a:t>جمع بندی شناخت </a:t>
            </a:r>
          </a:p>
        </p:txBody>
      </p:sp>
      <p:sp>
        <p:nvSpPr>
          <p:cNvPr id="9230" name="Rectangle 13"/>
          <p:cNvSpPr>
            <a:spLocks noChangeArrowheads="1"/>
          </p:cNvSpPr>
          <p:nvPr/>
        </p:nvSpPr>
        <p:spPr bwMode="auto">
          <a:xfrm>
            <a:off x="2209800" y="3443288"/>
            <a:ext cx="2894013"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prstDash val="sysDot"/>
                <a:miter lim="800000"/>
                <a:headEnd/>
                <a:tailEnd/>
              </a14:hiddenLine>
            </a:ext>
          </a:extLst>
        </p:spPr>
        <p:txBody>
          <a:bodyPr lIns="91435" tIns="45718" rIns="91435" bIns="45718">
            <a:spAutoFit/>
          </a:bodyPr>
          <a:lstStyle>
            <a:lvl1pPr indent="180975">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r" rtl="1" eaLnBrk="1" hangingPunct="1">
              <a:buFont typeface="Arial" panose="020B0604020202020204" pitchFamily="34" charset="0"/>
              <a:buChar char="•"/>
            </a:pPr>
            <a:r>
              <a:rPr lang="fa-IR" altLang="fa-IR" sz="2000" b="1">
                <a:cs typeface="B Davat" panose="00000400000000000000" pitchFamily="2" charset="-78"/>
              </a:rPr>
              <a:t>نمایانگر زیست بوم</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کارکرد</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ریخت ومنظر</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ادراک</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زمان-زمینه-فضا</a:t>
            </a:r>
          </a:p>
          <a:p>
            <a:pPr algn="r" rtl="1" eaLnBrk="1" hangingPunct="1">
              <a:buFont typeface="Arial" panose="020B0604020202020204" pitchFamily="34" charset="0"/>
              <a:buChar char="•"/>
            </a:pPr>
            <a:endParaRPr lang="fa-IR" altLang="fa-IR" sz="2000" b="1">
              <a:cs typeface="B Davat" panose="00000400000000000000" pitchFamily="2" charset="-78"/>
            </a:endParaRPr>
          </a:p>
          <a:p>
            <a:pPr algn="r" rtl="1" eaLnBrk="1" hangingPunct="1">
              <a:buFont typeface="Arial" panose="020B0604020202020204" pitchFamily="34" charset="0"/>
              <a:buChar char="•"/>
            </a:pPr>
            <a:r>
              <a:rPr lang="fa-IR" altLang="fa-IR" sz="2000" b="1">
                <a:cs typeface="B Davat" panose="00000400000000000000" pitchFamily="2" charset="-78"/>
              </a:rPr>
              <a:t>نمایانگر اجتماعی</a:t>
            </a:r>
          </a:p>
        </p:txBody>
      </p:sp>
      <p:sp>
        <p:nvSpPr>
          <p:cNvPr id="13" name="TextBox 12"/>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476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graphicFrame>
        <p:nvGraphicFramePr>
          <p:cNvPr id="4" name="Table 3"/>
          <p:cNvGraphicFramePr>
            <a:graphicFrameLocks noGrp="1"/>
          </p:cNvGraphicFramePr>
          <p:nvPr/>
        </p:nvGraphicFramePr>
        <p:xfrm>
          <a:off x="2159000" y="2514600"/>
          <a:ext cx="10618788" cy="4978400"/>
        </p:xfrm>
        <a:graphic>
          <a:graphicData uri="http://schemas.openxmlformats.org/drawingml/2006/table">
            <a:tbl>
              <a:tblPr firstRow="1" bandRow="1"/>
              <a:tblGrid>
                <a:gridCol w="663674"/>
                <a:gridCol w="663674"/>
                <a:gridCol w="663674"/>
                <a:gridCol w="663674"/>
                <a:gridCol w="663674"/>
                <a:gridCol w="663674"/>
                <a:gridCol w="663674"/>
                <a:gridCol w="663674"/>
                <a:gridCol w="663674"/>
                <a:gridCol w="663674"/>
                <a:gridCol w="663674"/>
                <a:gridCol w="663674"/>
                <a:gridCol w="663674"/>
                <a:gridCol w="663674"/>
                <a:gridCol w="663674"/>
                <a:gridCol w="663674"/>
              </a:tblGrid>
              <a:tr h="269395">
                <a:tc rowSpan="2">
                  <a:txBody>
                    <a:bodyPr/>
                    <a:lstStyle/>
                    <a:p>
                      <a:pPr algn="ctr" rtl="0" fontAlgn="ctr"/>
                      <a:r>
                        <a:rPr lang="fa-IR" sz="1200" b="1" i="0" u="none" strike="noStrike" dirty="0">
                          <a:solidFill>
                            <a:srgbClr val="000000"/>
                          </a:solidFill>
                          <a:effectLst/>
                          <a:latin typeface="B Mitra"/>
                          <a:cs typeface="B Mitra" pitchFamily="2" charset="-78"/>
                        </a:rPr>
                        <a:t>جمع</a:t>
                      </a:r>
                    </a:p>
                    <a:p>
                      <a:pPr algn="ctr" rtl="0" fontAlgn="ctr"/>
                      <a:r>
                        <a:rPr lang="en-US" sz="1200" b="1" i="0" u="none" strike="noStrike" dirty="0">
                          <a:solidFill>
                            <a:srgbClr val="000000"/>
                          </a:solidFill>
                          <a:effectLst/>
                          <a:latin typeface="B Mitra"/>
                          <a:cs typeface="B Mitra" pitchFamily="2" charset="-78"/>
                        </a:rPr>
                        <a:t> </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gridSpan="3">
                  <a:txBody>
                    <a:bodyPr/>
                    <a:lstStyle/>
                    <a:p>
                      <a:pPr algn="ctr" rtl="0" fontAlgn="ctr"/>
                      <a:r>
                        <a:rPr lang="fa-IR" sz="1200" b="1" i="0" u="none" strike="noStrike" dirty="0">
                          <a:solidFill>
                            <a:srgbClr val="000000"/>
                          </a:solidFill>
                          <a:effectLst/>
                          <a:latin typeface="B Mitra"/>
                          <a:cs typeface="B Mitra" pitchFamily="2" charset="-78"/>
                        </a:rPr>
                        <a:t>پهنه ها</a:t>
                      </a:r>
                      <a:r>
                        <a:rPr lang="en-US" sz="1200" b="1" i="0" u="none" strike="noStrike" dirty="0">
                          <a:solidFill>
                            <a:srgbClr val="000000"/>
                          </a:solidFill>
                          <a:effectLst/>
                          <a:latin typeface="B Mitra"/>
                          <a:cs typeface="B Mitra" pitchFamily="2" charset="-78"/>
                        </a:rPr>
                        <a:t> </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gridSpan="6">
                  <a:txBody>
                    <a:bodyPr/>
                    <a:lstStyle/>
                    <a:p>
                      <a:pPr algn="ctr" rtl="0" fontAlgn="ctr"/>
                      <a:r>
                        <a:rPr lang="fa-IR" sz="1200" b="1" i="0" u="none" strike="noStrike" dirty="0">
                          <a:solidFill>
                            <a:srgbClr val="000000"/>
                          </a:solidFill>
                          <a:effectLst/>
                          <a:latin typeface="B Mitra"/>
                          <a:cs typeface="B Mitra" pitchFamily="2" charset="-78"/>
                        </a:rPr>
                        <a:t>گره ها</a:t>
                      </a:r>
                      <a:endParaRPr lang="en-US" sz="1200" b="1" i="0" u="none" strike="noStrike" dirty="0">
                        <a:solidFill>
                          <a:srgbClr val="000000"/>
                        </a:solidFill>
                        <a:effectLst/>
                        <a:latin typeface="B Mitra"/>
                        <a:cs typeface="B Mitra" pitchFamily="2" charset="-78"/>
                      </a:endParaRP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gridSpan="5">
                  <a:txBody>
                    <a:bodyPr/>
                    <a:lstStyle/>
                    <a:p>
                      <a:pPr algn="ctr" rtl="0" fontAlgn="ctr"/>
                      <a:r>
                        <a:rPr lang="fa-IR" sz="1200" b="1" i="0" u="none" strike="noStrike" dirty="0">
                          <a:solidFill>
                            <a:srgbClr val="000000"/>
                          </a:solidFill>
                          <a:effectLst/>
                          <a:latin typeface="B Mitra"/>
                          <a:cs typeface="B Mitra" pitchFamily="2" charset="-78"/>
                        </a:rPr>
                        <a:t>محورها</a:t>
                      </a:r>
                      <a:r>
                        <a:rPr lang="en-US" sz="1200" b="1" i="0" u="none" strike="noStrike" dirty="0">
                          <a:solidFill>
                            <a:srgbClr val="000000"/>
                          </a:solidFill>
                          <a:effectLst/>
                          <a:latin typeface="B Mitra"/>
                          <a:cs typeface="B Mitra" pitchFamily="2" charset="-78"/>
                        </a:rPr>
                        <a:t> </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h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rowSpan="2">
                  <a:txBody>
                    <a:bodyPr/>
                    <a:lstStyle/>
                    <a:p>
                      <a:pPr algn="ctr" rtl="0" fontAlgn="ctr"/>
                      <a:r>
                        <a:rPr lang="fa-IR" sz="1200" b="1" i="0" u="none" strike="noStrike" dirty="0">
                          <a:solidFill>
                            <a:srgbClr val="000000"/>
                          </a:solidFill>
                          <a:effectLst/>
                          <a:latin typeface="B Mitra"/>
                          <a:cs typeface="B Mitra" pitchFamily="2" charset="-78"/>
                        </a:rPr>
                        <a:t>هنجارها</a:t>
                      </a:r>
                    </a:p>
                    <a:p>
                      <a:pPr algn="ctr" rtl="0" fontAlgn="ctr"/>
                      <a:r>
                        <a:rPr lang="en-US" sz="1200" b="1" i="0" u="none" strike="noStrike" dirty="0">
                          <a:solidFill>
                            <a:srgbClr val="000000"/>
                          </a:solidFill>
                          <a:effectLst/>
                          <a:latin typeface="B Mitra"/>
                          <a:cs typeface="B Mitra" pitchFamily="2" charset="-78"/>
                        </a:rPr>
                        <a:t> </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808182">
                <a:tc v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fa-IR" sz="1200" b="1" i="0" u="none" strike="noStrike">
                          <a:solidFill>
                            <a:srgbClr val="000000"/>
                          </a:solidFill>
                          <a:effectLst/>
                          <a:latin typeface="B Mitra"/>
                          <a:cs typeface="B Mitra" pitchFamily="2" charset="-78"/>
                        </a:rPr>
                        <a:t>بافت جدید</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بافت میانی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بافت قدیم</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ورودی شهر</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گره یخچال</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حسینیه</a:t>
                      </a:r>
                      <a:r>
                        <a:rPr lang="fa-IR" sz="1200" b="1" i="0" u="none" strike="noStrike">
                          <a:solidFill>
                            <a:srgbClr val="000000"/>
                          </a:solidFill>
                          <a:effectLst/>
                          <a:latin typeface="Calibri"/>
                          <a:cs typeface="B Mitra" pitchFamily="2" charset="-78"/>
                        </a:rPr>
                        <a:t> بزرگ</a:t>
                      </a:r>
                      <a:endParaRPr lang="fa-IR" sz="1200" b="1" i="0" u="none" strike="noStrike">
                        <a:solidFill>
                          <a:srgbClr val="000000"/>
                        </a:solidFill>
                        <a:effectLst/>
                        <a:latin typeface="B Mitra"/>
                        <a:cs typeface="B Mitra" pitchFamily="2" charset="-78"/>
                      </a:endParaRP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حسینیه کوچک</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میدان</a:t>
                      </a:r>
                      <a:r>
                        <a:rPr lang="fa-IR" sz="1200" b="1" i="0" u="none" strike="noStrike">
                          <a:solidFill>
                            <a:srgbClr val="000000"/>
                          </a:solidFill>
                          <a:effectLst/>
                          <a:latin typeface="Calibri"/>
                          <a:cs typeface="B Mitra" pitchFamily="2" charset="-78"/>
                        </a:rPr>
                        <a:t> وحدت</a:t>
                      </a:r>
                      <a:endParaRPr lang="fa-IR" sz="1200" b="1" i="0" u="none" strike="noStrike">
                        <a:solidFill>
                          <a:srgbClr val="000000"/>
                        </a:solidFill>
                        <a:effectLst/>
                        <a:latin typeface="B Mitra"/>
                        <a:cs typeface="B Mitra" pitchFamily="2" charset="-78"/>
                      </a:endParaRP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میدان امام خمینی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خیابان امامزاده یحیی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شهید بهشتی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منتظری-رجایی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a:solidFill>
                            <a:srgbClr val="000000"/>
                          </a:solidFill>
                          <a:effectLst/>
                          <a:latin typeface="B Mitra"/>
                          <a:cs typeface="B Mitra" pitchFamily="2" charset="-78"/>
                        </a:rPr>
                        <a:t>خیابان مدرس- طالقانی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خیابان امام خمینی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vMerge="1">
                  <a:txBody>
                    <a:bodyPr/>
                    <a:lstStyle/>
                    <a:p>
                      <a:pPr algn="ctr" rtl="0" fontAlgn="ctr"/>
                      <a:endParaRPr lang="en-US" sz="1200" b="1" i="0" u="none" strike="noStrike" dirty="0">
                        <a:solidFill>
                          <a:srgbClr val="000000"/>
                        </a:solidFill>
                        <a:effectLst/>
                        <a:latin typeface="B Mitr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301721">
                <a:tc>
                  <a:txBody>
                    <a:bodyPr/>
                    <a:lstStyle/>
                    <a:p>
                      <a:pPr algn="ctr" rtl="0" fontAlgn="ctr"/>
                      <a:r>
                        <a:rPr lang="en-US" sz="1600" b="1" i="0" u="none" strike="noStrike">
                          <a:solidFill>
                            <a:srgbClr val="000000"/>
                          </a:solidFill>
                          <a:effectLst/>
                          <a:latin typeface="Calibri"/>
                        </a:rPr>
                        <a:t>4.63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0.14</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0.42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fa-IR" sz="1100" b="1" i="0" u="none" strike="noStrike">
                          <a:solidFill>
                            <a:srgbClr val="000000"/>
                          </a:solidFill>
                          <a:effectLst/>
                          <a:latin typeface="B Mitra"/>
                          <a:cs typeface="B Mitra" pitchFamily="2" charset="-78"/>
                        </a:rPr>
                        <a:t> خوانایی </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538788">
                <a:tc>
                  <a:txBody>
                    <a:bodyPr/>
                    <a:lstStyle/>
                    <a:p>
                      <a:pPr algn="ctr" rtl="0" fontAlgn="ctr"/>
                      <a:r>
                        <a:rPr lang="en-US" sz="1600" b="1" i="0" u="none" strike="noStrike">
                          <a:solidFill>
                            <a:srgbClr val="000000"/>
                          </a:solidFill>
                          <a:effectLst/>
                          <a:latin typeface="Calibri"/>
                        </a:rPr>
                        <a:t>2.73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0.14</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0.14</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0.71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0.33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dirty="0">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  تعلق خاطر</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301721">
                <a:tc>
                  <a:txBody>
                    <a:bodyPr/>
                    <a:lstStyle/>
                    <a:p>
                      <a:pPr algn="ctr" rtl="0" fontAlgn="ctr"/>
                      <a:r>
                        <a:rPr lang="en-US" sz="1600" b="1" i="0" u="none" strike="noStrike">
                          <a:solidFill>
                            <a:srgbClr val="000000"/>
                          </a:solidFill>
                          <a:effectLst/>
                          <a:latin typeface="Calibri"/>
                        </a:rPr>
                        <a:t>2.85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0.73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0.24</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0.24</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0.24</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fa-IR" sz="1200" b="1" i="0" u="none" strike="noStrike">
                          <a:solidFill>
                            <a:srgbClr val="000000"/>
                          </a:solidFill>
                          <a:effectLst/>
                          <a:latin typeface="B Mitra"/>
                          <a:cs typeface="B Mitra" pitchFamily="2" charset="-78"/>
                        </a:rPr>
                        <a:t>هویت</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538788">
                <a:tc>
                  <a:txBody>
                    <a:bodyPr/>
                    <a:lstStyle/>
                    <a:p>
                      <a:pPr algn="ctr" rtl="0" fontAlgn="ctr"/>
                      <a:r>
                        <a:rPr lang="en-US" sz="1600" b="1" i="0" u="none" strike="noStrike">
                          <a:solidFill>
                            <a:srgbClr val="000000"/>
                          </a:solidFill>
                          <a:effectLst/>
                          <a:latin typeface="Calibri"/>
                        </a:rPr>
                        <a:t>2.29</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0.09</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0.17</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0.73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0.09</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0.33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fa-IR" sz="1200" b="1" i="0" u="none" strike="noStrike" dirty="0">
                          <a:solidFill>
                            <a:srgbClr val="000000"/>
                          </a:solidFill>
                          <a:effectLst/>
                          <a:latin typeface="B Mitra"/>
                          <a:cs typeface="B Mitra" pitchFamily="2" charset="-78"/>
                        </a:rPr>
                        <a:t>حس مکان</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301721">
                <a:tc>
                  <a:txBody>
                    <a:bodyPr/>
                    <a:lstStyle/>
                    <a:p>
                      <a:pPr algn="ctr" rtl="0" fontAlgn="ctr"/>
                      <a:r>
                        <a:rPr lang="en-US" sz="1600" b="1" i="0" u="none" strike="noStrike">
                          <a:solidFill>
                            <a:srgbClr val="000000"/>
                          </a:solidFill>
                          <a:effectLst/>
                          <a:latin typeface="Calibri"/>
                        </a:rPr>
                        <a:t>3.05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0.34</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0.09</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0.34</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fa-IR" sz="1200" b="1" i="0" u="none" strike="noStrike">
                          <a:solidFill>
                            <a:srgbClr val="000000"/>
                          </a:solidFill>
                          <a:effectLst/>
                          <a:latin typeface="B Mitra"/>
                          <a:cs typeface="B Mitra" pitchFamily="2" charset="-78"/>
                        </a:rPr>
                        <a:t>سرزندگی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538788">
                <a:tc>
                  <a:txBody>
                    <a:bodyPr/>
                    <a:lstStyle/>
                    <a:p>
                      <a:pPr algn="ctr" rtl="0" fontAlgn="ctr"/>
                      <a:r>
                        <a:rPr lang="en-US" sz="1600" b="1" i="0" u="none" strike="noStrike">
                          <a:solidFill>
                            <a:srgbClr val="000000"/>
                          </a:solidFill>
                          <a:effectLst/>
                          <a:latin typeface="Calibri"/>
                        </a:rPr>
                        <a:t>3.33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0.73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0.45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0.57</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0.057</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0.25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fa-IR" sz="1200" b="1" i="0" u="none" strike="noStrike" dirty="0">
                          <a:solidFill>
                            <a:srgbClr val="000000"/>
                          </a:solidFill>
                          <a:effectLst/>
                          <a:latin typeface="B Mitra"/>
                          <a:cs typeface="B Mitra" pitchFamily="2" charset="-78"/>
                        </a:rPr>
                        <a:t>ایمنی و امنیت</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538788">
                <a:tc>
                  <a:txBody>
                    <a:bodyPr/>
                    <a:lstStyle/>
                    <a:p>
                      <a:pPr algn="ctr" rtl="0" fontAlgn="ctr"/>
                      <a:r>
                        <a:rPr lang="en-US" sz="1600" b="1" i="0" u="none" strike="noStrike">
                          <a:solidFill>
                            <a:srgbClr val="000000"/>
                          </a:solidFill>
                          <a:effectLst/>
                          <a:latin typeface="Calibri"/>
                        </a:rPr>
                        <a:t>2.7</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0.25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0.63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0.33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0.33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0.15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0.36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fa-IR" sz="1200" b="1" i="0" u="none" strike="noStrike" dirty="0">
                          <a:solidFill>
                            <a:srgbClr val="000000"/>
                          </a:solidFill>
                          <a:effectLst/>
                          <a:latin typeface="B Mitra"/>
                          <a:cs typeface="B Mitra" pitchFamily="2" charset="-78"/>
                        </a:rPr>
                        <a:t>آسایش روانی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r h="538788">
                <a:tc>
                  <a:txBody>
                    <a:bodyPr/>
                    <a:lstStyle/>
                    <a:p>
                      <a:pPr algn="ctr" rtl="0" fontAlgn="ctr"/>
                      <a:r>
                        <a:rPr lang="en-US" sz="1600" b="1" i="0" u="none" strike="noStrike">
                          <a:solidFill>
                            <a:srgbClr val="000000"/>
                          </a:solidFill>
                          <a:effectLst/>
                          <a:latin typeface="Calibri"/>
                        </a:rPr>
                        <a:t>2.75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0.09</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0.17</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0.73</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0.31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0.31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0.29</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0.05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0.12</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c>
                  <a:txBody>
                    <a:bodyPr/>
                    <a:lstStyle/>
                    <a:p>
                      <a:pPr algn="ctr" rtl="0" fontAlgn="ctr"/>
                      <a:r>
                        <a:rPr lang="en-US" sz="1600" b="1" i="0" u="none" strike="noStrike">
                          <a:solidFill>
                            <a:srgbClr val="000000"/>
                          </a:solidFill>
                          <a:effectLst/>
                          <a:latin typeface="Calibri"/>
                        </a:rPr>
                        <a:t>0.29</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tc>
                  <a:txBody>
                    <a:bodyPr/>
                    <a:lstStyle/>
                    <a:p>
                      <a:pPr algn="ctr" rtl="0" fontAlgn="ctr"/>
                      <a:r>
                        <a:rPr lang="fa-IR" sz="1200" b="1" i="0" u="none" strike="noStrike" dirty="0">
                          <a:solidFill>
                            <a:srgbClr val="000000"/>
                          </a:solidFill>
                          <a:effectLst/>
                          <a:latin typeface="B Mitra"/>
                          <a:cs typeface="B Mitra" pitchFamily="2" charset="-78"/>
                        </a:rPr>
                        <a:t>غنای حسی</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r>
              <a:tr h="301721">
                <a:tc>
                  <a:txBody>
                    <a:bodyPr/>
                    <a:lstStyle/>
                    <a:p>
                      <a:pPr algn="ctr" rtl="0" fontAlgn="ctr"/>
                      <a:r>
                        <a:rPr lang="en-US" sz="1600" b="1" i="0" u="none" strike="noStrike">
                          <a:solidFill>
                            <a:srgbClr val="000000"/>
                          </a:solidFill>
                          <a:effectLst/>
                          <a:latin typeface="Calibri"/>
                        </a:rPr>
                        <a:t> </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0.98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1.49</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5.46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0.28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1.67</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2.51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2.51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en-US" sz="1600" b="1" i="0" u="none" strike="noStrike">
                          <a:solidFill>
                            <a:srgbClr val="000000"/>
                          </a:solidFill>
                          <a:effectLst/>
                          <a:latin typeface="Calibri"/>
                        </a:rPr>
                        <a:t>0.75</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1.88</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2.11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0.46</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1.1</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0.737</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FE9"/>
                    </a:solidFill>
                  </a:tcPr>
                </a:tc>
                <a:tc>
                  <a:txBody>
                    <a:bodyPr/>
                    <a:lstStyle/>
                    <a:p>
                      <a:pPr algn="ctr" rtl="0" fontAlgn="ctr"/>
                      <a:r>
                        <a:rPr lang="en-US" sz="1600" b="1" i="0" u="none" strike="noStrike">
                          <a:solidFill>
                            <a:srgbClr val="000000"/>
                          </a:solidFill>
                          <a:effectLst/>
                          <a:latin typeface="Calibri"/>
                        </a:rPr>
                        <a:t>2.4</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63634"/>
                    </a:solidFill>
                  </a:tcPr>
                </a:tc>
                <a:tc>
                  <a:txBody>
                    <a:bodyPr/>
                    <a:lstStyle/>
                    <a:p>
                      <a:pPr algn="ctr" rtl="0" fontAlgn="ctr"/>
                      <a:r>
                        <a:rPr lang="fa-IR" sz="1200" b="1" i="0" u="none" strike="noStrike" dirty="0">
                          <a:solidFill>
                            <a:srgbClr val="000000"/>
                          </a:solidFill>
                          <a:effectLst/>
                          <a:latin typeface="B Mitra"/>
                          <a:cs typeface="B Mitra" pitchFamily="2" charset="-78"/>
                        </a:rPr>
                        <a:t>جمع</a:t>
                      </a:r>
                    </a:p>
                  </a:txBody>
                  <a:tcPr marL="9525" marR="9525" marT="9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DCF"/>
                    </a:solidFill>
                  </a:tcPr>
                </a:tc>
              </a:tr>
            </a:tbl>
          </a:graphicData>
        </a:graphic>
      </p:graphicFrame>
      <p:sp>
        <p:nvSpPr>
          <p:cNvPr id="15" name="Rectangle 14"/>
          <p:cNvSpPr/>
          <p:nvPr/>
        </p:nvSpPr>
        <p:spPr>
          <a:xfrm>
            <a:off x="1524000" y="1905000"/>
            <a:ext cx="11023600" cy="461963"/>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ارزیابی  هنجارهای محیطی فضاها و عناصر اصلی شاخص شهر در ارتباط با </a:t>
            </a:r>
            <a:r>
              <a:rPr lang="fa-IR" sz="2400" b="1" u="sng" dirty="0">
                <a:solidFill>
                  <a:srgbClr val="C00000"/>
                </a:solidFill>
                <a:effectLst>
                  <a:outerShdw blurRad="38100" dist="38100" dir="2700000" algn="tl">
                    <a:srgbClr val="000000">
                      <a:alpha val="43137"/>
                    </a:srgbClr>
                  </a:outerShdw>
                </a:effectLst>
                <a:latin typeface="+mn-lt"/>
                <a:cs typeface="B Davat" pitchFamily="2" charset="-78"/>
              </a:rPr>
              <a:t>ادراک </a:t>
            </a:r>
            <a:r>
              <a:rPr lang="fa-IR" sz="2400" b="1" dirty="0">
                <a:effectLst>
                  <a:outerShdw blurRad="38100" dist="38100" dir="2700000" algn="tl">
                    <a:srgbClr val="000000">
                      <a:alpha val="43137"/>
                    </a:srgbClr>
                  </a:outerShdw>
                </a:effectLst>
                <a:latin typeface="+mn-lt"/>
                <a:cs typeface="B Davat" pitchFamily="2" charset="-78"/>
              </a:rPr>
              <a:t>با استفاده از تکنیک</a:t>
            </a:r>
            <a:r>
              <a:rPr lang="en-US" sz="2400" b="1" dirty="0">
                <a:latin typeface="+mn-lt"/>
                <a:cs typeface="B Davat" pitchFamily="2" charset="-78"/>
              </a:rPr>
              <a:t>AHP</a:t>
            </a:r>
            <a:endParaRPr lang="fa-IR" sz="2400" b="1" dirty="0">
              <a:effectLst>
                <a:outerShdw blurRad="38100" dist="38100" dir="2700000" algn="tl">
                  <a:srgbClr val="000000">
                    <a:alpha val="43137"/>
                  </a:srgbClr>
                </a:outerShdw>
              </a:effectLst>
              <a:latin typeface="+mn-lt"/>
              <a:cs typeface="B Davat" pitchFamily="2" charset="-78"/>
            </a:endParaRPr>
          </a:p>
        </p:txBody>
      </p:sp>
      <p:sp>
        <p:nvSpPr>
          <p:cNvPr id="14" name="Rectangle 13"/>
          <p:cNvSpPr/>
          <p:nvPr/>
        </p:nvSpPr>
        <p:spPr>
          <a:xfrm>
            <a:off x="6634163" y="254000"/>
            <a:ext cx="6376987" cy="568325"/>
          </a:xfrm>
          <a:prstGeom prst="rect">
            <a:avLst/>
          </a:prstGeom>
        </p:spPr>
        <p:txBody>
          <a:bodyPr lIns="91435" tIns="45718" rIns="91435" bIns="45718">
            <a:spAutoFit/>
          </a:bodyPr>
          <a:lstStyle/>
          <a:p>
            <a:pPr marL="457177" indent="-457177" algn="r" defTabSz="1125295" rtl="1" eaLnBrk="1" fontAlgn="auto" hangingPunct="1">
              <a:spcBef>
                <a:spcPts val="0"/>
              </a:spcBef>
              <a:spcAft>
                <a:spcPts val="0"/>
              </a:spcAft>
              <a:buFont typeface="Wingdings" pitchFamily="2" charset="2"/>
              <a:buChar char="v"/>
              <a:defRPr/>
            </a:pPr>
            <a:r>
              <a:rPr lang="fa-IR" sz="3100" b="1" dirty="0">
                <a:effectLst>
                  <a:outerShdw blurRad="38100" dist="38100" dir="2700000" algn="tl">
                    <a:srgbClr val="000000">
                      <a:alpha val="43137"/>
                    </a:srgbClr>
                  </a:outerShdw>
                </a:effectLst>
                <a:latin typeface="+mn-lt"/>
                <a:cs typeface="B Esfehan" pitchFamily="2" charset="-78"/>
              </a:rPr>
              <a:t>تحلیل یکپارچه: </a:t>
            </a:r>
            <a:r>
              <a:rPr lang="fa-IR" sz="2000" b="1" dirty="0">
                <a:effectLst>
                  <a:outerShdw blurRad="38100" dist="38100" dir="2700000" algn="tl">
                    <a:srgbClr val="000000">
                      <a:alpha val="43137"/>
                    </a:srgbClr>
                  </a:outerShdw>
                </a:effectLst>
                <a:latin typeface="+mn-lt"/>
                <a:cs typeface="B Esfehan" pitchFamily="2" charset="-78"/>
              </a:rPr>
              <a:t>نمایانگر</a:t>
            </a:r>
            <a:r>
              <a:rPr lang="fa-IR" sz="3100" b="1" dirty="0">
                <a:effectLst>
                  <a:outerShdw blurRad="38100" dist="38100" dir="2700000" algn="tl">
                    <a:srgbClr val="000000">
                      <a:alpha val="43137"/>
                    </a:srgbClr>
                  </a:outerShdw>
                </a:effectLst>
                <a:latin typeface="+mn-lt"/>
                <a:cs typeface="B Esfehan" pitchFamily="2" charset="-78"/>
              </a:rPr>
              <a:t> </a:t>
            </a:r>
            <a:r>
              <a:rPr lang="fa-IR" sz="2000" b="1" dirty="0">
                <a:effectLst>
                  <a:outerShdw blurRad="38100" dist="38100" dir="2700000" algn="tl">
                    <a:srgbClr val="000000">
                      <a:alpha val="43137"/>
                    </a:srgbClr>
                  </a:outerShdw>
                </a:effectLst>
                <a:latin typeface="+mn-lt"/>
                <a:cs typeface="B Esfehan" pitchFamily="2" charset="-78"/>
              </a:rPr>
              <a:t>ادراک</a:t>
            </a:r>
          </a:p>
        </p:txBody>
      </p:sp>
      <p:sp>
        <p:nvSpPr>
          <p:cNvPr id="13" name="TextBox 12"/>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578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pic>
        <p:nvPicPr>
          <p:cNvPr id="75788"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57400" y="4343400"/>
            <a:ext cx="67627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9"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068513" y="6858000"/>
            <a:ext cx="6751637"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90" name="Rectangle 13"/>
          <p:cNvSpPr>
            <a:spLocks noChangeArrowheads="1"/>
          </p:cNvSpPr>
          <p:nvPr/>
        </p:nvSpPr>
        <p:spPr bwMode="auto">
          <a:xfrm>
            <a:off x="9144000" y="7661275"/>
            <a:ext cx="3751263"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پهنه 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ادراک</a:t>
            </a:r>
          </a:p>
        </p:txBody>
      </p:sp>
      <p:sp>
        <p:nvSpPr>
          <p:cNvPr id="75791" name="Rectangle 14"/>
          <p:cNvSpPr>
            <a:spLocks noChangeArrowheads="1"/>
          </p:cNvSpPr>
          <p:nvPr/>
        </p:nvSpPr>
        <p:spPr bwMode="auto">
          <a:xfrm>
            <a:off x="9144000" y="5200650"/>
            <a:ext cx="3751263"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گره 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ادراک</a:t>
            </a:r>
          </a:p>
        </p:txBody>
      </p:sp>
      <p:sp>
        <p:nvSpPr>
          <p:cNvPr id="75792" name="Rectangle 17"/>
          <p:cNvSpPr>
            <a:spLocks noChangeArrowheads="1"/>
          </p:cNvSpPr>
          <p:nvPr/>
        </p:nvSpPr>
        <p:spPr bwMode="auto">
          <a:xfrm>
            <a:off x="9128125" y="2419350"/>
            <a:ext cx="3751263"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900" b="1">
                <a:cs typeface="B Davat" panose="00000400000000000000" pitchFamily="2" charset="-78"/>
              </a:rPr>
              <a:t>نمودار تحلیل </a:t>
            </a:r>
            <a:r>
              <a:rPr lang="fa-IR" altLang="fa-IR" sz="1900" b="1" u="sng">
                <a:solidFill>
                  <a:srgbClr val="FF0000"/>
                </a:solidFill>
                <a:cs typeface="B Davat" panose="00000400000000000000" pitchFamily="2" charset="-78"/>
              </a:rPr>
              <a:t>محورهای اصلی </a:t>
            </a:r>
            <a:r>
              <a:rPr lang="fa-IR" altLang="fa-IR" sz="1900" b="1">
                <a:cs typeface="B Davat" panose="00000400000000000000" pitchFamily="2" charset="-78"/>
              </a:rPr>
              <a:t>زواره به لحاظ هنجارهای محیطی </a:t>
            </a:r>
            <a:r>
              <a:rPr lang="fa-IR" altLang="fa-IR" sz="1900" b="1" u="sng">
                <a:solidFill>
                  <a:srgbClr val="FF0000"/>
                </a:solidFill>
                <a:cs typeface="B Davat" panose="00000400000000000000" pitchFamily="2" charset="-78"/>
              </a:rPr>
              <a:t>ادراک</a:t>
            </a:r>
          </a:p>
        </p:txBody>
      </p:sp>
      <p:pic>
        <p:nvPicPr>
          <p:cNvPr id="75793" name="Picture 5"/>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068513" y="1228725"/>
            <a:ext cx="6751637"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p:cNvSpPr/>
          <p:nvPr/>
        </p:nvSpPr>
        <p:spPr>
          <a:xfrm>
            <a:off x="7194550" y="854075"/>
            <a:ext cx="6172200" cy="831850"/>
          </a:xfrm>
          <a:prstGeom prst="rect">
            <a:avLst/>
          </a:prstGeom>
        </p:spPr>
        <p:txBody>
          <a:bodyPr lIns="91435" tIns="45718" rIns="91435" bIns="45718">
            <a:spAutoFit/>
          </a:bodyPr>
          <a:lstStyle/>
          <a:p>
            <a:pPr algn="ct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ارزیابی  هنجارهای محیطی فضاها و عناصر اصلی </a:t>
            </a:r>
          </a:p>
          <a:p>
            <a:pPr algn="ct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شاخص شهر در ارتباط با </a:t>
            </a:r>
            <a:r>
              <a:rPr lang="fa-IR" sz="2400" b="1" u="sng" dirty="0">
                <a:solidFill>
                  <a:srgbClr val="C00000"/>
                </a:solidFill>
                <a:effectLst>
                  <a:outerShdw blurRad="38100" dist="38100" dir="2700000" algn="tl">
                    <a:srgbClr val="000000">
                      <a:alpha val="43137"/>
                    </a:srgbClr>
                  </a:outerShdw>
                </a:effectLst>
                <a:latin typeface="+mn-lt"/>
                <a:cs typeface="B Davat" pitchFamily="2" charset="-78"/>
              </a:rPr>
              <a:t>ادراک </a:t>
            </a:r>
            <a:r>
              <a:rPr lang="fa-IR" sz="2400" b="1" dirty="0">
                <a:effectLst>
                  <a:outerShdw blurRad="38100" dist="38100" dir="2700000" algn="tl">
                    <a:srgbClr val="000000">
                      <a:alpha val="43137"/>
                    </a:srgbClr>
                  </a:outerShdw>
                </a:effectLst>
                <a:latin typeface="+mn-lt"/>
                <a:cs typeface="B Davat" pitchFamily="2" charset="-78"/>
              </a:rPr>
              <a:t>با استفاده از تکنیک</a:t>
            </a:r>
            <a:r>
              <a:rPr lang="en-US" sz="2400" b="1" dirty="0">
                <a:latin typeface="+mn-lt"/>
                <a:cs typeface="B Davat" pitchFamily="2" charset="-78"/>
              </a:rPr>
              <a:t>AHP</a:t>
            </a:r>
            <a:endParaRPr lang="fa-IR" sz="2400" b="1" dirty="0">
              <a:effectLst>
                <a:outerShdw blurRad="38100" dist="38100" dir="2700000" algn="tl">
                  <a:srgbClr val="000000">
                    <a:alpha val="43137"/>
                  </a:srgbClr>
                </a:outerShdw>
              </a:effectLst>
              <a:latin typeface="+mn-lt"/>
              <a:cs typeface="B Davat" pitchFamily="2" charset="-78"/>
            </a:endParaRPr>
          </a:p>
        </p:txBody>
      </p:sp>
      <p:sp>
        <p:nvSpPr>
          <p:cNvPr id="21" name="Rectangle 20"/>
          <p:cNvSpPr/>
          <p:nvPr/>
        </p:nvSpPr>
        <p:spPr>
          <a:xfrm>
            <a:off x="6634163" y="254000"/>
            <a:ext cx="6376987" cy="568325"/>
          </a:xfrm>
          <a:prstGeom prst="rect">
            <a:avLst/>
          </a:prstGeom>
        </p:spPr>
        <p:txBody>
          <a:bodyPr lIns="91435" tIns="45718" rIns="91435" bIns="45718">
            <a:spAutoFit/>
          </a:bodyPr>
          <a:lstStyle/>
          <a:p>
            <a:pPr marL="457177" indent="-457177" algn="r" defTabSz="1125295" rtl="1" eaLnBrk="1" fontAlgn="auto" hangingPunct="1">
              <a:spcBef>
                <a:spcPts val="0"/>
              </a:spcBef>
              <a:spcAft>
                <a:spcPts val="0"/>
              </a:spcAft>
              <a:buFont typeface="Wingdings" pitchFamily="2" charset="2"/>
              <a:buChar char="v"/>
              <a:defRPr/>
            </a:pPr>
            <a:r>
              <a:rPr lang="fa-IR" sz="3100" b="1" dirty="0">
                <a:effectLst>
                  <a:outerShdw blurRad="38100" dist="38100" dir="2700000" algn="tl">
                    <a:srgbClr val="000000">
                      <a:alpha val="43137"/>
                    </a:srgbClr>
                  </a:outerShdw>
                </a:effectLst>
                <a:latin typeface="+mn-lt"/>
                <a:cs typeface="B Esfehan" pitchFamily="2" charset="-78"/>
              </a:rPr>
              <a:t>تحلیل یکپارچه: </a:t>
            </a:r>
            <a:r>
              <a:rPr lang="fa-IR" sz="2000" b="1" dirty="0">
                <a:effectLst>
                  <a:outerShdw blurRad="38100" dist="38100" dir="2700000" algn="tl">
                    <a:srgbClr val="000000">
                      <a:alpha val="43137"/>
                    </a:srgbClr>
                  </a:outerShdw>
                </a:effectLst>
                <a:latin typeface="+mn-lt"/>
                <a:cs typeface="B Esfehan" pitchFamily="2" charset="-78"/>
              </a:rPr>
              <a:t>نمایانگر</a:t>
            </a:r>
            <a:r>
              <a:rPr lang="fa-IR" sz="3100" b="1" dirty="0">
                <a:effectLst>
                  <a:outerShdw blurRad="38100" dist="38100" dir="2700000" algn="tl">
                    <a:srgbClr val="000000">
                      <a:alpha val="43137"/>
                    </a:srgbClr>
                  </a:outerShdw>
                </a:effectLst>
                <a:latin typeface="+mn-lt"/>
                <a:cs typeface="B Esfehan" pitchFamily="2" charset="-78"/>
              </a:rPr>
              <a:t> </a:t>
            </a:r>
            <a:r>
              <a:rPr lang="fa-IR" sz="2000" b="1" dirty="0">
                <a:effectLst>
                  <a:outerShdw blurRad="38100" dist="38100" dir="2700000" algn="tl">
                    <a:srgbClr val="000000">
                      <a:alpha val="43137"/>
                    </a:srgbClr>
                  </a:outerShdw>
                </a:effectLst>
                <a:latin typeface="+mn-lt"/>
                <a:cs typeface="B Esfehan" pitchFamily="2" charset="-78"/>
              </a:rPr>
              <a:t>ادراک</a:t>
            </a:r>
          </a:p>
        </p:txBody>
      </p:sp>
      <p:sp>
        <p:nvSpPr>
          <p:cNvPr id="20" name="TextBox 19"/>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681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683750" y="206375"/>
            <a:ext cx="3179763" cy="600075"/>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اجتماع</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6962775"/>
        </p:xfrm>
        <a:graphic>
          <a:graphicData uri="http://schemas.openxmlformats.org/drawingml/2006/table">
            <a:tbl>
              <a:tblPr firstRow="1" bandRow="1">
                <a:tableStyleId>{16D9F66E-5EB9-4882-86FB-DCBF35E3C3E4}</a:tableStyleId>
              </a:tblPr>
              <a:tblGrid>
                <a:gridCol w="2631281"/>
                <a:gridCol w="2631281"/>
                <a:gridCol w="2631281"/>
                <a:gridCol w="2631281"/>
              </a:tblGrid>
              <a:tr h="441962">
                <a:tc>
                  <a:txBody>
                    <a:bodyPr/>
                    <a:lstStyle/>
                    <a:p>
                      <a:pPr marL="0" marR="0" indent="0" algn="ctr" defTabSz="1125352" rtl="0" eaLnBrk="1" fontAlgn="auto" latinLnBrk="0" hangingPunct="1">
                        <a:lnSpc>
                          <a:spcPct val="100000"/>
                        </a:lnSpc>
                        <a:spcBef>
                          <a:spcPts val="0"/>
                        </a:spcBef>
                        <a:spcAft>
                          <a:spcPts val="0"/>
                        </a:spcAft>
                        <a:buClrTx/>
                        <a:buSzTx/>
                        <a:buFontTx/>
                        <a:buNone/>
                        <a:tabLst/>
                        <a:defRPr/>
                      </a:pPr>
                      <a:r>
                        <a:rPr lang="fa-IR" sz="2300" dirty="0">
                          <a:cs typeface="B Mitra" pitchFamily="2" charset="-78"/>
                        </a:rPr>
                        <a:t>فرصت</a:t>
                      </a:r>
                      <a:endParaRPr lang="en-US" sz="2300" dirty="0">
                        <a:cs typeface="B Mitra" pitchFamily="2" charset="-78"/>
                      </a:endParaRPr>
                    </a:p>
                  </a:txBody>
                  <a:tcPr marL="91445" marR="91445"/>
                </a:tc>
                <a:tc>
                  <a:txBody>
                    <a:bodyPr/>
                    <a:lstStyle/>
                    <a:p>
                      <a:pPr marL="0" marR="0" indent="0" algn="ctr" defTabSz="1125352" rtl="0" eaLnBrk="1" fontAlgn="auto" latinLnBrk="0" hangingPunct="1">
                        <a:lnSpc>
                          <a:spcPct val="100000"/>
                        </a:lnSpc>
                        <a:spcBef>
                          <a:spcPts val="0"/>
                        </a:spcBef>
                        <a:spcAft>
                          <a:spcPts val="0"/>
                        </a:spcAft>
                        <a:buClrTx/>
                        <a:buSzTx/>
                        <a:buFontTx/>
                        <a:buNone/>
                        <a:tabLst/>
                        <a:defRPr/>
                      </a:pPr>
                      <a:r>
                        <a:rPr lang="fa-IR" sz="2300" dirty="0">
                          <a:cs typeface="B Mitra" pitchFamily="2" charset="-78"/>
                        </a:rPr>
                        <a:t>تهدید</a:t>
                      </a:r>
                      <a:endParaRPr lang="en-US" sz="2300" dirty="0">
                        <a:cs typeface="B Mitra" pitchFamily="2" charset="-78"/>
                      </a:endParaRPr>
                    </a:p>
                  </a:txBody>
                  <a:tcPr marL="91445" marR="91445"/>
                </a:tc>
                <a:tc>
                  <a:txBody>
                    <a:bodyPr/>
                    <a:lstStyle/>
                    <a:p>
                      <a:pPr algn="ctr"/>
                      <a:r>
                        <a:rPr lang="fa-IR" sz="2300" dirty="0">
                          <a:cs typeface="B Mitra" pitchFamily="2" charset="-78"/>
                        </a:rPr>
                        <a:t>ضعف</a:t>
                      </a:r>
                      <a:endParaRPr lang="en-US" sz="2300" dirty="0">
                        <a:cs typeface="B Mitra" pitchFamily="2" charset="-78"/>
                      </a:endParaRPr>
                    </a:p>
                  </a:txBody>
                  <a:tcPr marL="91445" marR="91445"/>
                </a:tc>
                <a:tc>
                  <a:txBody>
                    <a:bodyPr/>
                    <a:lstStyle/>
                    <a:p>
                      <a:pPr algn="ctr"/>
                      <a:r>
                        <a:rPr lang="fa-IR" sz="2300" dirty="0">
                          <a:cs typeface="B Mitra" pitchFamily="2" charset="-78"/>
                        </a:rPr>
                        <a:t>قوت</a:t>
                      </a:r>
                      <a:endParaRPr lang="en-US" sz="2300" dirty="0">
                        <a:cs typeface="B Mitra" pitchFamily="2" charset="-78"/>
                      </a:endParaRPr>
                    </a:p>
                  </a:txBody>
                  <a:tcPr marL="91445" marR="91445"/>
                </a:tc>
              </a:tr>
              <a:tr h="1859288">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dirty="0">
                          <a:cs typeface="B Mitra" pitchFamily="2" charset="-78"/>
                        </a:rPr>
                        <a:t>فراهم کردن زمین های لازم برای حضور پایدار گردشگران</a:t>
                      </a: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dirty="0">
                          <a:cs typeface="B Mitra" pitchFamily="2" charset="-78"/>
                        </a:rPr>
                        <a:t>خطر فرسودگی وتخریب بافت قدیمی وعناصر تاریخی ارزشمند زواره</a:t>
                      </a: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dirty="0">
                          <a:cs typeface="B Mitra" pitchFamily="2" charset="-78"/>
                        </a:rPr>
                        <a:t>نبود عملکردها و فعالیت ها در حسینیه ها و فضاهای باز بافت قدیم و جدید</a:t>
                      </a:r>
                    </a:p>
                  </a:txBody>
                  <a:tcPr marL="91445" marR="91445"/>
                </a:tc>
                <a:tc>
                  <a:txBody>
                    <a:bodyPr/>
                    <a:lstStyle/>
                    <a:p>
                      <a:pPr algn="r" rtl="1">
                        <a:buFont typeface="Arial" pitchFamily="34" charset="0"/>
                        <a:buChar char="•"/>
                      </a:pPr>
                      <a:r>
                        <a:rPr lang="fa-IR" sz="1600" b="0" dirty="0">
                          <a:cs typeface="B Mitra" pitchFamily="2" charset="-78"/>
                        </a:rPr>
                        <a:t>وجود شخصیت های ارزشمند تاریخی وهنری واحساس افتخار شهروندان به انها</a:t>
                      </a:r>
                    </a:p>
                  </a:txBody>
                  <a:tcPr marL="91445" marR="91445"/>
                </a:tc>
              </a:tr>
              <a:tr h="2330762">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dirty="0">
                          <a:cs typeface="B Mitra" pitchFamily="2" charset="-78"/>
                        </a:rPr>
                        <a:t>باززنده سازی ارزشهای ایینی وفرهنگی قدیم </a:t>
                      </a:r>
                      <a:endParaRPr lang="fa-IR" sz="1600" b="0" baseline="0" dirty="0">
                        <a:cs typeface="B Mitra" pitchFamily="2" charset="-78"/>
                      </a:endParaRPr>
                    </a:p>
                  </a:txBody>
                  <a:tcPr marL="91445" marR="91445"/>
                </a:tc>
                <a:tc>
                  <a:txBody>
                    <a:bodyPr/>
                    <a:lstStyle/>
                    <a:p>
                      <a:pPr marL="0" marR="0" indent="0" algn="r" defTabSz="1306220" rtl="0" eaLnBrk="1" fontAlgn="auto" latinLnBrk="0" hangingPunct="1">
                        <a:lnSpc>
                          <a:spcPct val="100000"/>
                        </a:lnSpc>
                        <a:spcBef>
                          <a:spcPts val="0"/>
                        </a:spcBef>
                        <a:spcAft>
                          <a:spcPts val="0"/>
                        </a:spcAft>
                        <a:buClrTx/>
                        <a:buSzTx/>
                        <a:buFontTx/>
                        <a:buNone/>
                        <a:tabLst/>
                        <a:defRPr/>
                      </a:pPr>
                      <a:r>
                        <a:rPr lang="fa-IR" sz="1600" b="0" dirty="0">
                          <a:cs typeface="B Mitra" pitchFamily="2" charset="-78"/>
                        </a:rPr>
                        <a:t>از بین رفتن معماری در ساخت وساز محلات مسکونی جدید </a:t>
                      </a:r>
                    </a:p>
                    <a:p>
                      <a:pPr algn="r"/>
                      <a:endParaRPr lang="en-US" sz="1600" b="0" dirty="0">
                        <a:cs typeface="B Mitra" pitchFamily="2" charset="-78"/>
                      </a:endParaRP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نبود امنیت لازم در فضاهای شهری مخصوصا در شب و به لحاظ تردد سواره</a:t>
                      </a:r>
                    </a:p>
                  </a:txBody>
                  <a:tcPr marL="91445" marR="91445"/>
                </a:tc>
                <a:tc>
                  <a:txBody>
                    <a:bodyPr/>
                    <a:lstStyle/>
                    <a:p>
                      <a:pPr algn="r" rtl="1">
                        <a:buFont typeface="Arial" pitchFamily="34" charset="0"/>
                        <a:buChar char="•"/>
                      </a:pPr>
                      <a:r>
                        <a:rPr lang="fa-IR" sz="1600" b="0" dirty="0">
                          <a:cs typeface="B Mitra" pitchFamily="2" charset="-78"/>
                        </a:rPr>
                        <a:t>ارزش مندی بعضی از بناهای قدیمی به دلیل قابلیت تغییر کاربری به کاربری سرزنده امروزی</a:t>
                      </a:r>
                    </a:p>
                  </a:txBody>
                  <a:tcPr marL="91445" marR="91445"/>
                </a:tc>
              </a:tr>
              <a:tr h="2330762">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txBody>
                  <a:tcPr marL="91445" marR="91445"/>
                </a:tc>
                <a:tc>
                  <a:txBody>
                    <a:bodyPr/>
                    <a:lstStyle/>
                    <a:p>
                      <a:pPr marL="0" marR="0" indent="0" algn="r" defTabSz="1306220" rtl="0" eaLnBrk="1" fontAlgn="auto" latinLnBrk="0" hangingPunct="1">
                        <a:lnSpc>
                          <a:spcPct val="100000"/>
                        </a:lnSpc>
                        <a:spcBef>
                          <a:spcPts val="0"/>
                        </a:spcBef>
                        <a:spcAft>
                          <a:spcPts val="0"/>
                        </a:spcAft>
                        <a:buClrTx/>
                        <a:buSzTx/>
                        <a:buFontTx/>
                        <a:buNone/>
                        <a:tabLst/>
                        <a:defRPr/>
                      </a:pPr>
                      <a:r>
                        <a:rPr lang="fa-IR" sz="1600" b="0" dirty="0">
                          <a:cs typeface="B Mitra" pitchFamily="2" charset="-78"/>
                        </a:rPr>
                        <a:t>خطر فراموش شدن چهارسوق بازاروایزوله شدن مراکز محلات</a:t>
                      </a:r>
                    </a:p>
                    <a:p>
                      <a:pPr algn="r"/>
                      <a:endParaRPr lang="en-US" sz="1600" b="0" dirty="0">
                        <a:cs typeface="B Mitra" pitchFamily="2" charset="-78"/>
                      </a:endParaRP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نبود آزادی و انتخاب جهت انتخاب مکانب برای برقراری تعاملات اجتماعی در شهر</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dirty="0">
                          <a:cs typeface="B Mitra" pitchFamily="2" charset="-78"/>
                        </a:rPr>
                        <a:t>وجود عناصروپهنه های تاریخی وطبیعی باامکان تغییر نوع فعالیت</a:t>
                      </a: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txBody>
                  <a:tcPr marL="91445" marR="91445"/>
                </a:tc>
              </a:tr>
            </a:tbl>
          </a:graphicData>
        </a:graphic>
      </p:graphicFrame>
      <p:sp>
        <p:nvSpPr>
          <p:cNvPr id="26" name="TextBox 25"/>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76841" name="Picture 26" descr="DSC_012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210800" y="2925763"/>
            <a:ext cx="14478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42" name="Picture 27" descr="IMG_6786.jpg"/>
          <p:cNvPicPr>
            <a:picLocks noChangeAspect="1" noChangeArrowheads="1"/>
          </p:cNvPicPr>
          <p:nvPr/>
        </p:nvPicPr>
        <p:blipFill>
          <a:blip r:embed="rId5" cstate="screen">
            <a:lum contrast="40000"/>
            <a:extLst>
              <a:ext uri="{28A0092B-C50C-407E-A947-70E740481C1C}">
                <a14:useLocalDpi xmlns:a14="http://schemas.microsoft.com/office/drawing/2010/main"/>
              </a:ext>
            </a:extLst>
          </a:blip>
          <a:srcRect/>
          <a:stretch>
            <a:fillRect/>
          </a:stretch>
        </p:blipFill>
        <p:spPr bwMode="auto">
          <a:xfrm>
            <a:off x="7575550" y="2641600"/>
            <a:ext cx="936625"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43" name="Picture 28" descr="IMG_6838.jpg"/>
          <p:cNvPicPr>
            <a:picLocks noChangeAspect="1" noChangeArrowheads="1"/>
          </p:cNvPicPr>
          <p:nvPr/>
        </p:nvPicPr>
        <p:blipFill>
          <a:blip r:embed="rId6" cstate="screen">
            <a:lum contrast="40000"/>
            <a:extLst>
              <a:ext uri="{28A0092B-C50C-407E-A947-70E740481C1C}">
                <a14:useLocalDpi xmlns:a14="http://schemas.microsoft.com/office/drawing/2010/main"/>
              </a:ext>
            </a:extLst>
          </a:blip>
          <a:srcRect/>
          <a:stretch>
            <a:fillRect/>
          </a:stretch>
        </p:blipFill>
        <p:spPr bwMode="auto">
          <a:xfrm>
            <a:off x="7543800" y="7162800"/>
            <a:ext cx="17272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44" name="Picture 29" descr="IMG_6856.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929188" y="6994525"/>
            <a:ext cx="2309812"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45" name="Picture 30" descr="IMG_2358.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927600" y="4722813"/>
            <a:ext cx="22494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783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683750" y="206375"/>
            <a:ext cx="3179763"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اجتماع</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6962775"/>
        </p:xfrm>
        <a:graphic>
          <a:graphicData uri="http://schemas.openxmlformats.org/drawingml/2006/table">
            <a:tbl>
              <a:tblPr firstRow="1" bandRow="1">
                <a:tableStyleId>{16D9F66E-5EB9-4882-86FB-DCBF35E3C3E4}</a:tableStyleId>
              </a:tblPr>
              <a:tblGrid>
                <a:gridCol w="5410501"/>
                <a:gridCol w="5114624"/>
              </a:tblGrid>
              <a:tr h="441962">
                <a:tc>
                  <a:txBody>
                    <a:bodyPr/>
                    <a:lstStyle/>
                    <a:p>
                      <a:pPr algn="ctr"/>
                      <a:r>
                        <a:rPr lang="fa-IR" sz="2300" dirty="0">
                          <a:cs typeface="B Mitra" pitchFamily="2" charset="-78"/>
                        </a:rPr>
                        <a:t>ضعف</a:t>
                      </a:r>
                      <a:endParaRPr lang="en-US" sz="2300" dirty="0">
                        <a:cs typeface="B Mitra" pitchFamily="2" charset="-78"/>
                      </a:endParaRPr>
                    </a:p>
                  </a:txBody>
                  <a:tcPr marL="91445" marR="91445"/>
                </a:tc>
                <a:tc>
                  <a:txBody>
                    <a:bodyPr/>
                    <a:lstStyle/>
                    <a:p>
                      <a:pPr algn="ctr"/>
                      <a:r>
                        <a:rPr lang="fa-IR" sz="2300" dirty="0">
                          <a:cs typeface="B Mitra" pitchFamily="2" charset="-78"/>
                        </a:rPr>
                        <a:t>قوت</a:t>
                      </a:r>
                      <a:endParaRPr lang="en-US" sz="2300" dirty="0">
                        <a:cs typeface="B Mitra" pitchFamily="2" charset="-78"/>
                      </a:endParaRPr>
                    </a:p>
                  </a:txBody>
                  <a:tcPr marL="91445" marR="91445"/>
                </a:tc>
              </a:tr>
              <a:tr h="1859288">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dirty="0">
                          <a:cs typeface="B Mitra" pitchFamily="2" charset="-78"/>
                        </a:rPr>
                        <a:t>نبود</a:t>
                      </a:r>
                      <a:r>
                        <a:rPr lang="fa-IR" sz="1600" b="0" baseline="0" dirty="0">
                          <a:cs typeface="B Mitra" pitchFamily="2" charset="-78"/>
                        </a:rPr>
                        <a:t> کیفیت های زیباشناسانه، آسایش اقلیمی و راحتی به لحاظ استقرار مبلمان و نورپردازی در فضاها</a:t>
                      </a:r>
                      <a:endParaRPr lang="fa-IR" sz="1600" b="0" dirty="0">
                        <a:cs typeface="B Mitra" pitchFamily="2" charset="-78"/>
                      </a:endParaRPr>
                    </a:p>
                  </a:txBody>
                  <a:tcPr marL="91445" marR="91445"/>
                </a:tc>
                <a:tc>
                  <a:txBody>
                    <a:bodyPr/>
                    <a:lstStyle/>
                    <a:p>
                      <a:pPr algn="r" rtl="1">
                        <a:buFont typeface="Arial" pitchFamily="34" charset="0"/>
                        <a:buChar char="•"/>
                      </a:pPr>
                      <a:r>
                        <a:rPr lang="fa-IR" sz="1600" b="0" dirty="0">
                          <a:cs typeface="B Mitra" pitchFamily="2" charset="-78"/>
                        </a:rPr>
                        <a:t>وجود لذت تجربه</a:t>
                      </a:r>
                      <a:r>
                        <a:rPr lang="fa-IR" sz="1600" b="0" baseline="0" dirty="0">
                          <a:cs typeface="B Mitra" pitchFamily="2" charset="-78"/>
                        </a:rPr>
                        <a:t> فضا در بافت قدیم</a:t>
                      </a:r>
                      <a:endParaRPr lang="fa-IR" sz="1600" b="0" dirty="0">
                        <a:cs typeface="B Mitra" pitchFamily="2" charset="-78"/>
                      </a:endParaRPr>
                    </a:p>
                  </a:txBody>
                  <a:tcPr marL="91445" marR="91445"/>
                </a:tc>
              </a:tr>
              <a:tr h="2330762">
                <a:tc>
                  <a:txBody>
                    <a:bodyPr/>
                    <a:lstStyle/>
                    <a:p>
                      <a:pPr algn="r" rtl="1">
                        <a:buFont typeface="Arial" pitchFamily="34" charset="0"/>
                        <a:buChar char="•"/>
                      </a:pPr>
                      <a:r>
                        <a:rPr lang="fa-IR" sz="1600" b="0" dirty="0">
                          <a:cs typeface="B Mitra" pitchFamily="2" charset="-78"/>
                        </a:rPr>
                        <a:t>پایین بودن توانایی مالی مردم دراحیاء مسکن خود</a:t>
                      </a:r>
                    </a:p>
                  </a:txBody>
                  <a:tcPr marL="91445" marR="91445"/>
                </a:tc>
                <a:tc>
                  <a:txBody>
                    <a:bodyPr/>
                    <a:lstStyle/>
                    <a:p>
                      <a:pPr algn="r" rtl="1">
                        <a:buFont typeface="Arial" pitchFamily="34" charset="0"/>
                        <a:buChar char="•"/>
                      </a:pPr>
                      <a:r>
                        <a:rPr lang="fa-IR" sz="1600" b="0" dirty="0">
                          <a:cs typeface="B Mitra" pitchFamily="2" charset="-78"/>
                        </a:rPr>
                        <a:t>وجود حس تعلق نسبت به شهر در اکثر</a:t>
                      </a:r>
                      <a:r>
                        <a:rPr lang="fa-IR" sz="1600" b="0" baseline="0" dirty="0">
                          <a:cs typeface="B Mitra" pitchFamily="2" charset="-78"/>
                        </a:rPr>
                        <a:t> ساکنین</a:t>
                      </a:r>
                      <a:endParaRPr lang="fa-IR" sz="1600" b="0" dirty="0">
                        <a:cs typeface="B Mitra" pitchFamily="2" charset="-78"/>
                      </a:endParaRPr>
                    </a:p>
                  </a:txBody>
                  <a:tcPr marL="91445" marR="91445"/>
                </a:tc>
              </a:tr>
              <a:tr h="2330762">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dirty="0">
                          <a:cs typeface="B Mitra" pitchFamily="2" charset="-78"/>
                        </a:rPr>
                        <a:t>عدم تعریف فضاهایی به عنوان مراکز محلات</a:t>
                      </a: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معنی دار بودن فضاهای بازی مانند حسینیه ها-یخچال-میدان امام</a:t>
                      </a:r>
                    </a:p>
                  </a:txBody>
                  <a:tcPr marL="91445" marR="91445"/>
                </a:tc>
              </a:tr>
            </a:tbl>
          </a:graphicData>
        </a:graphic>
      </p:graphicFrame>
      <p:sp>
        <p:nvSpPr>
          <p:cNvPr id="26" name="TextBox 25"/>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77855" name="Picture 14" descr="IMG_6940.jpg"/>
          <p:cNvPicPr>
            <a:picLocks noChangeAspect="1" noChangeArrowheads="1"/>
          </p:cNvPicPr>
          <p:nvPr/>
        </p:nvPicPr>
        <p:blipFill>
          <a:blip r:embed="rId4" cstate="screen">
            <a:lum contrast="40000"/>
            <a:extLst>
              <a:ext uri="{28A0092B-C50C-407E-A947-70E740481C1C}">
                <a14:useLocalDpi xmlns:a14="http://schemas.microsoft.com/office/drawing/2010/main"/>
              </a:ext>
            </a:extLst>
          </a:blip>
          <a:srcRect/>
          <a:stretch>
            <a:fillRect/>
          </a:stretch>
        </p:blipFill>
        <p:spPr bwMode="auto">
          <a:xfrm>
            <a:off x="2362200" y="6858000"/>
            <a:ext cx="22352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56" name="Picture 17" descr="IMG_211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62200" y="2438400"/>
            <a:ext cx="21336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57" name="Picture 18" descr="130920_0th.bmp"/>
          <p:cNvPicPr>
            <a:picLocks noChangeAspect="1" noChangeArrowheads="1"/>
          </p:cNvPicPr>
          <p:nvPr/>
        </p:nvPicPr>
        <p:blipFill>
          <a:blip r:embed="rId6" cstate="screen">
            <a:lum contrast="30000"/>
            <a:extLst>
              <a:ext uri="{28A0092B-C50C-407E-A947-70E740481C1C}">
                <a14:useLocalDpi xmlns:a14="http://schemas.microsoft.com/office/drawing/2010/main"/>
              </a:ext>
            </a:extLst>
          </a:blip>
          <a:srcRect/>
          <a:stretch>
            <a:fillRect/>
          </a:stretch>
        </p:blipFill>
        <p:spPr bwMode="auto">
          <a:xfrm>
            <a:off x="7696200" y="4114800"/>
            <a:ext cx="151923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58" name="Picture 20" descr="IMG_6935.jpg"/>
          <p:cNvPicPr>
            <a:picLocks noChangeAspect="1" noChangeArrowheads="1"/>
          </p:cNvPicPr>
          <p:nvPr/>
        </p:nvPicPr>
        <p:blipFill>
          <a:blip r:embed="rId7" cstate="screen">
            <a:lum contrast="40000"/>
            <a:extLst>
              <a:ext uri="{28A0092B-C50C-407E-A947-70E740481C1C}">
                <a14:useLocalDpi xmlns:a14="http://schemas.microsoft.com/office/drawing/2010/main"/>
              </a:ext>
            </a:extLst>
          </a:blip>
          <a:srcRect/>
          <a:stretch>
            <a:fillRect/>
          </a:stretch>
        </p:blipFill>
        <p:spPr bwMode="auto">
          <a:xfrm>
            <a:off x="9525000" y="4419600"/>
            <a:ext cx="2381250"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59" name="Picture 21" descr="DSC_0281.JPG"/>
          <p:cNvPicPr>
            <a:picLocks noChangeAspect="1" noChangeArrowheads="1"/>
          </p:cNvPicPr>
          <p:nvPr/>
        </p:nvPicPr>
        <p:blipFill>
          <a:blip r:embed="rId8" cstate="screen">
            <a:lum contrast="40000"/>
            <a:extLst>
              <a:ext uri="{28A0092B-C50C-407E-A947-70E740481C1C}">
                <a14:useLocalDpi xmlns:a14="http://schemas.microsoft.com/office/drawing/2010/main"/>
              </a:ext>
            </a:extLst>
          </a:blip>
          <a:srcRect/>
          <a:stretch>
            <a:fillRect/>
          </a:stretch>
        </p:blipFill>
        <p:spPr bwMode="auto">
          <a:xfrm>
            <a:off x="7696200" y="2286000"/>
            <a:ext cx="2681288"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60" name="Picture 22" descr="DSC_0281.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696200" y="6705600"/>
            <a:ext cx="1370013"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61" name="Picture 27" descr="DSC_0114.JPG"/>
          <p:cNvPicPr>
            <a:picLocks noChangeAspect="1" noChangeArrowheads="1"/>
          </p:cNvPicPr>
          <p:nvPr/>
        </p:nvPicPr>
        <p:blipFill>
          <a:blip r:embed="rId10" cstate="screen">
            <a:lum contrast="40000"/>
            <a:extLst>
              <a:ext uri="{28A0092B-C50C-407E-A947-70E740481C1C}">
                <a14:useLocalDpi xmlns:a14="http://schemas.microsoft.com/office/drawing/2010/main"/>
              </a:ext>
            </a:extLst>
          </a:blip>
          <a:srcRect/>
          <a:stretch>
            <a:fillRect/>
          </a:stretch>
        </p:blipFill>
        <p:spPr bwMode="auto">
          <a:xfrm>
            <a:off x="9215438" y="6669088"/>
            <a:ext cx="1219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885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683750" y="206375"/>
            <a:ext cx="3179763"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اجتماع</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6962774"/>
        </p:xfrm>
        <a:graphic>
          <a:graphicData uri="http://schemas.openxmlformats.org/drawingml/2006/table">
            <a:tbl>
              <a:tblPr firstRow="1" bandRow="1">
                <a:tableStyleId>{16D9F66E-5EB9-4882-86FB-DCBF35E3C3E4}</a:tableStyleId>
              </a:tblPr>
              <a:tblGrid>
                <a:gridCol w="5029480"/>
                <a:gridCol w="5495645"/>
              </a:tblGrid>
              <a:tr h="441962">
                <a:tc>
                  <a:txBody>
                    <a:bodyPr/>
                    <a:lstStyle/>
                    <a:p>
                      <a:pPr algn="ctr"/>
                      <a:r>
                        <a:rPr lang="fa-IR" sz="2300" dirty="0">
                          <a:cs typeface="B Mitra" pitchFamily="2" charset="-78"/>
                        </a:rPr>
                        <a:t>ضعف</a:t>
                      </a:r>
                      <a:endParaRPr lang="en-US" sz="2300" dirty="0">
                        <a:cs typeface="B Mitra" pitchFamily="2" charset="-78"/>
                      </a:endParaRPr>
                    </a:p>
                  </a:txBody>
                  <a:tcPr marL="91445" marR="91445"/>
                </a:tc>
                <a:tc>
                  <a:txBody>
                    <a:bodyPr/>
                    <a:lstStyle/>
                    <a:p>
                      <a:pPr algn="ctr"/>
                      <a:r>
                        <a:rPr lang="fa-IR" sz="2300" dirty="0">
                          <a:cs typeface="B Mitra" pitchFamily="2" charset="-78"/>
                        </a:rPr>
                        <a:t>قوت</a:t>
                      </a:r>
                      <a:endParaRPr lang="en-US" sz="2300" dirty="0">
                        <a:cs typeface="B Mitra" pitchFamily="2" charset="-78"/>
                      </a:endParaRPr>
                    </a:p>
                  </a:txBody>
                  <a:tcPr marL="91445" marR="91445"/>
                </a:tc>
              </a:tr>
              <a:tr h="1859288">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dirty="0">
                          <a:cs typeface="B Mitra" pitchFamily="2" charset="-78"/>
                        </a:rPr>
                        <a:t>کمبود امکانات فرهنگی ،ورزشی</a:t>
                      </a:r>
                      <a:r>
                        <a:rPr lang="fa-IR" sz="1600" baseline="0" dirty="0">
                          <a:cs typeface="B Mitra" pitchFamily="2" charset="-78"/>
                        </a:rPr>
                        <a:t> و تفریحی</a:t>
                      </a:r>
                      <a:endParaRPr lang="fa-IR" sz="1600" b="1" dirty="0">
                        <a:cs typeface="B Mitra" pitchFamily="2" charset="-78"/>
                      </a:endParaRPr>
                    </a:p>
                  </a:txBody>
                  <a:tcPr marL="91445" marR="91445"/>
                </a:tc>
                <a:tc>
                  <a:txBody>
                    <a:bodyPr/>
                    <a:lstStyle/>
                    <a:p>
                      <a:pPr algn="r" rtl="1">
                        <a:buFont typeface="Arial" pitchFamily="34" charset="0"/>
                        <a:buChar char="•"/>
                      </a:pPr>
                      <a:r>
                        <a:rPr lang="fa-IR" sz="1600" dirty="0">
                          <a:cs typeface="B Mitra" pitchFamily="2" charset="-78"/>
                        </a:rPr>
                        <a:t>وجود مقیاس انسانی در فضاهای جدید</a:t>
                      </a:r>
                      <a:r>
                        <a:rPr lang="fa-IR" sz="1600" baseline="0" dirty="0">
                          <a:cs typeface="B Mitra" pitchFamily="2" charset="-78"/>
                        </a:rPr>
                        <a:t> و قدیم</a:t>
                      </a:r>
                      <a:endParaRPr lang="fa-IR" sz="1600" dirty="0">
                        <a:cs typeface="B Mitra" pitchFamily="2" charset="-78"/>
                      </a:endParaRPr>
                    </a:p>
                  </a:txBody>
                  <a:tcPr marL="91445" marR="91445"/>
                </a:tc>
              </a:tr>
              <a:tr h="2330762">
                <a:tc>
                  <a:txBody>
                    <a:bodyPr/>
                    <a:lstStyle/>
                    <a:p>
                      <a:pPr algn="r" rtl="1">
                        <a:buFont typeface="Arial" pitchFamily="34" charset="0"/>
                        <a:buChar char="•"/>
                      </a:pPr>
                      <a:r>
                        <a:rPr lang="fa-IR" sz="1600" dirty="0">
                          <a:cs typeface="B Mitra" pitchFamily="2" charset="-78"/>
                        </a:rPr>
                        <a:t>عدم توجه به برگزاری مراسم و آئین های کهن</a:t>
                      </a:r>
                    </a:p>
                  </a:txBody>
                  <a:tcPr marL="91445" marR="91445"/>
                </a:tc>
                <a:tc>
                  <a:txBody>
                    <a:bodyPr/>
                    <a:lstStyle/>
                    <a:p>
                      <a:pPr algn="r" rtl="1">
                        <a:buFont typeface="Arial" pitchFamily="34" charset="0"/>
                        <a:buChar char="•"/>
                      </a:pPr>
                      <a:r>
                        <a:rPr lang="fa-IR" sz="1600" dirty="0">
                          <a:cs typeface="B Mitra" pitchFamily="2" charset="-78"/>
                        </a:rPr>
                        <a:t>وجود بیشترین گروه سنی جوان بین 20-26 سال در زواره</a:t>
                      </a:r>
                    </a:p>
                  </a:txBody>
                  <a:tcPr marL="91445" marR="91445"/>
                </a:tc>
              </a:tr>
              <a:tr h="2330762">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تعطیلی بازارها در شب و روزهای تعطیل و نبود سرزندگی</a:t>
                      </a:r>
                    </a:p>
                  </a:txBody>
                  <a:tcPr marL="91445" marR="91445"/>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وجود محلات متنوع</a:t>
                      </a:r>
                    </a:p>
                  </a:txBody>
                  <a:tcPr marL="91445" marR="91445"/>
                </a:tc>
              </a:tr>
            </a:tbl>
          </a:graphicData>
        </a:graphic>
      </p:graphicFrame>
      <p:sp>
        <p:nvSpPr>
          <p:cNvPr id="26" name="TextBox 25"/>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78879" name="Picture 12" descr="IMG_6779.jpg"/>
          <p:cNvPicPr>
            <a:picLocks noChangeAspect="1" noChangeArrowheads="1"/>
          </p:cNvPicPr>
          <p:nvPr/>
        </p:nvPicPr>
        <p:blipFill>
          <a:blip r:embed="rId4" cstate="screen">
            <a:lum contrast="30000"/>
            <a:extLst>
              <a:ext uri="{28A0092B-C50C-407E-A947-70E740481C1C}">
                <a14:useLocalDpi xmlns:a14="http://schemas.microsoft.com/office/drawing/2010/main"/>
              </a:ext>
            </a:extLst>
          </a:blip>
          <a:srcRect/>
          <a:stretch>
            <a:fillRect/>
          </a:stretch>
        </p:blipFill>
        <p:spPr bwMode="auto">
          <a:xfrm>
            <a:off x="7315200" y="2216150"/>
            <a:ext cx="12192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80" name="Picture 13" descr="IMG_6951.jpg"/>
          <p:cNvPicPr>
            <a:picLocks noChangeAspect="1" noChangeArrowheads="1"/>
          </p:cNvPicPr>
          <p:nvPr/>
        </p:nvPicPr>
        <p:blipFill>
          <a:blip r:embed="rId5" cstate="screen">
            <a:lum contrast="40000"/>
            <a:extLst>
              <a:ext uri="{28A0092B-C50C-407E-A947-70E740481C1C}">
                <a14:useLocalDpi xmlns:a14="http://schemas.microsoft.com/office/drawing/2010/main"/>
              </a:ext>
            </a:extLst>
          </a:blip>
          <a:srcRect/>
          <a:stretch>
            <a:fillRect/>
          </a:stretch>
        </p:blipFill>
        <p:spPr bwMode="auto">
          <a:xfrm>
            <a:off x="2328863" y="2362200"/>
            <a:ext cx="2008187"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81" name="Picture 14" descr="IMG_6951.jpg"/>
          <p:cNvPicPr>
            <a:picLocks noChangeAspect="1" noChangeArrowheads="1"/>
          </p:cNvPicPr>
          <p:nvPr/>
        </p:nvPicPr>
        <p:blipFill>
          <a:blip r:embed="rId6" cstate="screen">
            <a:lum contrast="40000"/>
            <a:extLst>
              <a:ext uri="{28A0092B-C50C-407E-A947-70E740481C1C}">
                <a14:useLocalDpi xmlns:a14="http://schemas.microsoft.com/office/drawing/2010/main"/>
              </a:ext>
            </a:extLst>
          </a:blip>
          <a:srcRect/>
          <a:stretch>
            <a:fillRect/>
          </a:stretch>
        </p:blipFill>
        <p:spPr bwMode="auto">
          <a:xfrm>
            <a:off x="2328863" y="6737350"/>
            <a:ext cx="2395537"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7988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683750" y="206375"/>
            <a:ext cx="3179763" cy="646113"/>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اجتماع</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5073650"/>
        </p:xfrm>
        <a:graphic>
          <a:graphicData uri="http://schemas.openxmlformats.org/drawingml/2006/table">
            <a:tbl>
              <a:tblPr firstRow="1" bandRow="1">
                <a:tableStyleId>{16D9F66E-5EB9-4882-86FB-DCBF35E3C3E4}</a:tableStyleId>
              </a:tblPr>
              <a:tblGrid>
                <a:gridCol w="10525125"/>
              </a:tblGrid>
              <a:tr h="441934">
                <a:tc>
                  <a:txBody>
                    <a:bodyPr/>
                    <a:lstStyle/>
                    <a:p>
                      <a:pPr algn="ctr"/>
                      <a:r>
                        <a:rPr lang="fa-IR" sz="2300" dirty="0">
                          <a:cs typeface="B Mitra" pitchFamily="2" charset="-78"/>
                        </a:rPr>
                        <a:t>ضعف</a:t>
                      </a:r>
                      <a:endParaRPr lang="en-US" sz="2300" dirty="0">
                        <a:cs typeface="B Mitra" pitchFamily="2" charset="-78"/>
                      </a:endParaRPr>
                    </a:p>
                  </a:txBody>
                  <a:tcPr marL="91445" marR="91445" marT="45717" marB="45717"/>
                </a:tc>
              </a:tr>
              <a:tr h="1859169">
                <a:tc>
                  <a:txBody>
                    <a:bodyPr/>
                    <a:lstStyle/>
                    <a:p>
                      <a:pPr algn="r"/>
                      <a:endParaRPr lang="fa-IR" sz="2000" dirty="0">
                        <a:cs typeface="B Mitra" pitchFamily="2" charset="-78"/>
                      </a:endParaRPr>
                    </a:p>
                    <a:p>
                      <a:pPr algn="r"/>
                      <a:endParaRPr lang="fa-IR" sz="2000" dirty="0">
                        <a:cs typeface="B Mitra" pitchFamily="2" charset="-78"/>
                      </a:endParaRPr>
                    </a:p>
                    <a:p>
                      <a:pPr algn="r"/>
                      <a:r>
                        <a:rPr lang="fa-IR" sz="2000" dirty="0">
                          <a:cs typeface="B Mitra" pitchFamily="2" charset="-78"/>
                        </a:rPr>
                        <a:t>مناسب نبودن فضاها جهت حضور زنان نبود دسترسی اجتماعی همه طبقات و لایه ها برای استفاده از فضا</a:t>
                      </a:r>
                    </a:p>
                  </a:txBody>
                  <a:tcPr marL="91445" marR="91445" marT="45717" marB="45717"/>
                </a:tc>
              </a:tr>
              <a:tr h="441934">
                <a:tc>
                  <a:txBody>
                    <a:bodyPr/>
                    <a:lstStyle/>
                    <a:p>
                      <a:pPr algn="r"/>
                      <a:r>
                        <a:rPr lang="fa-IR" sz="2000" dirty="0">
                          <a:cs typeface="B Mitra" pitchFamily="2" charset="-78"/>
                        </a:rPr>
                        <a:t>عدم</a:t>
                      </a:r>
                      <a:r>
                        <a:rPr lang="fa-IR" sz="2000" baseline="0" dirty="0">
                          <a:cs typeface="B Mitra" pitchFamily="2" charset="-78"/>
                        </a:rPr>
                        <a:t> توجه به دسترسی بصری به فضاها</a:t>
                      </a:r>
                      <a:endParaRPr lang="en-US" sz="2000" dirty="0">
                        <a:cs typeface="B Mitra" pitchFamily="2" charset="-78"/>
                      </a:endParaRPr>
                    </a:p>
                  </a:txBody>
                  <a:tcPr marL="91445" marR="91445" marT="45717" marB="45717"/>
                </a:tc>
              </a:tr>
              <a:tr h="2330613">
                <a:tc>
                  <a:txBody>
                    <a:bodyPr/>
                    <a:lstStyle/>
                    <a:p>
                      <a:pPr algn="r"/>
                      <a:endParaRPr lang="fa-IR" sz="2000" dirty="0">
                        <a:cs typeface="B Mitra" pitchFamily="2" charset="-78"/>
                      </a:endParaRPr>
                    </a:p>
                    <a:p>
                      <a:pPr algn="r"/>
                      <a:endParaRPr lang="fa-IR" sz="2000" dirty="0">
                        <a:cs typeface="B Mitra" pitchFamily="2" charset="-78"/>
                      </a:endParaRPr>
                    </a:p>
                    <a:p>
                      <a:pPr algn="r"/>
                      <a:endParaRPr lang="fa-IR" sz="2000" dirty="0">
                        <a:cs typeface="B Mitra" pitchFamily="2" charset="-78"/>
                      </a:endParaRPr>
                    </a:p>
                    <a:p>
                      <a:pPr algn="r"/>
                      <a:endParaRPr lang="fa-IR" sz="2000" dirty="0">
                        <a:cs typeface="B Mitra" pitchFamily="2" charset="-78"/>
                      </a:endParaRPr>
                    </a:p>
                    <a:p>
                      <a:pPr algn="r"/>
                      <a:r>
                        <a:rPr lang="fa-IR" sz="2000" dirty="0">
                          <a:cs typeface="B Mitra" pitchFamily="2" charset="-78"/>
                        </a:rPr>
                        <a:t>وجود بیکاری و نبود شغل برای</a:t>
                      </a:r>
                      <a:r>
                        <a:rPr lang="fa-IR" sz="2000" baseline="0" dirty="0">
                          <a:cs typeface="B Mitra" pitchFamily="2" charset="-78"/>
                        </a:rPr>
                        <a:t> جوانا و در نتیجه مهاجرت آنان</a:t>
                      </a:r>
                      <a:endParaRPr lang="en-US" sz="2000" dirty="0">
                        <a:cs typeface="B Mitra" pitchFamily="2" charset="-78"/>
                      </a:endParaRPr>
                    </a:p>
                  </a:txBody>
                  <a:tcPr marL="91445" marR="91445" marT="45717" marB="45717"/>
                </a:tc>
              </a:tr>
            </a:tbl>
          </a:graphicData>
        </a:graphic>
      </p:graphicFrame>
      <p:sp>
        <p:nvSpPr>
          <p:cNvPr id="26" name="TextBox 25"/>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79898" name="Picture 12" descr="IMG_6811.jpg"/>
          <p:cNvPicPr>
            <a:picLocks noChangeAspect="1" noChangeArrowheads="1"/>
          </p:cNvPicPr>
          <p:nvPr/>
        </p:nvPicPr>
        <p:blipFill>
          <a:blip r:embed="rId4" cstate="screen">
            <a:lum contrast="40000"/>
            <a:extLst>
              <a:ext uri="{28A0092B-C50C-407E-A947-70E740481C1C}">
                <a14:useLocalDpi xmlns:a14="http://schemas.microsoft.com/office/drawing/2010/main"/>
              </a:ext>
            </a:extLst>
          </a:blip>
          <a:srcRect/>
          <a:stretch>
            <a:fillRect/>
          </a:stretch>
        </p:blipFill>
        <p:spPr bwMode="auto">
          <a:xfrm>
            <a:off x="2333625" y="4572000"/>
            <a:ext cx="19050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9" name="Picture 13" descr="Picture 003.jpg"/>
          <p:cNvPicPr>
            <a:picLocks noChangeAspect="1" noChangeArrowheads="1"/>
          </p:cNvPicPr>
          <p:nvPr/>
        </p:nvPicPr>
        <p:blipFill>
          <a:blip r:embed="rId5" cstate="screen">
            <a:lum contrast="40000"/>
            <a:extLst>
              <a:ext uri="{28A0092B-C50C-407E-A947-70E740481C1C}">
                <a14:useLocalDpi xmlns:a14="http://schemas.microsoft.com/office/drawing/2010/main"/>
              </a:ext>
            </a:extLst>
          </a:blip>
          <a:srcRect/>
          <a:stretch>
            <a:fillRect/>
          </a:stretch>
        </p:blipFill>
        <p:spPr bwMode="auto">
          <a:xfrm>
            <a:off x="2133600" y="2151063"/>
            <a:ext cx="2362200"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900" name="Picture 14" descr="IMG_6849.jpg"/>
          <p:cNvPicPr>
            <a:picLocks noChangeAspect="1" noChangeArrowheads="1"/>
          </p:cNvPicPr>
          <p:nvPr/>
        </p:nvPicPr>
        <p:blipFill>
          <a:blip r:embed="rId6" cstate="screen">
            <a:lum contrast="40000"/>
            <a:extLst>
              <a:ext uri="{28A0092B-C50C-407E-A947-70E740481C1C}">
                <a14:useLocalDpi xmlns:a14="http://schemas.microsoft.com/office/drawing/2010/main"/>
              </a:ext>
            </a:extLst>
          </a:blip>
          <a:srcRect/>
          <a:stretch>
            <a:fillRect/>
          </a:stretch>
        </p:blipFill>
        <p:spPr bwMode="auto">
          <a:xfrm>
            <a:off x="4648200" y="2149475"/>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090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158288" y="206375"/>
            <a:ext cx="3871912" cy="600075"/>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ریخت و منظر</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7389813"/>
        </p:xfrm>
        <a:graphic>
          <a:graphicData uri="http://schemas.openxmlformats.org/drawingml/2006/table">
            <a:tbl>
              <a:tblPr firstRow="1" bandRow="1">
                <a:tableStyleId>{16D9F66E-5EB9-4882-86FB-DCBF35E3C3E4}</a:tableStyleId>
              </a:tblPr>
              <a:tblGrid>
                <a:gridCol w="2631281"/>
                <a:gridCol w="2631281"/>
                <a:gridCol w="2631281"/>
                <a:gridCol w="2631281"/>
              </a:tblGrid>
              <a:tr h="441981">
                <a:tc>
                  <a:txBody>
                    <a:bodyPr/>
                    <a:lstStyle/>
                    <a:p>
                      <a:pPr marL="0" marR="0" indent="0" algn="ctr" defTabSz="1125352" rtl="0" eaLnBrk="1" fontAlgn="auto" latinLnBrk="0" hangingPunct="1">
                        <a:lnSpc>
                          <a:spcPct val="100000"/>
                        </a:lnSpc>
                        <a:spcBef>
                          <a:spcPts val="0"/>
                        </a:spcBef>
                        <a:spcAft>
                          <a:spcPts val="0"/>
                        </a:spcAft>
                        <a:buClrTx/>
                        <a:buSzTx/>
                        <a:buFontTx/>
                        <a:buNone/>
                        <a:tabLst/>
                        <a:defRPr/>
                      </a:pPr>
                      <a:r>
                        <a:rPr lang="fa-IR" sz="2300" dirty="0">
                          <a:cs typeface="B Mitra" pitchFamily="2" charset="-78"/>
                        </a:rPr>
                        <a:t>فرصت</a:t>
                      </a:r>
                      <a:endParaRPr lang="en-US" sz="2300" dirty="0">
                        <a:cs typeface="B Mitra" pitchFamily="2" charset="-78"/>
                      </a:endParaRPr>
                    </a:p>
                  </a:txBody>
                  <a:tcPr marL="91445" marR="91445" marT="45722" marB="45722"/>
                </a:tc>
                <a:tc>
                  <a:txBody>
                    <a:bodyPr/>
                    <a:lstStyle/>
                    <a:p>
                      <a:pPr marL="0" marR="0" indent="0" algn="ctr" defTabSz="1125352" rtl="0" eaLnBrk="1" fontAlgn="auto" latinLnBrk="0" hangingPunct="1">
                        <a:lnSpc>
                          <a:spcPct val="100000"/>
                        </a:lnSpc>
                        <a:spcBef>
                          <a:spcPts val="0"/>
                        </a:spcBef>
                        <a:spcAft>
                          <a:spcPts val="0"/>
                        </a:spcAft>
                        <a:buClrTx/>
                        <a:buSzTx/>
                        <a:buFontTx/>
                        <a:buNone/>
                        <a:tabLst/>
                        <a:defRPr/>
                      </a:pPr>
                      <a:r>
                        <a:rPr lang="fa-IR" sz="2300" dirty="0">
                          <a:cs typeface="B Mitra" pitchFamily="2" charset="-78"/>
                        </a:rPr>
                        <a:t>تهدید</a:t>
                      </a:r>
                      <a:endParaRPr lang="en-US" sz="2300" dirty="0">
                        <a:cs typeface="B Mitra" pitchFamily="2" charset="-78"/>
                      </a:endParaRPr>
                    </a:p>
                  </a:txBody>
                  <a:tcPr marL="91445" marR="91445" marT="45722" marB="45722"/>
                </a:tc>
                <a:tc>
                  <a:txBody>
                    <a:bodyPr/>
                    <a:lstStyle/>
                    <a:p>
                      <a:pPr algn="ctr"/>
                      <a:r>
                        <a:rPr lang="fa-IR" sz="2300" dirty="0">
                          <a:cs typeface="B Mitra" pitchFamily="2" charset="-78"/>
                        </a:rPr>
                        <a:t>ضعف</a:t>
                      </a:r>
                      <a:endParaRPr lang="en-US" sz="2300" dirty="0">
                        <a:cs typeface="B Mitra" pitchFamily="2" charset="-78"/>
                      </a:endParaRPr>
                    </a:p>
                  </a:txBody>
                  <a:tcPr marL="91445" marR="91445" marT="45722" marB="45722"/>
                </a:tc>
                <a:tc>
                  <a:txBody>
                    <a:bodyPr/>
                    <a:lstStyle/>
                    <a:p>
                      <a:pPr algn="ctr"/>
                      <a:r>
                        <a:rPr lang="fa-IR" sz="2300" dirty="0">
                          <a:cs typeface="B Mitra" pitchFamily="2" charset="-78"/>
                        </a:rPr>
                        <a:t>قوت</a:t>
                      </a:r>
                      <a:endParaRPr lang="en-US" sz="2300" dirty="0">
                        <a:cs typeface="B Mitra" pitchFamily="2" charset="-78"/>
                      </a:endParaRPr>
                    </a:p>
                  </a:txBody>
                  <a:tcPr marL="91445" marR="91445" marT="45722" marB="45722"/>
                </a:tc>
              </a:tr>
              <a:tr h="2286108">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جذب توریست از طریق تقویت دید ومنظرها و بافت فشرده و سنتی زواره </a:t>
                      </a:r>
                    </a:p>
                  </a:txBody>
                  <a:tcPr marL="91445" marR="91445" marT="45722" marB="45722"/>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از بین رفتن دید و منظرهای مناسب و با هویت شهر در اثر فرسودگی و عدم توجه به آن</a:t>
                      </a: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txBody>
                  <a:tcPr marL="91445" marR="91445" marT="45722" marB="45722"/>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dirty="0">
                          <a:cs typeface="B Mitra" pitchFamily="2" charset="-78"/>
                        </a:rPr>
                        <a:t>جدایی و از هم گسستگی میان بافت های قدیم و میانی با جدید</a:t>
                      </a:r>
                    </a:p>
                  </a:txBody>
                  <a:tcPr marL="91445" marR="91445" marT="45722" marB="45722"/>
                </a:tc>
                <a:tc>
                  <a:txBody>
                    <a:bodyPr/>
                    <a:lstStyle/>
                    <a:p>
                      <a:pPr algn="r" rtl="1">
                        <a:buFont typeface="Arial" pitchFamily="34" charset="0"/>
                        <a:buChar char="•"/>
                      </a:pPr>
                      <a:r>
                        <a:rPr lang="fa-IR" sz="1600" b="0" dirty="0">
                          <a:cs typeface="B Mitra" pitchFamily="2" charset="-78"/>
                        </a:rPr>
                        <a:t>جهت گیری اکثر بلوک ها در بافت قدیم وجدید به سمت</a:t>
                      </a:r>
                      <a:r>
                        <a:rPr lang="fa-IR" sz="1600" b="0" baseline="0" dirty="0">
                          <a:cs typeface="B Mitra" pitchFamily="2" charset="-78"/>
                        </a:rPr>
                        <a:t> باد و نور مطلوب</a:t>
                      </a:r>
                      <a:endParaRPr lang="fa-IR" sz="1600" b="0" dirty="0">
                        <a:cs typeface="B Mitra" pitchFamily="2" charset="-78"/>
                      </a:endParaRPr>
                    </a:p>
                  </a:txBody>
                  <a:tcPr marL="91445" marR="91445" marT="45722" marB="45722"/>
                </a:tc>
              </a:tr>
              <a:tr h="2330862">
                <a:tc rowSpan="2">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افزایش رونق اقتصادی شهر به لحاظ توجه به پهنه های طبیعی مانند باغات-کویر و ...</a:t>
                      </a:r>
                    </a:p>
                  </a:txBody>
                  <a:tcPr marL="91445" marR="91445" marT="45722" marB="45722"/>
                </a:tc>
                <a:tc rowSpan="2">
                  <a:txBody>
                    <a:bodyPr/>
                    <a:lstStyle/>
                    <a:p>
                      <a:pPr algn="r"/>
                      <a:r>
                        <a:rPr lang="fa-IR" sz="1600" b="0" dirty="0">
                          <a:cs typeface="B Mitra" pitchFamily="2" charset="-78"/>
                        </a:rPr>
                        <a:t>از بین رفتن ویژگی های بومی و سنتی زواره در کل شهر به دلیل عدم توجه به الگوی</a:t>
                      </a:r>
                      <a:r>
                        <a:rPr lang="fa-IR" sz="1600" b="0" baseline="0" dirty="0">
                          <a:cs typeface="B Mitra" pitchFamily="2" charset="-78"/>
                        </a:rPr>
                        <a:t> ساخت و طراحی ابنیه و فضاهای باز در ساخت و سازهای جدید</a:t>
                      </a:r>
                      <a:endParaRPr lang="en-US" sz="1600" b="0" dirty="0">
                        <a:cs typeface="B Mitra" pitchFamily="2" charset="-78"/>
                      </a:endParaRPr>
                    </a:p>
                  </a:txBody>
                  <a:tcPr marL="91445" marR="91445" marT="45722" marB="45722"/>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کمبود کاربری های ورزشی-فرهنگی-فضای سبز-تفریحی-پذیرایی-اقاکتی و ..در بافتهای جدید و قدیم</a:t>
                      </a:r>
                    </a:p>
                  </a:txBody>
                  <a:tcPr marL="91445" marR="91445" marT="45722" marB="45722"/>
                </a:tc>
                <a:tc>
                  <a:txBody>
                    <a:bodyPr/>
                    <a:lstStyle/>
                    <a:p>
                      <a:pPr algn="r" rtl="1">
                        <a:buFont typeface="Arial" pitchFamily="34" charset="0"/>
                        <a:buChar char="•"/>
                      </a:pPr>
                      <a:r>
                        <a:rPr lang="fa-IR" sz="1600" b="0" dirty="0">
                          <a:cs typeface="B Mitra" pitchFamily="2" charset="-78"/>
                        </a:rPr>
                        <a:t>سازگاری الگوی ابنیه در بافت قدیم با ویژگی های اقلیمی</a:t>
                      </a:r>
                    </a:p>
                  </a:txBody>
                  <a:tcPr marL="91445" marR="91445" marT="45722" marB="45722"/>
                </a:tc>
              </a:tr>
              <a:tr h="2330862">
                <a:tc vMerge="1">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txBody>
                  <a:tcPr/>
                </a:tc>
                <a:tc vMerge="1">
                  <a:txBody>
                    <a:bodyPr/>
                    <a:lstStyle/>
                    <a:p>
                      <a:pPr algn="r"/>
                      <a:endParaRPr lang="en-US" sz="1600" b="0" dirty="0">
                        <a:cs typeface="B Mitra" pitchFamily="2" charset="-78"/>
                      </a:endParaRPr>
                    </a:p>
                  </a:txBody>
                  <a:tcPr/>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baseline="0" dirty="0">
                          <a:cs typeface="B Mitra" pitchFamily="2" charset="-78"/>
                        </a:rPr>
                        <a:t>وجود زمین های بایر در بافت میانی و جدید</a:t>
                      </a:r>
                    </a:p>
                  </a:txBody>
                  <a:tcPr marL="91445" marR="91445" marT="45722" marB="45722"/>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1600" b="0" dirty="0">
                          <a:cs typeface="B Mitra" pitchFamily="2" charset="-78"/>
                        </a:rPr>
                        <a:t>سازگاری الگوی معابر در بافت قدیم وجدید با ویژگی های اقلیمی</a:t>
                      </a:r>
                    </a:p>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endParaRPr lang="fa-IR" sz="1600" b="0" baseline="0" dirty="0">
                        <a:cs typeface="B Mitra" pitchFamily="2" charset="-78"/>
                      </a:endParaRPr>
                    </a:p>
                  </a:txBody>
                  <a:tcPr marL="91445" marR="91445" marT="45722" marB="45722"/>
                </a:tc>
              </a:tr>
            </a:tbl>
          </a:graphicData>
        </a:graphic>
      </p:graphicFrame>
      <p:sp>
        <p:nvSpPr>
          <p:cNvPr id="26" name="TextBox 25"/>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80935" name="Picture 1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180638" y="4953000"/>
            <a:ext cx="2368550" cy="166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36" name="Content Placeholder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058400" y="7240588"/>
            <a:ext cx="1143000" cy="17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0937" name="Group 21"/>
          <p:cNvGrpSpPr>
            <a:grpSpLocks/>
          </p:cNvGrpSpPr>
          <p:nvPr/>
        </p:nvGrpSpPr>
        <p:grpSpPr bwMode="auto">
          <a:xfrm>
            <a:off x="7543800" y="2667000"/>
            <a:ext cx="2024063" cy="1252538"/>
            <a:chOff x="338140" y="1147764"/>
            <a:chExt cx="8467725" cy="4677305"/>
          </a:xfrm>
        </p:grpSpPr>
        <p:pic>
          <p:nvPicPr>
            <p:cNvPr id="23" name="Picture 3"/>
            <p:cNvPicPr>
              <a:picLocks noChangeAspect="1" noChangeArrowheads="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bwMode="auto">
            <a:xfrm>
              <a:off x="338140" y="1147764"/>
              <a:ext cx="8467725" cy="4562475"/>
            </a:xfrm>
            <a:prstGeom prst="rect">
              <a:avLst/>
            </a:prstGeom>
            <a:noFill/>
            <a:ln>
              <a:noFill/>
            </a:ln>
            <a:effectLst/>
          </p:spPr>
        </p:pic>
        <p:sp>
          <p:nvSpPr>
            <p:cNvPr id="32" name="Freeform 31"/>
            <p:cNvSpPr/>
            <p:nvPr/>
          </p:nvSpPr>
          <p:spPr>
            <a:xfrm>
              <a:off x="575735" y="1264358"/>
              <a:ext cx="8207023" cy="4560711"/>
            </a:xfrm>
            <a:custGeom>
              <a:avLst/>
              <a:gdLst>
                <a:gd name="connsiteX0" fmla="*/ 3815645 w 8207023"/>
                <a:gd name="connsiteY0" fmla="*/ 349955 h 4560711"/>
                <a:gd name="connsiteX1" fmla="*/ 4041423 w 8207023"/>
                <a:gd name="connsiteY1" fmla="*/ 440266 h 4560711"/>
                <a:gd name="connsiteX2" fmla="*/ 4097867 w 8207023"/>
                <a:gd name="connsiteY2" fmla="*/ 428977 h 4560711"/>
                <a:gd name="connsiteX3" fmla="*/ 4301067 w 8207023"/>
                <a:gd name="connsiteY3" fmla="*/ 349955 h 4560711"/>
                <a:gd name="connsiteX4" fmla="*/ 4459111 w 8207023"/>
                <a:gd name="connsiteY4" fmla="*/ 440266 h 4560711"/>
                <a:gd name="connsiteX5" fmla="*/ 4278489 w 8207023"/>
                <a:gd name="connsiteY5" fmla="*/ 688622 h 4560711"/>
                <a:gd name="connsiteX6" fmla="*/ 4526845 w 8207023"/>
                <a:gd name="connsiteY6" fmla="*/ 959555 h 4560711"/>
                <a:gd name="connsiteX7" fmla="*/ 4752623 w 8207023"/>
                <a:gd name="connsiteY7" fmla="*/ 846666 h 4560711"/>
                <a:gd name="connsiteX8" fmla="*/ 4718756 w 8207023"/>
                <a:gd name="connsiteY8" fmla="*/ 767644 h 4560711"/>
                <a:gd name="connsiteX9" fmla="*/ 4854223 w 8207023"/>
                <a:gd name="connsiteY9" fmla="*/ 666044 h 4560711"/>
                <a:gd name="connsiteX10" fmla="*/ 4831645 w 8207023"/>
                <a:gd name="connsiteY10" fmla="*/ 519288 h 4560711"/>
                <a:gd name="connsiteX11" fmla="*/ 4921956 w 8207023"/>
                <a:gd name="connsiteY11" fmla="*/ 428977 h 4560711"/>
                <a:gd name="connsiteX12" fmla="*/ 4842934 w 8207023"/>
                <a:gd name="connsiteY12" fmla="*/ 372533 h 4560711"/>
                <a:gd name="connsiteX13" fmla="*/ 4752623 w 8207023"/>
                <a:gd name="connsiteY13" fmla="*/ 124177 h 4560711"/>
                <a:gd name="connsiteX14" fmla="*/ 4831645 w 8207023"/>
                <a:gd name="connsiteY14" fmla="*/ 0 h 4560711"/>
                <a:gd name="connsiteX15" fmla="*/ 4978400 w 8207023"/>
                <a:gd name="connsiteY15" fmla="*/ 56444 h 4560711"/>
                <a:gd name="connsiteX16" fmla="*/ 5068711 w 8207023"/>
                <a:gd name="connsiteY16" fmla="*/ 338666 h 4560711"/>
                <a:gd name="connsiteX17" fmla="*/ 5125156 w 8207023"/>
                <a:gd name="connsiteY17" fmla="*/ 338666 h 4560711"/>
                <a:gd name="connsiteX18" fmla="*/ 5192889 w 8207023"/>
                <a:gd name="connsiteY18" fmla="*/ 214488 h 4560711"/>
                <a:gd name="connsiteX19" fmla="*/ 5362223 w 8207023"/>
                <a:gd name="connsiteY19" fmla="*/ 282222 h 4560711"/>
                <a:gd name="connsiteX20" fmla="*/ 5362223 w 8207023"/>
                <a:gd name="connsiteY20" fmla="*/ 440266 h 4560711"/>
                <a:gd name="connsiteX21" fmla="*/ 5497689 w 8207023"/>
                <a:gd name="connsiteY21" fmla="*/ 372533 h 4560711"/>
                <a:gd name="connsiteX22" fmla="*/ 5678311 w 8207023"/>
                <a:gd name="connsiteY22" fmla="*/ 191911 h 4560711"/>
                <a:gd name="connsiteX23" fmla="*/ 5847645 w 8207023"/>
                <a:gd name="connsiteY23" fmla="*/ 158044 h 4560711"/>
                <a:gd name="connsiteX24" fmla="*/ 5836356 w 8207023"/>
                <a:gd name="connsiteY24" fmla="*/ 56444 h 4560711"/>
                <a:gd name="connsiteX25" fmla="*/ 6129867 w 8207023"/>
                <a:gd name="connsiteY25" fmla="*/ 135466 h 4560711"/>
                <a:gd name="connsiteX26" fmla="*/ 6434667 w 8207023"/>
                <a:gd name="connsiteY26" fmla="*/ 11288 h 4560711"/>
                <a:gd name="connsiteX27" fmla="*/ 7078134 w 8207023"/>
                <a:gd name="connsiteY27" fmla="*/ 225777 h 4560711"/>
                <a:gd name="connsiteX28" fmla="*/ 7157156 w 8207023"/>
                <a:gd name="connsiteY28" fmla="*/ 124177 h 4560711"/>
                <a:gd name="connsiteX29" fmla="*/ 7450667 w 8207023"/>
                <a:gd name="connsiteY29" fmla="*/ 293511 h 4560711"/>
                <a:gd name="connsiteX30" fmla="*/ 7631289 w 8207023"/>
                <a:gd name="connsiteY30" fmla="*/ 180622 h 4560711"/>
                <a:gd name="connsiteX31" fmla="*/ 7687734 w 8207023"/>
                <a:gd name="connsiteY31" fmla="*/ 338666 h 4560711"/>
                <a:gd name="connsiteX32" fmla="*/ 7507111 w 8207023"/>
                <a:gd name="connsiteY32" fmla="*/ 474133 h 4560711"/>
                <a:gd name="connsiteX33" fmla="*/ 7631289 w 8207023"/>
                <a:gd name="connsiteY33" fmla="*/ 688622 h 4560711"/>
                <a:gd name="connsiteX34" fmla="*/ 7699023 w 8207023"/>
                <a:gd name="connsiteY34" fmla="*/ 767644 h 4560711"/>
                <a:gd name="connsiteX35" fmla="*/ 8207023 w 8207023"/>
                <a:gd name="connsiteY35" fmla="*/ 1196622 h 4560711"/>
                <a:gd name="connsiteX36" fmla="*/ 8003823 w 8207023"/>
                <a:gd name="connsiteY36" fmla="*/ 1411111 h 4560711"/>
                <a:gd name="connsiteX37" fmla="*/ 7744178 w 8207023"/>
                <a:gd name="connsiteY37" fmla="*/ 1128888 h 4560711"/>
                <a:gd name="connsiteX38" fmla="*/ 7484534 w 8207023"/>
                <a:gd name="connsiteY38" fmla="*/ 936977 h 4560711"/>
                <a:gd name="connsiteX39" fmla="*/ 7484534 w 8207023"/>
                <a:gd name="connsiteY39" fmla="*/ 936977 h 4560711"/>
                <a:gd name="connsiteX40" fmla="*/ 7337778 w 8207023"/>
                <a:gd name="connsiteY40" fmla="*/ 948266 h 4560711"/>
                <a:gd name="connsiteX41" fmla="*/ 7270045 w 8207023"/>
                <a:gd name="connsiteY41" fmla="*/ 1016000 h 4560711"/>
                <a:gd name="connsiteX42" fmla="*/ 7461956 w 8207023"/>
                <a:gd name="connsiteY42" fmla="*/ 1219200 h 4560711"/>
                <a:gd name="connsiteX43" fmla="*/ 7360356 w 8207023"/>
                <a:gd name="connsiteY43" fmla="*/ 1309511 h 4560711"/>
                <a:gd name="connsiteX44" fmla="*/ 7168445 w 8207023"/>
                <a:gd name="connsiteY44" fmla="*/ 1151466 h 4560711"/>
                <a:gd name="connsiteX45" fmla="*/ 7010400 w 8207023"/>
                <a:gd name="connsiteY45" fmla="*/ 1117600 h 4560711"/>
                <a:gd name="connsiteX46" fmla="*/ 6953956 w 8207023"/>
                <a:gd name="connsiteY46" fmla="*/ 1196622 h 4560711"/>
                <a:gd name="connsiteX47" fmla="*/ 7620000 w 8207023"/>
                <a:gd name="connsiteY47" fmla="*/ 1715911 h 4560711"/>
                <a:gd name="connsiteX48" fmla="*/ 7439378 w 8207023"/>
                <a:gd name="connsiteY48" fmla="*/ 1817511 h 4560711"/>
                <a:gd name="connsiteX49" fmla="*/ 7213600 w 8207023"/>
                <a:gd name="connsiteY49" fmla="*/ 1580444 h 4560711"/>
                <a:gd name="connsiteX50" fmla="*/ 7044267 w 8207023"/>
                <a:gd name="connsiteY50" fmla="*/ 1761066 h 4560711"/>
                <a:gd name="connsiteX51" fmla="*/ 7292623 w 8207023"/>
                <a:gd name="connsiteY51" fmla="*/ 2043288 h 4560711"/>
                <a:gd name="connsiteX52" fmla="*/ 7089423 w 8207023"/>
                <a:gd name="connsiteY52" fmla="*/ 2099733 h 4560711"/>
                <a:gd name="connsiteX53" fmla="*/ 6953956 w 8207023"/>
                <a:gd name="connsiteY53" fmla="*/ 1907822 h 4560711"/>
                <a:gd name="connsiteX54" fmla="*/ 6739467 w 8207023"/>
                <a:gd name="connsiteY54" fmla="*/ 1975555 h 4560711"/>
                <a:gd name="connsiteX55" fmla="*/ 6604000 w 8207023"/>
                <a:gd name="connsiteY55" fmla="*/ 2156177 h 4560711"/>
                <a:gd name="connsiteX56" fmla="*/ 6750756 w 8207023"/>
                <a:gd name="connsiteY56" fmla="*/ 2122311 h 4560711"/>
                <a:gd name="connsiteX57" fmla="*/ 6728178 w 8207023"/>
                <a:gd name="connsiteY57" fmla="*/ 2359377 h 4560711"/>
                <a:gd name="connsiteX58" fmla="*/ 5147734 w 8207023"/>
                <a:gd name="connsiteY58" fmla="*/ 2867377 h 4560711"/>
                <a:gd name="connsiteX59" fmla="*/ 5192889 w 8207023"/>
                <a:gd name="connsiteY59" fmla="*/ 2540000 h 4560711"/>
                <a:gd name="connsiteX60" fmla="*/ 4436534 w 8207023"/>
                <a:gd name="connsiteY60" fmla="*/ 2664177 h 4560711"/>
                <a:gd name="connsiteX61" fmla="*/ 4289778 w 8207023"/>
                <a:gd name="connsiteY61" fmla="*/ 2856088 h 4560711"/>
                <a:gd name="connsiteX62" fmla="*/ 4086578 w 8207023"/>
                <a:gd name="connsiteY62" fmla="*/ 2652888 h 4560711"/>
                <a:gd name="connsiteX63" fmla="*/ 4188178 w 8207023"/>
                <a:gd name="connsiteY63" fmla="*/ 2212622 h 4560711"/>
                <a:gd name="connsiteX64" fmla="*/ 4030134 w 8207023"/>
                <a:gd name="connsiteY64" fmla="*/ 2077155 h 4560711"/>
                <a:gd name="connsiteX65" fmla="*/ 3951111 w 8207023"/>
                <a:gd name="connsiteY65" fmla="*/ 2178755 h 4560711"/>
                <a:gd name="connsiteX66" fmla="*/ 3668889 w 8207023"/>
                <a:gd name="connsiteY66" fmla="*/ 2438400 h 4560711"/>
                <a:gd name="connsiteX67" fmla="*/ 2731911 w 8207023"/>
                <a:gd name="connsiteY67" fmla="*/ 3036711 h 4560711"/>
                <a:gd name="connsiteX68" fmla="*/ 3002845 w 8207023"/>
                <a:gd name="connsiteY68" fmla="*/ 3635022 h 4560711"/>
                <a:gd name="connsiteX69" fmla="*/ 2980267 w 8207023"/>
                <a:gd name="connsiteY69" fmla="*/ 3849511 h 4560711"/>
                <a:gd name="connsiteX70" fmla="*/ 2415823 w 8207023"/>
                <a:gd name="connsiteY70" fmla="*/ 4086577 h 4560711"/>
                <a:gd name="connsiteX71" fmla="*/ 2043289 w 8207023"/>
                <a:gd name="connsiteY71" fmla="*/ 3522133 h 4560711"/>
                <a:gd name="connsiteX72" fmla="*/ 1230489 w 8207023"/>
                <a:gd name="connsiteY72" fmla="*/ 4086577 h 4560711"/>
                <a:gd name="connsiteX73" fmla="*/ 1433689 w 8207023"/>
                <a:gd name="connsiteY73" fmla="*/ 4357511 h 4560711"/>
                <a:gd name="connsiteX74" fmla="*/ 1016000 w 8207023"/>
                <a:gd name="connsiteY74" fmla="*/ 4560711 h 4560711"/>
                <a:gd name="connsiteX75" fmla="*/ 846667 w 8207023"/>
                <a:gd name="connsiteY75" fmla="*/ 4425244 h 4560711"/>
                <a:gd name="connsiteX76" fmla="*/ 767645 w 8207023"/>
                <a:gd name="connsiteY76" fmla="*/ 4222044 h 4560711"/>
                <a:gd name="connsiteX77" fmla="*/ 508000 w 8207023"/>
                <a:gd name="connsiteY77" fmla="*/ 3951111 h 4560711"/>
                <a:gd name="connsiteX78" fmla="*/ 338667 w 8207023"/>
                <a:gd name="connsiteY78" fmla="*/ 3759200 h 4560711"/>
                <a:gd name="connsiteX79" fmla="*/ 643467 w 8207023"/>
                <a:gd name="connsiteY79" fmla="*/ 3476977 h 4560711"/>
                <a:gd name="connsiteX80" fmla="*/ 0 w 8207023"/>
                <a:gd name="connsiteY80" fmla="*/ 3014133 h 4560711"/>
                <a:gd name="connsiteX81" fmla="*/ 519289 w 8207023"/>
                <a:gd name="connsiteY81" fmla="*/ 2032000 h 4560711"/>
                <a:gd name="connsiteX82" fmla="*/ 1557867 w 8207023"/>
                <a:gd name="connsiteY82" fmla="*/ 2438400 h 4560711"/>
                <a:gd name="connsiteX83" fmla="*/ 1670756 w 8207023"/>
                <a:gd name="connsiteY83" fmla="*/ 2099733 h 4560711"/>
                <a:gd name="connsiteX84" fmla="*/ 2133600 w 8207023"/>
                <a:gd name="connsiteY84" fmla="*/ 2370666 h 4560711"/>
                <a:gd name="connsiteX85" fmla="*/ 2348089 w 8207023"/>
                <a:gd name="connsiteY85" fmla="*/ 2269066 h 4560711"/>
                <a:gd name="connsiteX86" fmla="*/ 2596445 w 8207023"/>
                <a:gd name="connsiteY86" fmla="*/ 2540000 h 4560711"/>
                <a:gd name="connsiteX87" fmla="*/ 2720623 w 8207023"/>
                <a:gd name="connsiteY87" fmla="*/ 2460977 h 4560711"/>
                <a:gd name="connsiteX88" fmla="*/ 2449689 w 8207023"/>
                <a:gd name="connsiteY88" fmla="*/ 2032000 h 4560711"/>
                <a:gd name="connsiteX89" fmla="*/ 2562578 w 8207023"/>
                <a:gd name="connsiteY89" fmla="*/ 2020711 h 4560711"/>
                <a:gd name="connsiteX90" fmla="*/ 2912534 w 8207023"/>
                <a:gd name="connsiteY90" fmla="*/ 2494844 h 4560711"/>
                <a:gd name="connsiteX91" fmla="*/ 3048000 w 8207023"/>
                <a:gd name="connsiteY91" fmla="*/ 2528711 h 4560711"/>
                <a:gd name="connsiteX92" fmla="*/ 4210756 w 8207023"/>
                <a:gd name="connsiteY92" fmla="*/ 1715911 h 4560711"/>
                <a:gd name="connsiteX93" fmla="*/ 4301067 w 8207023"/>
                <a:gd name="connsiteY93" fmla="*/ 1580444 h 4560711"/>
                <a:gd name="connsiteX94" fmla="*/ 4075289 w 8207023"/>
                <a:gd name="connsiteY94" fmla="*/ 1411111 h 4560711"/>
                <a:gd name="connsiteX95" fmla="*/ 3793067 w 8207023"/>
                <a:gd name="connsiteY95" fmla="*/ 1478844 h 4560711"/>
                <a:gd name="connsiteX96" fmla="*/ 3623734 w 8207023"/>
                <a:gd name="connsiteY96" fmla="*/ 1230488 h 4560711"/>
                <a:gd name="connsiteX97" fmla="*/ 3804356 w 8207023"/>
                <a:gd name="connsiteY97" fmla="*/ 1095022 h 4560711"/>
                <a:gd name="connsiteX98" fmla="*/ 3431823 w 8207023"/>
                <a:gd name="connsiteY98" fmla="*/ 880533 h 4560711"/>
                <a:gd name="connsiteX99" fmla="*/ 3465689 w 8207023"/>
                <a:gd name="connsiteY99" fmla="*/ 688622 h 4560711"/>
                <a:gd name="connsiteX100" fmla="*/ 3815645 w 8207023"/>
                <a:gd name="connsiteY100" fmla="*/ 349955 h 4560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207023" h="4560711">
                  <a:moveTo>
                    <a:pt x="3815645" y="349955"/>
                  </a:moveTo>
                  <a:lnTo>
                    <a:pt x="4041423" y="440266"/>
                  </a:lnTo>
                  <a:lnTo>
                    <a:pt x="4097867" y="428977"/>
                  </a:lnTo>
                  <a:lnTo>
                    <a:pt x="4301067" y="349955"/>
                  </a:lnTo>
                  <a:lnTo>
                    <a:pt x="4459111" y="440266"/>
                  </a:lnTo>
                  <a:lnTo>
                    <a:pt x="4278489" y="688622"/>
                  </a:lnTo>
                  <a:lnTo>
                    <a:pt x="4526845" y="959555"/>
                  </a:lnTo>
                  <a:lnTo>
                    <a:pt x="4752623" y="846666"/>
                  </a:lnTo>
                  <a:lnTo>
                    <a:pt x="4718756" y="767644"/>
                  </a:lnTo>
                  <a:lnTo>
                    <a:pt x="4854223" y="666044"/>
                  </a:lnTo>
                  <a:lnTo>
                    <a:pt x="4831645" y="519288"/>
                  </a:lnTo>
                  <a:lnTo>
                    <a:pt x="4921956" y="428977"/>
                  </a:lnTo>
                  <a:lnTo>
                    <a:pt x="4842934" y="372533"/>
                  </a:lnTo>
                  <a:lnTo>
                    <a:pt x="4752623" y="124177"/>
                  </a:lnTo>
                  <a:lnTo>
                    <a:pt x="4831645" y="0"/>
                  </a:lnTo>
                  <a:lnTo>
                    <a:pt x="4978400" y="56444"/>
                  </a:lnTo>
                  <a:lnTo>
                    <a:pt x="5068711" y="338666"/>
                  </a:lnTo>
                  <a:lnTo>
                    <a:pt x="5125156" y="338666"/>
                  </a:lnTo>
                  <a:lnTo>
                    <a:pt x="5192889" y="214488"/>
                  </a:lnTo>
                  <a:lnTo>
                    <a:pt x="5362223" y="282222"/>
                  </a:lnTo>
                  <a:lnTo>
                    <a:pt x="5362223" y="440266"/>
                  </a:lnTo>
                  <a:lnTo>
                    <a:pt x="5497689" y="372533"/>
                  </a:lnTo>
                  <a:lnTo>
                    <a:pt x="5678311" y="191911"/>
                  </a:lnTo>
                  <a:lnTo>
                    <a:pt x="5847645" y="158044"/>
                  </a:lnTo>
                  <a:lnTo>
                    <a:pt x="5836356" y="56444"/>
                  </a:lnTo>
                  <a:lnTo>
                    <a:pt x="6129867" y="135466"/>
                  </a:lnTo>
                  <a:lnTo>
                    <a:pt x="6434667" y="11288"/>
                  </a:lnTo>
                  <a:lnTo>
                    <a:pt x="7078134" y="225777"/>
                  </a:lnTo>
                  <a:lnTo>
                    <a:pt x="7157156" y="124177"/>
                  </a:lnTo>
                  <a:lnTo>
                    <a:pt x="7450667" y="293511"/>
                  </a:lnTo>
                  <a:lnTo>
                    <a:pt x="7631289" y="180622"/>
                  </a:lnTo>
                  <a:lnTo>
                    <a:pt x="7687734" y="338666"/>
                  </a:lnTo>
                  <a:lnTo>
                    <a:pt x="7507111" y="474133"/>
                  </a:lnTo>
                  <a:lnTo>
                    <a:pt x="7631289" y="688622"/>
                  </a:lnTo>
                  <a:lnTo>
                    <a:pt x="7699023" y="767644"/>
                  </a:lnTo>
                  <a:lnTo>
                    <a:pt x="8207023" y="1196622"/>
                  </a:lnTo>
                  <a:lnTo>
                    <a:pt x="8003823" y="1411111"/>
                  </a:lnTo>
                  <a:lnTo>
                    <a:pt x="7744178" y="1128888"/>
                  </a:lnTo>
                  <a:lnTo>
                    <a:pt x="7484534" y="936977"/>
                  </a:lnTo>
                  <a:lnTo>
                    <a:pt x="7484534" y="936977"/>
                  </a:lnTo>
                  <a:lnTo>
                    <a:pt x="7337778" y="948266"/>
                  </a:lnTo>
                  <a:lnTo>
                    <a:pt x="7270045" y="1016000"/>
                  </a:lnTo>
                  <a:lnTo>
                    <a:pt x="7461956" y="1219200"/>
                  </a:lnTo>
                  <a:lnTo>
                    <a:pt x="7360356" y="1309511"/>
                  </a:lnTo>
                  <a:lnTo>
                    <a:pt x="7168445" y="1151466"/>
                  </a:lnTo>
                  <a:lnTo>
                    <a:pt x="7010400" y="1117600"/>
                  </a:lnTo>
                  <a:lnTo>
                    <a:pt x="6953956" y="1196622"/>
                  </a:lnTo>
                  <a:lnTo>
                    <a:pt x="7620000" y="1715911"/>
                  </a:lnTo>
                  <a:lnTo>
                    <a:pt x="7439378" y="1817511"/>
                  </a:lnTo>
                  <a:lnTo>
                    <a:pt x="7213600" y="1580444"/>
                  </a:lnTo>
                  <a:lnTo>
                    <a:pt x="7044267" y="1761066"/>
                  </a:lnTo>
                  <a:lnTo>
                    <a:pt x="7292623" y="2043288"/>
                  </a:lnTo>
                  <a:lnTo>
                    <a:pt x="7089423" y="2099733"/>
                  </a:lnTo>
                  <a:lnTo>
                    <a:pt x="6953956" y="1907822"/>
                  </a:lnTo>
                  <a:lnTo>
                    <a:pt x="6739467" y="1975555"/>
                  </a:lnTo>
                  <a:lnTo>
                    <a:pt x="6604000" y="2156177"/>
                  </a:lnTo>
                  <a:lnTo>
                    <a:pt x="6750756" y="2122311"/>
                  </a:lnTo>
                  <a:lnTo>
                    <a:pt x="6728178" y="2359377"/>
                  </a:lnTo>
                  <a:lnTo>
                    <a:pt x="5147734" y="2867377"/>
                  </a:lnTo>
                  <a:lnTo>
                    <a:pt x="5192889" y="2540000"/>
                  </a:lnTo>
                  <a:lnTo>
                    <a:pt x="4436534" y="2664177"/>
                  </a:lnTo>
                  <a:lnTo>
                    <a:pt x="4289778" y="2856088"/>
                  </a:lnTo>
                  <a:lnTo>
                    <a:pt x="4086578" y="2652888"/>
                  </a:lnTo>
                  <a:lnTo>
                    <a:pt x="4188178" y="2212622"/>
                  </a:lnTo>
                  <a:lnTo>
                    <a:pt x="4030134" y="2077155"/>
                  </a:lnTo>
                  <a:lnTo>
                    <a:pt x="3951111" y="2178755"/>
                  </a:lnTo>
                  <a:lnTo>
                    <a:pt x="3668889" y="2438400"/>
                  </a:lnTo>
                  <a:lnTo>
                    <a:pt x="2731911" y="3036711"/>
                  </a:lnTo>
                  <a:lnTo>
                    <a:pt x="3002845" y="3635022"/>
                  </a:lnTo>
                  <a:lnTo>
                    <a:pt x="2980267" y="3849511"/>
                  </a:lnTo>
                  <a:lnTo>
                    <a:pt x="2415823" y="4086577"/>
                  </a:lnTo>
                  <a:lnTo>
                    <a:pt x="2043289" y="3522133"/>
                  </a:lnTo>
                  <a:lnTo>
                    <a:pt x="1230489" y="4086577"/>
                  </a:lnTo>
                  <a:lnTo>
                    <a:pt x="1433689" y="4357511"/>
                  </a:lnTo>
                  <a:lnTo>
                    <a:pt x="1016000" y="4560711"/>
                  </a:lnTo>
                  <a:lnTo>
                    <a:pt x="846667" y="4425244"/>
                  </a:lnTo>
                  <a:lnTo>
                    <a:pt x="767645" y="4222044"/>
                  </a:lnTo>
                  <a:lnTo>
                    <a:pt x="508000" y="3951111"/>
                  </a:lnTo>
                  <a:lnTo>
                    <a:pt x="338667" y="3759200"/>
                  </a:lnTo>
                  <a:lnTo>
                    <a:pt x="643467" y="3476977"/>
                  </a:lnTo>
                  <a:lnTo>
                    <a:pt x="0" y="3014133"/>
                  </a:lnTo>
                  <a:lnTo>
                    <a:pt x="519289" y="2032000"/>
                  </a:lnTo>
                  <a:lnTo>
                    <a:pt x="1557867" y="2438400"/>
                  </a:lnTo>
                  <a:lnTo>
                    <a:pt x="1670756" y="2099733"/>
                  </a:lnTo>
                  <a:lnTo>
                    <a:pt x="2133600" y="2370666"/>
                  </a:lnTo>
                  <a:lnTo>
                    <a:pt x="2348089" y="2269066"/>
                  </a:lnTo>
                  <a:lnTo>
                    <a:pt x="2596445" y="2540000"/>
                  </a:lnTo>
                  <a:lnTo>
                    <a:pt x="2720623" y="2460977"/>
                  </a:lnTo>
                  <a:lnTo>
                    <a:pt x="2449689" y="2032000"/>
                  </a:lnTo>
                  <a:lnTo>
                    <a:pt x="2562578" y="2020711"/>
                  </a:lnTo>
                  <a:lnTo>
                    <a:pt x="2912534" y="2494844"/>
                  </a:lnTo>
                  <a:lnTo>
                    <a:pt x="3048000" y="2528711"/>
                  </a:lnTo>
                  <a:lnTo>
                    <a:pt x="4210756" y="1715911"/>
                  </a:lnTo>
                  <a:lnTo>
                    <a:pt x="4301067" y="1580444"/>
                  </a:lnTo>
                  <a:lnTo>
                    <a:pt x="4075289" y="1411111"/>
                  </a:lnTo>
                  <a:lnTo>
                    <a:pt x="3793067" y="1478844"/>
                  </a:lnTo>
                  <a:lnTo>
                    <a:pt x="3623734" y="1230488"/>
                  </a:lnTo>
                  <a:lnTo>
                    <a:pt x="3804356" y="1095022"/>
                  </a:lnTo>
                  <a:lnTo>
                    <a:pt x="3431823" y="880533"/>
                  </a:lnTo>
                  <a:lnTo>
                    <a:pt x="3465689" y="688622"/>
                  </a:lnTo>
                  <a:lnTo>
                    <a:pt x="3815645" y="349955"/>
                  </a:lnTo>
                  <a:close/>
                </a:path>
              </a:pathLst>
            </a:custGeom>
            <a:solidFill>
              <a:schemeClr val="accent5">
                <a:lumMod val="75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pic>
        <p:nvPicPr>
          <p:cNvPr id="80938" name="Content Placeholder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586663" y="7531100"/>
            <a:ext cx="2322512"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39" name="Content Placeholder 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960938" y="2908300"/>
            <a:ext cx="2049462"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40" name="Picture 34" descr="IMG_2117.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814888" y="5638800"/>
            <a:ext cx="2535237"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41" name="Picture 1"/>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0180638" y="2617788"/>
            <a:ext cx="2368550"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193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158288" y="206375"/>
            <a:ext cx="3871912" cy="600075"/>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ریخت و منظر</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60588" y="1217613"/>
          <a:ext cx="10525125" cy="7937500"/>
        </p:xfrm>
        <a:graphic>
          <a:graphicData uri="http://schemas.openxmlformats.org/drawingml/2006/table">
            <a:tbl>
              <a:tblPr firstRow="1" bandRow="1">
                <a:tableStyleId>{16D9F66E-5EB9-4882-86FB-DCBF35E3C3E4}</a:tableStyleId>
              </a:tblPr>
              <a:tblGrid>
                <a:gridCol w="5181888"/>
                <a:gridCol w="5343237"/>
              </a:tblGrid>
              <a:tr h="441926">
                <a:tc>
                  <a:txBody>
                    <a:bodyPr/>
                    <a:lstStyle/>
                    <a:p>
                      <a:pPr algn="ctr"/>
                      <a:r>
                        <a:rPr lang="fa-IR" sz="2300" dirty="0">
                          <a:cs typeface="B Mitra" pitchFamily="2" charset="-78"/>
                        </a:rPr>
                        <a:t>ضعف</a:t>
                      </a:r>
                      <a:endParaRPr lang="en-US" sz="2300" dirty="0">
                        <a:cs typeface="B Mitra" pitchFamily="2" charset="-78"/>
                      </a:endParaRPr>
                    </a:p>
                  </a:txBody>
                  <a:tcPr marL="91445" marR="91445" marT="45717" marB="45717"/>
                </a:tc>
                <a:tc>
                  <a:txBody>
                    <a:bodyPr/>
                    <a:lstStyle/>
                    <a:p>
                      <a:pPr algn="ctr"/>
                      <a:r>
                        <a:rPr lang="fa-IR" sz="2300" dirty="0">
                          <a:cs typeface="B Mitra" pitchFamily="2" charset="-78"/>
                        </a:rPr>
                        <a:t>قوت</a:t>
                      </a:r>
                      <a:endParaRPr lang="en-US" sz="2300" dirty="0">
                        <a:cs typeface="B Mitra" pitchFamily="2" charset="-78"/>
                      </a:endParaRPr>
                    </a:p>
                  </a:txBody>
                  <a:tcPr marL="91445" marR="91445" marT="45717" marB="45717"/>
                </a:tc>
              </a:tr>
              <a:tr h="2834424">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2000" b="0" dirty="0">
                          <a:cs typeface="B Mitra" pitchFamily="2" charset="-78"/>
                        </a:rPr>
                        <a:t>ناسازگاری</a:t>
                      </a:r>
                      <a:r>
                        <a:rPr lang="fa-IR" sz="2000" b="0" baseline="0" dirty="0">
                          <a:cs typeface="B Mitra" pitchFamily="2" charset="-78"/>
                        </a:rPr>
                        <a:t> الگوی ابنیه در بافت جدید و میانی</a:t>
                      </a:r>
                      <a:endParaRPr lang="fa-IR" sz="2000" b="0" dirty="0">
                        <a:cs typeface="B Mitra" pitchFamily="2" charset="-78"/>
                      </a:endParaRPr>
                    </a:p>
                  </a:txBody>
                  <a:tcPr marL="91445" marR="91445" marT="45717" marB="45717"/>
                </a:tc>
                <a:tc>
                  <a:txBody>
                    <a:bodyPr/>
                    <a:lstStyle/>
                    <a:p>
                      <a:pPr algn="r" rtl="1">
                        <a:buFont typeface="Arial" pitchFamily="34" charset="0"/>
                        <a:buChar char="•"/>
                      </a:pPr>
                      <a:r>
                        <a:rPr lang="fa-IR" sz="2000" b="0" dirty="0">
                          <a:cs typeface="B Mitra" pitchFamily="2" charset="-78"/>
                        </a:rPr>
                        <a:t>وجود نشانه های شهری باارزش  و دید و منظر و کریدورهای بصری مطلوب در بافت قدیم</a:t>
                      </a:r>
                    </a:p>
                    <a:p>
                      <a:pPr algn="r" rtl="1">
                        <a:buFont typeface="Arial" pitchFamily="34" charset="0"/>
                        <a:buChar char="•"/>
                      </a:pPr>
                      <a:endParaRPr lang="fa-IR" sz="2000" b="0" dirty="0">
                        <a:cs typeface="B Mitra" pitchFamily="2" charset="-78"/>
                      </a:endParaRPr>
                    </a:p>
                    <a:p>
                      <a:pPr algn="r" rtl="1">
                        <a:buFont typeface="Arial" pitchFamily="34" charset="0"/>
                        <a:buChar char="•"/>
                      </a:pPr>
                      <a:endParaRPr lang="fa-IR" sz="2000" b="0" dirty="0">
                        <a:cs typeface="B Mitra" pitchFamily="2" charset="-78"/>
                      </a:endParaRPr>
                    </a:p>
                    <a:p>
                      <a:pPr algn="r" rtl="1">
                        <a:buFont typeface="Arial" pitchFamily="34" charset="0"/>
                        <a:buChar char="•"/>
                      </a:pPr>
                      <a:endParaRPr lang="fa-IR" sz="2000" b="0" dirty="0">
                        <a:cs typeface="B Mitra" pitchFamily="2" charset="-78"/>
                      </a:endParaRPr>
                    </a:p>
                    <a:p>
                      <a:pPr algn="r" rtl="1">
                        <a:buFont typeface="Arial" pitchFamily="34" charset="0"/>
                        <a:buChar char="•"/>
                      </a:pPr>
                      <a:endParaRPr lang="fa-IR" sz="2000" b="0" dirty="0">
                        <a:cs typeface="B Mitra" pitchFamily="2" charset="-78"/>
                      </a:endParaRPr>
                    </a:p>
                    <a:p>
                      <a:pPr algn="r" rtl="1">
                        <a:buFont typeface="Arial" pitchFamily="34" charset="0"/>
                        <a:buChar char="•"/>
                      </a:pPr>
                      <a:endParaRPr lang="fa-IR" sz="2000" b="0" dirty="0">
                        <a:cs typeface="B Mitra" pitchFamily="2" charset="-78"/>
                      </a:endParaRPr>
                    </a:p>
                    <a:p>
                      <a:pPr algn="r" rtl="1">
                        <a:buFont typeface="Arial" pitchFamily="34" charset="0"/>
                        <a:buChar char="•"/>
                      </a:pPr>
                      <a:endParaRPr lang="fa-IR" sz="2000" b="0" dirty="0">
                        <a:cs typeface="B Mitra" pitchFamily="2" charset="-78"/>
                      </a:endParaRPr>
                    </a:p>
                    <a:p>
                      <a:pPr algn="r" rtl="1">
                        <a:buFont typeface="Arial" pitchFamily="34" charset="0"/>
                        <a:buChar char="•"/>
                      </a:pPr>
                      <a:endParaRPr lang="fa-IR" sz="2000" b="0" dirty="0">
                        <a:cs typeface="B Mitra" pitchFamily="2" charset="-78"/>
                      </a:endParaRPr>
                    </a:p>
                  </a:txBody>
                  <a:tcPr marL="91445" marR="91445" marT="45717" marB="45717"/>
                </a:tc>
              </a:tr>
              <a:tr h="2330575">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2000" b="0" baseline="0" dirty="0">
                          <a:cs typeface="B Mitra" pitchFamily="2" charset="-78"/>
                        </a:rPr>
                        <a:t>عدم تعریف مناسب لبه های شهر در شزق و جنوب</a:t>
                      </a:r>
                    </a:p>
                  </a:txBody>
                  <a:tcPr marL="91445" marR="91445" marT="45717" marB="45717"/>
                </a:tc>
                <a:tc>
                  <a:txBody>
                    <a:bodyPr/>
                    <a:lstStyle/>
                    <a:p>
                      <a:pPr algn="r" rtl="1">
                        <a:buFont typeface="Arial" pitchFamily="34" charset="0"/>
                        <a:buNone/>
                      </a:pPr>
                      <a:r>
                        <a:rPr lang="fa-IR" sz="2000" b="0" dirty="0">
                          <a:cs typeface="B Mitra" pitchFamily="2" charset="-78"/>
                        </a:rPr>
                        <a:t>وجود مقیاس انسانی</a:t>
                      </a:r>
                    </a:p>
                  </a:txBody>
                  <a:tcPr marL="91445" marR="91445" marT="45717" marB="45717"/>
                </a:tc>
              </a:tr>
              <a:tr h="2330575">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2000" b="0" baseline="0" dirty="0">
                          <a:cs typeface="B Mitra" pitchFamily="2" charset="-78"/>
                        </a:rPr>
                        <a:t>فرسودگی و تخریب ابنیه قدیمی و سنتی</a:t>
                      </a:r>
                    </a:p>
                  </a:txBody>
                  <a:tcPr marL="91445" marR="91445" marT="45717" marB="45717"/>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2000" b="0" baseline="0" dirty="0">
                          <a:cs typeface="B Mitra" pitchFamily="2" charset="-78"/>
                        </a:rPr>
                        <a:t>وجود کیفیت های زیباشناسانه اییی چون یکمرنبگی-تاکید-وحدت-تنش-نثش انگیزی –توالی فضایی و .. در بافت قدیم</a:t>
                      </a:r>
                    </a:p>
                  </a:txBody>
                  <a:tcPr marL="91445" marR="91445" marT="45717" marB="45717"/>
                </a:tc>
              </a:tr>
            </a:tbl>
          </a:graphicData>
        </a:graphic>
      </p:graphicFrame>
      <p:sp>
        <p:nvSpPr>
          <p:cNvPr id="26" name="TextBox 25"/>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81951" name="Content Placeholder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23150" y="2133600"/>
            <a:ext cx="149225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2" name="Content Placeholder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454900" y="7264400"/>
            <a:ext cx="1155700" cy="173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3" name="Content Placeholder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423150" y="4600575"/>
            <a:ext cx="2406650" cy="219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4" name="Picture 4" descr="C:\ezaf\Zavareh\DSC_0439.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219325" y="2133600"/>
            <a:ext cx="3355975"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Content Placeholder 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243138" y="5722938"/>
            <a:ext cx="4919662"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6" name="Content Placeholder 3"/>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255838" y="7264400"/>
            <a:ext cx="2697162"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295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0" name="Rectangle 19"/>
          <p:cNvSpPr/>
          <p:nvPr/>
        </p:nvSpPr>
        <p:spPr>
          <a:xfrm>
            <a:off x="9158288" y="206375"/>
            <a:ext cx="3871912" cy="600075"/>
          </a:xfrm>
          <a:prstGeom prst="rect">
            <a:avLst/>
          </a:prstGeom>
        </p:spPr>
        <p:txBody>
          <a:bodyPr wrap="none" lIns="91435" tIns="45718" rIns="91435" bIns="45718">
            <a:spAutoFit/>
          </a:bodyPr>
          <a:lstStyle/>
          <a:p>
            <a:pPr marL="342883" indent="-342883" algn="ctr" defTabSz="1125295" rtl="1" eaLnBrk="1" fontAlgn="auto" hangingPunct="1">
              <a:lnSpc>
                <a:spcPct val="150000"/>
              </a:lnSpc>
              <a:spcBef>
                <a:spcPts val="0"/>
              </a:spcBef>
              <a:spcAft>
                <a:spcPts val="0"/>
              </a:spcAft>
              <a:buFont typeface="Wingdings" pitchFamily="2" charset="2"/>
              <a:buChar char="v"/>
              <a:defRPr/>
            </a:pPr>
            <a:r>
              <a:rPr lang="en-US" sz="2400" b="1" dirty="0">
                <a:effectLst>
                  <a:outerShdw blurRad="38100" dist="38100" dir="2700000" algn="tl">
                    <a:srgbClr val="000000">
                      <a:alpha val="43137"/>
                    </a:srgbClr>
                  </a:outerShdw>
                </a:effectLst>
                <a:latin typeface="+mn-lt"/>
                <a:cs typeface="B Esfehan" pitchFamily="2" charset="-78"/>
              </a:rPr>
              <a:t>SWOT</a:t>
            </a:r>
            <a:r>
              <a:rPr lang="fa-IR" sz="2400" b="1" dirty="0">
                <a:effectLst>
                  <a:outerShdw blurRad="38100" dist="38100" dir="2700000" algn="tl">
                    <a:srgbClr val="000000">
                      <a:alpha val="43137"/>
                    </a:srgbClr>
                  </a:outerShdw>
                </a:effectLst>
                <a:latin typeface="+mn-lt"/>
                <a:cs typeface="B Esfehan" pitchFamily="2" charset="-78"/>
              </a:rPr>
              <a:t> نمایانگر ریخت و منظر</a:t>
            </a:r>
            <a:endParaRPr lang="en-US" sz="2400" b="1" dirty="0">
              <a:effectLst>
                <a:outerShdw blurRad="38100" dist="38100" dir="2700000" algn="tl">
                  <a:srgbClr val="000000">
                    <a:alpha val="43137"/>
                  </a:srgbClr>
                </a:outerShdw>
              </a:effectLst>
              <a:latin typeface="+mn-lt"/>
              <a:cs typeface="B Esfehan" pitchFamily="2" charset="-78"/>
            </a:endParaRPr>
          </a:p>
        </p:txBody>
      </p:sp>
      <p:graphicFrame>
        <p:nvGraphicFramePr>
          <p:cNvPr id="12" name="Table 11"/>
          <p:cNvGraphicFramePr>
            <a:graphicFrameLocks noGrp="1"/>
          </p:cNvGraphicFramePr>
          <p:nvPr/>
        </p:nvGraphicFramePr>
        <p:xfrm>
          <a:off x="2133600" y="1676400"/>
          <a:ext cx="10525125" cy="6962774"/>
        </p:xfrm>
        <a:graphic>
          <a:graphicData uri="http://schemas.openxmlformats.org/drawingml/2006/table">
            <a:tbl>
              <a:tblPr firstRow="1" bandRow="1">
                <a:tableStyleId>{16D9F66E-5EB9-4882-86FB-DCBF35E3C3E4}</a:tableStyleId>
              </a:tblPr>
              <a:tblGrid>
                <a:gridCol w="5181888"/>
                <a:gridCol w="5343237"/>
              </a:tblGrid>
              <a:tr h="441962">
                <a:tc>
                  <a:txBody>
                    <a:bodyPr/>
                    <a:lstStyle/>
                    <a:p>
                      <a:pPr algn="ctr"/>
                      <a:r>
                        <a:rPr lang="fa-IR" sz="2300" dirty="0">
                          <a:cs typeface="B Mitra" pitchFamily="2" charset="-78"/>
                        </a:rPr>
                        <a:t>ضعف</a:t>
                      </a:r>
                      <a:endParaRPr lang="en-US" sz="2300" dirty="0">
                        <a:cs typeface="B Mitra" pitchFamily="2" charset="-78"/>
                      </a:endParaRPr>
                    </a:p>
                  </a:txBody>
                  <a:tcPr marL="91445" marR="91445"/>
                </a:tc>
                <a:tc>
                  <a:txBody>
                    <a:bodyPr/>
                    <a:lstStyle/>
                    <a:p>
                      <a:pPr algn="ctr"/>
                      <a:r>
                        <a:rPr lang="fa-IR" sz="2300" dirty="0">
                          <a:cs typeface="B Mitra" pitchFamily="2" charset="-78"/>
                        </a:rPr>
                        <a:t>قوت</a:t>
                      </a:r>
                      <a:endParaRPr lang="en-US" sz="2300" dirty="0">
                        <a:cs typeface="B Mitra" pitchFamily="2" charset="-78"/>
                      </a:endParaRPr>
                    </a:p>
                  </a:txBody>
                  <a:tcPr marL="91445" marR="91445"/>
                </a:tc>
              </a:tr>
              <a:tr h="1859288">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2000" b="0" dirty="0">
                          <a:cs typeface="B Mitra" pitchFamily="2" charset="-78"/>
                        </a:rPr>
                        <a:t>نبود</a:t>
                      </a:r>
                      <a:r>
                        <a:rPr lang="fa-IR" sz="2000" b="0" baseline="0" dirty="0">
                          <a:cs typeface="B Mitra" pitchFamily="2" charset="-78"/>
                        </a:rPr>
                        <a:t> ارزش های زیباشناسانه درفضاها و نماهای بافت جدید و میانی</a:t>
                      </a:r>
                      <a:endParaRPr lang="fa-IR" sz="2000" b="0" dirty="0">
                        <a:cs typeface="B Mitra" pitchFamily="2" charset="-78"/>
                      </a:endParaRPr>
                    </a:p>
                  </a:txBody>
                  <a:tcPr marL="91445" marR="91445"/>
                </a:tc>
                <a:tc>
                  <a:txBody>
                    <a:bodyPr/>
                    <a:lstStyle/>
                    <a:p>
                      <a:pPr algn="r"/>
                      <a:r>
                        <a:rPr lang="fa-IR" sz="2000" dirty="0">
                          <a:cs typeface="B Mitra" pitchFamily="2" charset="-78"/>
                        </a:rPr>
                        <a:t>وجود تعادل بصری</a:t>
                      </a:r>
                      <a:r>
                        <a:rPr lang="fa-IR" sz="2000" baseline="0" dirty="0">
                          <a:cs typeface="B Mitra" pitchFamily="2" charset="-78"/>
                        </a:rPr>
                        <a:t> </a:t>
                      </a:r>
                      <a:r>
                        <a:rPr lang="fa-IR" sz="2000" dirty="0">
                          <a:cs typeface="B Mitra" pitchFamily="2" charset="-78"/>
                        </a:rPr>
                        <a:t>در ریتم ها و روزنه های جداره های بافت قدیم</a:t>
                      </a:r>
                      <a:endParaRPr lang="en-US" sz="2000" dirty="0">
                        <a:cs typeface="B Mitra" pitchFamily="2" charset="-78"/>
                      </a:endParaRPr>
                    </a:p>
                  </a:txBody>
                  <a:tcPr marL="91445" marR="91445"/>
                </a:tc>
              </a:tr>
              <a:tr h="2330762">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2000" b="0" baseline="0" dirty="0">
                          <a:cs typeface="B Mitra" pitchFamily="2" charset="-78"/>
                        </a:rPr>
                        <a:t>کمبود مبلمان ونورپردازی مناسب</a:t>
                      </a:r>
                    </a:p>
                  </a:txBody>
                  <a:tcPr marL="91445" marR="91445"/>
                </a:tc>
                <a:tc>
                  <a:txBody>
                    <a:bodyPr/>
                    <a:lstStyle/>
                    <a:p>
                      <a:pPr algn="r"/>
                      <a:r>
                        <a:rPr lang="fa-IR" sz="2000" dirty="0">
                          <a:cs typeface="B Mitra" pitchFamily="2" charset="-78"/>
                        </a:rPr>
                        <a:t>خط</a:t>
                      </a:r>
                      <a:r>
                        <a:rPr lang="fa-IR" sz="2000" baseline="0" dirty="0">
                          <a:cs typeface="B Mitra" pitchFamily="2" charset="-78"/>
                        </a:rPr>
                        <a:t> آسمان هماهنگ مطلوب در بافت قدیم</a:t>
                      </a:r>
                      <a:endParaRPr lang="en-US" sz="2000" dirty="0">
                        <a:cs typeface="B Mitra" pitchFamily="2" charset="-78"/>
                      </a:endParaRPr>
                    </a:p>
                  </a:txBody>
                  <a:tcPr marL="91445" marR="91445"/>
                </a:tc>
              </a:tr>
              <a:tr h="2330762">
                <a:tc>
                  <a:txBody>
                    <a:bodyPr/>
                    <a:lstStyle/>
                    <a:p>
                      <a:pPr marL="285750" marR="0" indent="-285750" algn="r" defTabSz="914400" rtl="1" eaLnBrk="1" fontAlgn="auto" latinLnBrk="0" hangingPunct="1">
                        <a:lnSpc>
                          <a:spcPct val="100000"/>
                        </a:lnSpc>
                        <a:spcBef>
                          <a:spcPts val="0"/>
                        </a:spcBef>
                        <a:spcAft>
                          <a:spcPts val="0"/>
                        </a:spcAft>
                        <a:buClrTx/>
                        <a:buSzTx/>
                        <a:buFont typeface="Wingdings" pitchFamily="2" charset="2"/>
                        <a:buChar char="§"/>
                        <a:tabLst/>
                        <a:defRPr/>
                      </a:pPr>
                      <a:r>
                        <a:rPr lang="fa-IR" sz="2000" b="0" baseline="0" dirty="0">
                          <a:cs typeface="B Mitra" pitchFamily="2" charset="-78"/>
                        </a:rPr>
                        <a:t>عدم تعریف فضاهای عقب نشسته در لبه معابر اصلی مانند خیابان امام خمینی و ..</a:t>
                      </a:r>
                    </a:p>
                  </a:txBody>
                  <a:tcPr marL="91445" marR="91445"/>
                </a:tc>
                <a:tc>
                  <a:txBody>
                    <a:bodyPr/>
                    <a:lstStyle/>
                    <a:p>
                      <a:pPr algn="r"/>
                      <a:r>
                        <a:rPr lang="fa-IR" sz="2000" dirty="0">
                          <a:cs typeface="B Mitra" pitchFamily="2" charset="-78"/>
                        </a:rPr>
                        <a:t>استفاده حداکثر از مصالح متناسب با ویژگی های اقلیمی</a:t>
                      </a:r>
                      <a:endParaRPr lang="en-US" sz="2000" dirty="0">
                        <a:cs typeface="B Mitra" pitchFamily="2" charset="-78"/>
                      </a:endParaRPr>
                    </a:p>
                  </a:txBody>
                  <a:tcPr marL="91445" marR="91445"/>
                </a:tc>
              </a:tr>
            </a:tbl>
          </a:graphicData>
        </a:graphic>
      </p:graphicFrame>
      <p:sp>
        <p:nvSpPr>
          <p:cNvPr id="26" name="TextBox 25"/>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تجزیه و تحلیل به روش </a:t>
            </a:r>
            <a:r>
              <a:rPr lang="en-US"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SWOT</a:t>
            </a:r>
            <a:r>
              <a:rPr lang="en-GB"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pic>
        <p:nvPicPr>
          <p:cNvPr id="82975" name="Content Placeholder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508875" y="2476500"/>
            <a:ext cx="247332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D:\New folder\zavareh\دید به شهر از بالای برج\DSC_0619.JPG"/>
          <p:cNvPicPr>
            <a:picLocks noChangeAspect="1" noChangeArrowheads="1"/>
          </p:cNvPicPr>
          <p:nvPr/>
        </p:nvPicPr>
        <p:blipFill>
          <a:blip r:embed="rId5" cstate="screen">
            <a:extLst>
              <a:ext uri="{28A0092B-C50C-407E-A947-70E740481C1C}">
                <a14:useLocalDpi xmlns:a14="http://schemas.microsoft.com/office/drawing/2010/main"/>
              </a:ext>
            </a:extLst>
          </a:blip>
          <a:srcRect b="-3"/>
          <a:stretch>
            <a:fillRect/>
          </a:stretch>
        </p:blipFill>
        <p:spPr bwMode="auto">
          <a:xfrm>
            <a:off x="7508875" y="4419600"/>
            <a:ext cx="39338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D:\New folder\zavareh\دید به شهر از بالای برج\DSC_0619.JPG"/>
          <p:cNvPicPr>
            <a:picLocks noChangeAspect="1" noChangeArrowheads="1"/>
          </p:cNvPicPr>
          <p:nvPr/>
        </p:nvPicPr>
        <p:blipFill>
          <a:blip r:embed="rId5" cstate="screen">
            <a:extLst>
              <a:ext uri="{28A0092B-C50C-407E-A947-70E740481C1C}">
                <a14:useLocalDpi xmlns:a14="http://schemas.microsoft.com/office/drawing/2010/main"/>
              </a:ext>
            </a:extLst>
          </a:blip>
          <a:srcRect b="-3"/>
          <a:stretch>
            <a:fillRect/>
          </a:stretch>
        </p:blipFill>
        <p:spPr bwMode="auto">
          <a:xfrm>
            <a:off x="7586663" y="6832600"/>
            <a:ext cx="39338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78" name="Picture 2" descr="C:\Users\Mostafa\Desktop\کارگاه\aaaaaaaa\5.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209800" y="2492375"/>
            <a:ext cx="4787900"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79" name="Picture 2" descr="C:\Users\Mostafa\Desktop\کارگاه\aaaaaaaa\1 (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209800" y="7373938"/>
            <a:ext cx="4953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80" name="Picture 20" descr="IMG_2117.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251075" y="4373563"/>
            <a:ext cx="27019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1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397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 name="Rectangle 1"/>
          <p:cNvSpPr/>
          <p:nvPr/>
        </p:nvSpPr>
        <p:spPr>
          <a:xfrm>
            <a:off x="2057400" y="3200400"/>
            <a:ext cx="10820400" cy="3962400"/>
          </a:xfrm>
          <a:prstGeom prst="rect">
            <a:avLst/>
          </a:prstGeom>
          <a:gradFill flip="none" rotWithShape="1">
            <a:gsLst>
              <a:gs pos="16000">
                <a:schemeClr val="accent6">
                  <a:lumMod val="75000"/>
                </a:schemeClr>
              </a:gs>
              <a:gs pos="68000">
                <a:srgbClr val="A65528"/>
              </a:gs>
              <a:gs pos="94000">
                <a:srgbClr val="663012"/>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sp>
        <p:nvSpPr>
          <p:cNvPr id="12" name="Rectangle 11"/>
          <p:cNvSpPr/>
          <p:nvPr/>
        </p:nvSpPr>
        <p:spPr>
          <a:xfrm>
            <a:off x="4648200" y="4105275"/>
            <a:ext cx="5392738" cy="1339850"/>
          </a:xfrm>
          <a:prstGeom prst="rect">
            <a:avLst/>
          </a:prstGeom>
        </p:spPr>
        <p:txBody>
          <a:bodyPr wrap="none" lIns="91435" tIns="45718" rIns="91435" bIns="45718">
            <a:spAutoFit/>
          </a:bodyPr>
          <a:lstStyle/>
          <a:p>
            <a:pPr algn="ctr" defTabSz="1125295" rtl="1" eaLnBrk="1" fontAlgn="auto" hangingPunct="1">
              <a:lnSpc>
                <a:spcPct val="150000"/>
              </a:lnSpc>
              <a:spcBef>
                <a:spcPts val="0"/>
              </a:spcBef>
              <a:spcAft>
                <a:spcPts val="0"/>
              </a:spcAft>
              <a:defRPr/>
            </a:pPr>
            <a:r>
              <a:rPr lang="fa-IR" sz="5400" b="1" dirty="0">
                <a:effectLst>
                  <a:outerShdw blurRad="38100" dist="38100" dir="2700000" algn="tl">
                    <a:srgbClr val="000000">
                      <a:alpha val="43137"/>
                    </a:srgbClr>
                  </a:outerShdw>
                </a:effectLst>
                <a:latin typeface="+mn-lt"/>
                <a:cs typeface="B Esfehan" pitchFamily="2" charset="-78"/>
              </a:rPr>
              <a:t>مرحله تحلیل یکپارچه</a:t>
            </a:r>
          </a:p>
        </p:txBody>
      </p:sp>
      <p:sp>
        <p:nvSpPr>
          <p:cNvPr id="13" name="TextBox 12"/>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25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496175" y="238125"/>
            <a:ext cx="5514975"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زیست بوم</a:t>
            </a:r>
          </a:p>
        </p:txBody>
      </p:sp>
      <p:pic>
        <p:nvPicPr>
          <p:cNvPr id="10253"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20900" y="2257425"/>
            <a:ext cx="10750550" cy="627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7835900" y="1147763"/>
            <a:ext cx="5035550" cy="985837"/>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900" b="1" dirty="0">
                <a:effectLst>
                  <a:outerShdw blurRad="38100" dist="38100" dir="2700000" algn="tl">
                    <a:srgbClr val="000000">
                      <a:alpha val="43137"/>
                    </a:srgbClr>
                  </a:outerShdw>
                </a:effectLst>
                <a:latin typeface="+mn-lt"/>
                <a:cs typeface="B Davat" pitchFamily="2" charset="-78"/>
              </a:rPr>
              <a:t>بررسی اقلیم در مقیاس کلان: آب- هوا- خاک</a:t>
            </a:r>
          </a:p>
        </p:txBody>
      </p:sp>
      <p:sp>
        <p:nvSpPr>
          <p:cNvPr id="14" name="TextBox 13"/>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500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0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4" name="Table 13"/>
          <p:cNvGraphicFramePr>
            <a:graphicFrameLocks noGrp="1"/>
          </p:cNvGraphicFramePr>
          <p:nvPr/>
        </p:nvGraphicFramePr>
        <p:xfrm>
          <a:off x="2400300" y="1905000"/>
          <a:ext cx="10286999" cy="8854440"/>
        </p:xfrm>
        <a:graphic>
          <a:graphicData uri="http://schemas.openxmlformats.org/drawingml/2006/table">
            <a:tbl>
              <a:tblPr firstRow="1" bandRow="1">
                <a:tableStyleId>{5C22544A-7EE6-4342-B048-85BDC9FD1C3A}</a:tableStyleId>
              </a:tblPr>
              <a:tblGrid>
                <a:gridCol w="1994095"/>
                <a:gridCol w="1655810"/>
                <a:gridCol w="3259459"/>
                <a:gridCol w="2744589"/>
                <a:gridCol w="633046"/>
              </a:tblGrid>
              <a:tr h="739631">
                <a:tc>
                  <a:txBody>
                    <a:bodyPr/>
                    <a:lstStyle/>
                    <a:p>
                      <a:pPr marL="0" algn="ctr" rtl="1" eaLnBrk="1" latinLnBrk="0" hangingPunct="1">
                        <a:buFont typeface="Arial" pitchFamily="34" charset="0"/>
                      </a:pPr>
                      <a:r>
                        <a:rPr lang="fa-IR" sz="3300" b="0" kern="1200" dirty="0">
                          <a:solidFill>
                            <a:schemeClr val="dk1"/>
                          </a:solidFill>
                          <a:latin typeface="+mn-lt"/>
                          <a:ea typeface="+mn-ea"/>
                          <a:cs typeface="B Nazanin" pitchFamily="2" charset="-78"/>
                        </a:rPr>
                        <a:t>تهدید</a:t>
                      </a:r>
                      <a:endParaRPr lang="en-US" sz="3300" b="0" kern="1200" dirty="0">
                        <a:solidFill>
                          <a:schemeClr val="dk1"/>
                        </a:solidFill>
                        <a:latin typeface="+mn-lt"/>
                        <a:ea typeface="+mn-ea"/>
                        <a:cs typeface="B Nazanin" pitchFamily="2" charset="-78"/>
                      </a:endParaRPr>
                    </a:p>
                  </a:txBody>
                  <a:tcPr marT="63397" marB="63397">
                    <a:solidFill>
                      <a:schemeClr val="accent6">
                        <a:lumMod val="75000"/>
                      </a:schemeClr>
                    </a:solidFill>
                  </a:tcPr>
                </a:tc>
                <a:tc>
                  <a:txBody>
                    <a:bodyPr/>
                    <a:lstStyle/>
                    <a:p>
                      <a:pPr marL="0" algn="ctr" rtl="1" eaLnBrk="1" latinLnBrk="0" hangingPunct="1">
                        <a:buFont typeface="Arial" pitchFamily="34" charset="0"/>
                      </a:pPr>
                      <a:r>
                        <a:rPr lang="fa-IR" sz="3300" b="0" kern="1200" dirty="0">
                          <a:solidFill>
                            <a:schemeClr val="dk1"/>
                          </a:solidFill>
                          <a:latin typeface="+mn-lt"/>
                          <a:ea typeface="+mn-ea"/>
                          <a:cs typeface="B Nazanin" pitchFamily="2" charset="-78"/>
                        </a:rPr>
                        <a:t>فرصت</a:t>
                      </a:r>
                      <a:endParaRPr lang="en-US" sz="3300" b="0" kern="1200" dirty="0">
                        <a:solidFill>
                          <a:schemeClr val="dk1"/>
                        </a:solidFill>
                        <a:latin typeface="+mn-lt"/>
                        <a:ea typeface="+mn-ea"/>
                        <a:cs typeface="B Nazanin" pitchFamily="2" charset="-78"/>
                      </a:endParaRPr>
                    </a:p>
                  </a:txBody>
                  <a:tcPr marT="63397" marB="63397">
                    <a:solidFill>
                      <a:schemeClr val="accent6">
                        <a:lumMod val="75000"/>
                      </a:schemeClr>
                    </a:solidFill>
                  </a:tcPr>
                </a:tc>
                <a:tc>
                  <a:txBody>
                    <a:bodyPr/>
                    <a:lstStyle/>
                    <a:p>
                      <a:pPr marL="0" algn="ctr" rtl="1" eaLnBrk="1" latinLnBrk="0" hangingPunct="1">
                        <a:buFont typeface="Arial" pitchFamily="34" charset="0"/>
                      </a:pPr>
                      <a:r>
                        <a:rPr lang="fa-IR" sz="3300" b="0" kern="1200" dirty="0">
                          <a:solidFill>
                            <a:schemeClr val="dk1"/>
                          </a:solidFill>
                          <a:latin typeface="+mn-lt"/>
                          <a:ea typeface="+mn-ea"/>
                          <a:cs typeface="B Nazanin" pitchFamily="2" charset="-78"/>
                        </a:rPr>
                        <a:t>ضعف</a:t>
                      </a:r>
                      <a:endParaRPr lang="en-US" sz="3300" b="0" kern="1200" dirty="0">
                        <a:solidFill>
                          <a:schemeClr val="dk1"/>
                        </a:solidFill>
                        <a:latin typeface="+mn-lt"/>
                        <a:ea typeface="+mn-ea"/>
                        <a:cs typeface="B Nazanin" pitchFamily="2" charset="-78"/>
                      </a:endParaRPr>
                    </a:p>
                  </a:txBody>
                  <a:tcPr marT="63397" marB="63397">
                    <a:solidFill>
                      <a:schemeClr val="accent6">
                        <a:lumMod val="75000"/>
                      </a:schemeClr>
                    </a:solidFill>
                  </a:tcPr>
                </a:tc>
                <a:tc>
                  <a:txBody>
                    <a:bodyPr/>
                    <a:lstStyle/>
                    <a:p>
                      <a:pPr marL="0" algn="ctr" rtl="1" eaLnBrk="1" latinLnBrk="0" hangingPunct="1">
                        <a:buFont typeface="Arial" pitchFamily="34" charset="0"/>
                      </a:pPr>
                      <a:r>
                        <a:rPr lang="fa-IR" sz="3300" b="0" kern="1200" dirty="0">
                          <a:solidFill>
                            <a:schemeClr val="dk1"/>
                          </a:solidFill>
                          <a:latin typeface="+mn-lt"/>
                          <a:ea typeface="+mn-ea"/>
                          <a:cs typeface="B Nazanin" pitchFamily="2" charset="-78"/>
                        </a:rPr>
                        <a:t>قوت</a:t>
                      </a:r>
                      <a:endParaRPr lang="en-US" sz="3300" b="0" kern="1200" dirty="0">
                        <a:solidFill>
                          <a:schemeClr val="dk1"/>
                        </a:solidFill>
                        <a:latin typeface="+mn-lt"/>
                        <a:ea typeface="+mn-ea"/>
                        <a:cs typeface="B Nazanin" pitchFamily="2" charset="-78"/>
                      </a:endParaRPr>
                    </a:p>
                  </a:txBody>
                  <a:tcPr marT="63397" marB="63397">
                    <a:solidFill>
                      <a:schemeClr val="accent6">
                        <a:lumMod val="75000"/>
                      </a:schemeClr>
                    </a:solidFill>
                  </a:tcPr>
                </a:tc>
                <a:tc>
                  <a:txBody>
                    <a:bodyPr/>
                    <a:lstStyle/>
                    <a:p>
                      <a:pPr marL="0" algn="r" rtl="1" eaLnBrk="1" latinLnBrk="0" hangingPunct="1">
                        <a:buFont typeface="Arial" pitchFamily="34" charset="0"/>
                      </a:pPr>
                      <a:endParaRPr lang="en-US" sz="3100" b="0" kern="1200" dirty="0">
                        <a:solidFill>
                          <a:schemeClr val="dk1"/>
                        </a:solidFill>
                        <a:latin typeface="+mn-lt"/>
                        <a:ea typeface="+mn-ea"/>
                        <a:cs typeface="B Nazanin" pitchFamily="2" charset="-78"/>
                      </a:endParaRPr>
                    </a:p>
                  </a:txBody>
                  <a:tcPr marT="63397" marB="63397">
                    <a:solidFill>
                      <a:schemeClr val="accent6">
                        <a:lumMod val="60000"/>
                        <a:lumOff val="40000"/>
                      </a:schemeClr>
                    </a:solidFill>
                  </a:tcPr>
                </a:tc>
              </a:tr>
              <a:tr h="8114809">
                <a:tc>
                  <a:txBody>
                    <a:bodyPr/>
                    <a:lstStyle/>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امکان کاهش امنیت، به جهت وجود اراضی رها شده و غیر قابل دفاع</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امکان کاهش ارزش های بافت، به دلیل کیفیت ضعیف ابنیه</a:t>
                      </a:r>
                      <a:endParaRPr lang="en-US" sz="3700" b="0" kern="1200" dirty="0">
                        <a:solidFill>
                          <a:schemeClr val="dk1"/>
                        </a:solidFill>
                        <a:latin typeface="+mn-lt"/>
                        <a:ea typeface="+mn-ea"/>
                        <a:cs typeface="B Kamran" pitchFamily="2" charset="-78"/>
                      </a:endParaRPr>
                    </a:p>
                  </a:txBody>
                  <a:tcPr marT="63397" marB="63397">
                    <a:solidFill>
                      <a:schemeClr val="accent6">
                        <a:lumMod val="40000"/>
                        <a:lumOff val="60000"/>
                      </a:schemeClr>
                    </a:solidFill>
                  </a:tcPr>
                </a:tc>
                <a:tc>
                  <a:txBody>
                    <a:bodyPr/>
                    <a:lstStyle/>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امکان سامان دهی تاسیسات شهری مانند تیرهای برق</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امکان استفاده از اراضی بایر و رها شده جهت ایجاد کاربری های مورد نظر( قطعات میان افزا)</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امکان افزایش خوانایی بافت با تقویت نشانه ها</a:t>
                      </a:r>
                    </a:p>
                    <a:p>
                      <a:pPr marL="0" algn="r" rtl="1" eaLnBrk="1" latinLnBrk="0" hangingPunct="1">
                        <a:buFont typeface="Arial" pitchFamily="34" charset="0"/>
                        <a:buNone/>
                      </a:pPr>
                      <a:endParaRPr lang="en-US" sz="3700" b="0" kern="1200" dirty="0">
                        <a:solidFill>
                          <a:schemeClr val="dk1"/>
                        </a:solidFill>
                        <a:latin typeface="+mn-lt"/>
                        <a:ea typeface="+mn-ea"/>
                        <a:cs typeface="B Kamran" pitchFamily="2" charset="-78"/>
                      </a:endParaRPr>
                    </a:p>
                  </a:txBody>
                  <a:tcPr marT="63397" marB="63397">
                    <a:solidFill>
                      <a:schemeClr val="accent6">
                        <a:lumMod val="40000"/>
                        <a:lumOff val="60000"/>
                      </a:schemeClr>
                    </a:solidFill>
                  </a:tcPr>
                </a:tc>
                <a:tc>
                  <a:txBody>
                    <a:bodyPr/>
                    <a:lstStyle/>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نا امنی بافت به دلیل وجود اراضی بایر فراوان میان ابنیه</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لبه مغشوش و ناخوانا</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اغتشاش در دید و منظر مسیرهای موجود</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کمبود قابل توجه سبزینگی</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عدم وجود سرزندگی در محله</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ضعف در کیفیت کالبدی ابنیه</a:t>
                      </a:r>
                    </a:p>
                    <a:p>
                      <a:pPr marL="0" algn="r" rtl="1" eaLnBrk="1" latinLnBrk="0" hangingPunct="1">
                        <a:buFont typeface="Arial" pitchFamily="34" charset="0"/>
                        <a:buNone/>
                      </a:pPr>
                      <a:r>
                        <a:rPr lang="fa-IR" sz="3700" b="0" kern="1200" dirty="0">
                          <a:solidFill>
                            <a:schemeClr val="dk1"/>
                          </a:solidFill>
                          <a:latin typeface="+mn-lt"/>
                          <a:ea typeface="+mn-ea"/>
                          <a:cs typeface="B Kamran" pitchFamily="2" charset="-78"/>
                        </a:rPr>
                        <a:t> </a:t>
                      </a:r>
                    </a:p>
                  </a:txBody>
                  <a:tcPr marT="63397" marB="63397">
                    <a:solidFill>
                      <a:schemeClr val="accent6">
                        <a:lumMod val="40000"/>
                        <a:lumOff val="60000"/>
                      </a:schemeClr>
                    </a:solidFill>
                  </a:tcPr>
                </a:tc>
                <a:tc>
                  <a:txBody>
                    <a:bodyPr/>
                    <a:lstStyle/>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خوانایی مسیرهای بافت کهن،به دلیل وجود نشانه های پی در پی</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نمایان بودن خط آسمان واضح شهر از لبه بیرونی محله</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وجود یخچال به عنوان نشانه شهری محله در شیلوئت شهری</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وجود مسجدهای متعدد در بافت محله به عنوان مراکز اجتماعی قوی</a:t>
                      </a:r>
                    </a:p>
                    <a:p>
                      <a:pPr marL="0" algn="r" rtl="1" eaLnBrk="1" latinLnBrk="0" hangingPunct="1">
                        <a:buFont typeface="Arial" pitchFamily="34" charset="0"/>
                        <a:buChar char="-"/>
                      </a:pPr>
                      <a:r>
                        <a:rPr lang="fa-IR" sz="3700" b="0" kern="1200" dirty="0">
                          <a:solidFill>
                            <a:schemeClr val="dk1"/>
                          </a:solidFill>
                          <a:latin typeface="+mn-lt"/>
                          <a:ea typeface="+mn-ea"/>
                          <a:cs typeface="B Kamran" pitchFamily="2" charset="-78"/>
                        </a:rPr>
                        <a:t> کاشت جنگل های مصنوعی در لبه محله</a:t>
                      </a:r>
                    </a:p>
                    <a:p>
                      <a:pPr marL="0" algn="r" rtl="1" eaLnBrk="1" latinLnBrk="0" hangingPunct="1">
                        <a:buFont typeface="Arial" pitchFamily="34" charset="0"/>
                      </a:pPr>
                      <a:endParaRPr lang="en-US" sz="3700" b="0" kern="1200" dirty="0">
                        <a:solidFill>
                          <a:schemeClr val="dk1"/>
                        </a:solidFill>
                        <a:latin typeface="+mn-lt"/>
                        <a:ea typeface="+mn-ea"/>
                        <a:cs typeface="B Kamran" pitchFamily="2" charset="-78"/>
                      </a:endParaRPr>
                    </a:p>
                  </a:txBody>
                  <a:tcPr marT="63397" marB="63397">
                    <a:solidFill>
                      <a:schemeClr val="accent6">
                        <a:lumMod val="40000"/>
                        <a:lumOff val="60000"/>
                      </a:schemeClr>
                    </a:solidFill>
                  </a:tcPr>
                </a:tc>
                <a:tc>
                  <a:txBody>
                    <a:bodyPr/>
                    <a:lstStyle/>
                    <a:p>
                      <a:pPr marL="0" algn="ctr" rtl="1" eaLnBrk="1" latinLnBrk="0" hangingPunct="1">
                        <a:buFont typeface="Arial" pitchFamily="34" charset="0"/>
                      </a:pPr>
                      <a:r>
                        <a:rPr lang="fa-IR" sz="3300" b="1" kern="1200" dirty="0">
                          <a:solidFill>
                            <a:schemeClr val="dk1"/>
                          </a:solidFill>
                          <a:latin typeface="+mn-lt"/>
                          <a:ea typeface="+mn-ea"/>
                          <a:cs typeface="B Nazanin" pitchFamily="2" charset="-78"/>
                        </a:rPr>
                        <a:t>محله دشت قوت</a:t>
                      </a:r>
                      <a:endParaRPr lang="en-US" sz="3300" b="1" kern="1200" dirty="0">
                        <a:solidFill>
                          <a:schemeClr val="dk1"/>
                        </a:solidFill>
                        <a:latin typeface="+mn-lt"/>
                        <a:ea typeface="+mn-ea"/>
                        <a:cs typeface="B Nazanin" pitchFamily="2" charset="-78"/>
                      </a:endParaRPr>
                    </a:p>
                  </a:txBody>
                  <a:tcPr marT="63397" marB="63397" vert="vert270">
                    <a:solidFill>
                      <a:schemeClr val="accent6">
                        <a:lumMod val="60000"/>
                        <a:lumOff val="40000"/>
                      </a:schemeClr>
                    </a:solidFill>
                  </a:tcPr>
                </a:tc>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602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3" name="Table 12"/>
          <p:cNvGraphicFramePr>
            <a:graphicFrameLocks noGrp="1"/>
          </p:cNvGraphicFramePr>
          <p:nvPr/>
        </p:nvGraphicFramePr>
        <p:xfrm>
          <a:off x="2743200" y="1524000"/>
          <a:ext cx="9448800" cy="9590857"/>
        </p:xfrm>
        <a:graphic>
          <a:graphicData uri="http://schemas.openxmlformats.org/drawingml/2006/table">
            <a:tbl>
              <a:tblPr firstRow="1" bandRow="1">
                <a:tableStyleId>{5C22544A-7EE6-4342-B048-85BDC9FD1C3A}</a:tableStyleId>
              </a:tblPr>
              <a:tblGrid>
                <a:gridCol w="1889760"/>
                <a:gridCol w="1569175"/>
                <a:gridCol w="3088917"/>
                <a:gridCol w="2403642"/>
                <a:gridCol w="497306"/>
              </a:tblGrid>
              <a:tr h="641659">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تهدید</a:t>
                      </a:r>
                      <a:endParaRPr lang="en-US" sz="2900" b="1" kern="1200" dirty="0">
                        <a:solidFill>
                          <a:schemeClr val="dk1"/>
                        </a:solidFill>
                        <a:latin typeface="+mn-lt"/>
                        <a:ea typeface="+mn-ea"/>
                        <a:cs typeface="B Nazanin" pitchFamily="2" charset="-78"/>
                      </a:endParaRPr>
                    </a:p>
                  </a:txBody>
                  <a:tcPr marT="54999" marB="54999">
                    <a:solidFill>
                      <a:schemeClr val="accent6">
                        <a:lumMod val="75000"/>
                      </a:schemeClr>
                    </a:solidFill>
                  </a:tcPr>
                </a:tc>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فرصت</a:t>
                      </a:r>
                      <a:endParaRPr lang="en-US" sz="2900" b="1" kern="1200" dirty="0">
                        <a:solidFill>
                          <a:schemeClr val="dk1"/>
                        </a:solidFill>
                        <a:latin typeface="+mn-lt"/>
                        <a:ea typeface="+mn-ea"/>
                        <a:cs typeface="B Nazanin" pitchFamily="2" charset="-78"/>
                      </a:endParaRPr>
                    </a:p>
                  </a:txBody>
                  <a:tcPr marT="54999" marB="54999">
                    <a:solidFill>
                      <a:schemeClr val="accent6">
                        <a:lumMod val="75000"/>
                      </a:schemeClr>
                    </a:solidFill>
                  </a:tcPr>
                </a:tc>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ضعف</a:t>
                      </a:r>
                      <a:endParaRPr lang="en-US" sz="2900" b="1" kern="1200" dirty="0">
                        <a:solidFill>
                          <a:schemeClr val="dk1"/>
                        </a:solidFill>
                        <a:latin typeface="+mn-lt"/>
                        <a:ea typeface="+mn-ea"/>
                        <a:cs typeface="B Nazanin" pitchFamily="2" charset="-78"/>
                      </a:endParaRPr>
                    </a:p>
                  </a:txBody>
                  <a:tcPr marT="54999" marB="54999">
                    <a:solidFill>
                      <a:schemeClr val="accent6">
                        <a:lumMod val="75000"/>
                      </a:schemeClr>
                    </a:solidFill>
                  </a:tcPr>
                </a:tc>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قوت</a:t>
                      </a:r>
                      <a:endParaRPr lang="en-US" sz="2900" b="1" kern="1200" dirty="0">
                        <a:solidFill>
                          <a:schemeClr val="dk1"/>
                        </a:solidFill>
                        <a:latin typeface="+mn-lt"/>
                        <a:ea typeface="+mn-ea"/>
                        <a:cs typeface="B Nazanin" pitchFamily="2" charset="-78"/>
                      </a:endParaRPr>
                    </a:p>
                  </a:txBody>
                  <a:tcPr marT="54999" marB="54999">
                    <a:solidFill>
                      <a:schemeClr val="accent6">
                        <a:lumMod val="75000"/>
                      </a:schemeClr>
                    </a:solidFill>
                  </a:tcPr>
                </a:tc>
                <a:tc>
                  <a:txBody>
                    <a:bodyPr/>
                    <a:lstStyle/>
                    <a:p>
                      <a:pPr marL="0" algn="ctr" defTabSz="1125352" rtl="1" eaLnBrk="1" latinLnBrk="0" hangingPunct="1">
                        <a:buFont typeface="Arial" pitchFamily="34" charset="0"/>
                      </a:pPr>
                      <a:endParaRPr lang="en-US" sz="2900" b="1" kern="1200" dirty="0">
                        <a:solidFill>
                          <a:schemeClr val="dk1"/>
                        </a:solidFill>
                        <a:latin typeface="+mn-lt"/>
                        <a:ea typeface="+mn-ea"/>
                        <a:cs typeface="B Nazanin" pitchFamily="2" charset="-78"/>
                      </a:endParaRPr>
                    </a:p>
                  </a:txBody>
                  <a:tcPr marT="54999" marB="54999">
                    <a:solidFill>
                      <a:schemeClr val="accent6">
                        <a:lumMod val="60000"/>
                        <a:lumOff val="40000"/>
                      </a:schemeClr>
                    </a:solidFill>
                  </a:tcPr>
                </a:tc>
              </a:tr>
              <a:tr h="8029901">
                <a:tc>
                  <a:txBody>
                    <a:bodyPr/>
                    <a:lstStyle/>
                    <a:p>
                      <a:pPr marL="0" algn="r" defTabSz="1125352" rtl="1" eaLnBrk="1" latinLnBrk="0" hangingPunct="1">
                        <a:buFont typeface="Arial" pitchFamily="34" charset="0"/>
                        <a:buNone/>
                      </a:pPr>
                      <a:endParaRPr lang="en-US" sz="2900" b="0" kern="1200" dirty="0">
                        <a:solidFill>
                          <a:schemeClr val="dk1"/>
                        </a:solidFill>
                        <a:latin typeface="+mn-lt"/>
                        <a:ea typeface="+mn-ea"/>
                        <a:cs typeface="B Kamran" pitchFamily="2" charset="-78"/>
                      </a:endParaRPr>
                    </a:p>
                  </a:txBody>
                  <a:tcPr marT="54999" marB="54999">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وجود زمین های بایر فرصتی برای ایجاد یک مرکز محله با فضاهای ایستا و پویا فراهم می نماید.</a:t>
                      </a:r>
                      <a:endParaRPr lang="en-US" sz="2900" b="0" kern="1200" dirty="0">
                        <a:solidFill>
                          <a:schemeClr val="dk1"/>
                        </a:solidFill>
                        <a:latin typeface="+mn-lt"/>
                        <a:ea typeface="+mn-ea"/>
                        <a:cs typeface="B Kamran" pitchFamily="2" charset="-78"/>
                      </a:endParaRPr>
                    </a:p>
                  </a:txBody>
                  <a:tcPr marT="54999" marB="54999">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وجود زمین های بایر در داخل محله</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کاربری ها و خدمات مورد نیاز ساکنان در داخل محله </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آسایش اقلیمی</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اغتشاش بصری</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خوانایی</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تعریف فضایی به عنوان مرکز محله</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تعریف سلسله مراتب راه در محله</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فضای مکث</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قراگیری در کنار کمربندی و دسترسی به محله از این معبر</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هم پیوندی میان بافت قدیم و جدید در محله</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عناصر هویت بخش در بافت </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ارتباط مطلوب پیاده با سایر محلات</a:t>
                      </a:r>
                      <a:endParaRPr lang="en-US" sz="2900" b="0" kern="1200" dirty="0">
                        <a:solidFill>
                          <a:schemeClr val="dk1"/>
                        </a:solidFill>
                        <a:latin typeface="+mn-lt"/>
                        <a:ea typeface="+mn-ea"/>
                        <a:cs typeface="B Kamran" pitchFamily="2" charset="-78"/>
                      </a:endParaRPr>
                    </a:p>
                  </a:txBody>
                  <a:tcPr marT="54999" marB="54999">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تعریف لبه ها و حدود محله</a:t>
                      </a:r>
                    </a:p>
                    <a:p>
                      <a:pPr marL="0" algn="r" defTabSz="1125352" rtl="1" eaLnBrk="1" latinLnBrk="0" hangingPunct="1">
                        <a:buFont typeface="Arial" pitchFamily="34" charset="0"/>
                      </a:pPr>
                      <a:endParaRPr lang="en-US" sz="2900" b="0" kern="1200" dirty="0">
                        <a:solidFill>
                          <a:schemeClr val="dk1"/>
                        </a:solidFill>
                        <a:latin typeface="+mn-lt"/>
                        <a:ea typeface="+mn-ea"/>
                        <a:cs typeface="B Kamran" pitchFamily="2" charset="-78"/>
                      </a:endParaRPr>
                    </a:p>
                  </a:txBody>
                  <a:tcPr marT="54999" marB="54999">
                    <a:solidFill>
                      <a:schemeClr val="accent6">
                        <a:lumMod val="40000"/>
                        <a:lumOff val="60000"/>
                      </a:schemeClr>
                    </a:solidFill>
                  </a:tcPr>
                </a:tc>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محله بلندیه</a:t>
                      </a:r>
                      <a:endParaRPr lang="en-US" sz="2900" b="1" kern="1200" dirty="0">
                        <a:solidFill>
                          <a:schemeClr val="dk1"/>
                        </a:solidFill>
                        <a:latin typeface="+mn-lt"/>
                        <a:ea typeface="+mn-ea"/>
                        <a:cs typeface="B Nazanin" pitchFamily="2" charset="-78"/>
                      </a:endParaRPr>
                    </a:p>
                  </a:txBody>
                  <a:tcPr marT="54999" marB="54999" vert="vert270">
                    <a:solidFill>
                      <a:schemeClr val="accent6">
                        <a:lumMod val="60000"/>
                        <a:lumOff val="40000"/>
                      </a:schemeClr>
                    </a:solidFill>
                  </a:tcPr>
                </a:tc>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705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3" name="Table 12"/>
          <p:cNvGraphicFramePr>
            <a:graphicFrameLocks noGrp="1"/>
          </p:cNvGraphicFramePr>
          <p:nvPr/>
        </p:nvGraphicFramePr>
        <p:xfrm>
          <a:off x="2133600" y="1447800"/>
          <a:ext cx="10515600" cy="8671560"/>
        </p:xfrm>
        <a:graphic>
          <a:graphicData uri="http://schemas.openxmlformats.org/drawingml/2006/table">
            <a:tbl>
              <a:tblPr firstRow="1" bandRow="1">
                <a:tableStyleId>{5C22544A-7EE6-4342-B048-85BDC9FD1C3A}</a:tableStyleId>
              </a:tblPr>
              <a:tblGrid>
                <a:gridCol w="1905000"/>
                <a:gridCol w="1905000"/>
                <a:gridCol w="4038600"/>
                <a:gridCol w="2133600"/>
                <a:gridCol w="533400"/>
              </a:tblGrid>
              <a:tr h="641659">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تهدید</a:t>
                      </a:r>
                      <a:endParaRPr lang="en-US" sz="2900" b="1" kern="1200" dirty="0">
                        <a:solidFill>
                          <a:schemeClr val="dk1"/>
                        </a:solidFill>
                        <a:latin typeface="+mn-lt"/>
                        <a:ea typeface="+mn-ea"/>
                        <a:cs typeface="B Nazanin" pitchFamily="2" charset="-78"/>
                      </a:endParaRPr>
                    </a:p>
                  </a:txBody>
                  <a:tcPr marT="54999" marB="54999">
                    <a:solidFill>
                      <a:schemeClr val="accent6">
                        <a:lumMod val="75000"/>
                      </a:schemeClr>
                    </a:solidFill>
                  </a:tcPr>
                </a:tc>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فرصت</a:t>
                      </a:r>
                      <a:endParaRPr lang="en-US" sz="2900" b="1" kern="1200" dirty="0">
                        <a:solidFill>
                          <a:schemeClr val="dk1"/>
                        </a:solidFill>
                        <a:latin typeface="+mn-lt"/>
                        <a:ea typeface="+mn-ea"/>
                        <a:cs typeface="B Nazanin" pitchFamily="2" charset="-78"/>
                      </a:endParaRPr>
                    </a:p>
                  </a:txBody>
                  <a:tcPr marT="54999" marB="54999">
                    <a:solidFill>
                      <a:schemeClr val="accent6">
                        <a:lumMod val="75000"/>
                      </a:schemeClr>
                    </a:solidFill>
                  </a:tcPr>
                </a:tc>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ضعف</a:t>
                      </a:r>
                      <a:endParaRPr lang="en-US" sz="2900" b="1" kern="1200" dirty="0">
                        <a:solidFill>
                          <a:schemeClr val="dk1"/>
                        </a:solidFill>
                        <a:latin typeface="+mn-lt"/>
                        <a:ea typeface="+mn-ea"/>
                        <a:cs typeface="B Nazanin" pitchFamily="2" charset="-78"/>
                      </a:endParaRPr>
                    </a:p>
                  </a:txBody>
                  <a:tcPr marT="54999" marB="54999">
                    <a:solidFill>
                      <a:schemeClr val="accent6">
                        <a:lumMod val="75000"/>
                      </a:schemeClr>
                    </a:solidFill>
                  </a:tcPr>
                </a:tc>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قوت</a:t>
                      </a:r>
                      <a:endParaRPr lang="en-US" sz="2900" b="1" kern="1200" dirty="0">
                        <a:solidFill>
                          <a:schemeClr val="dk1"/>
                        </a:solidFill>
                        <a:latin typeface="+mn-lt"/>
                        <a:ea typeface="+mn-ea"/>
                        <a:cs typeface="B Nazanin" pitchFamily="2" charset="-78"/>
                      </a:endParaRPr>
                    </a:p>
                  </a:txBody>
                  <a:tcPr marT="54999" marB="54999">
                    <a:solidFill>
                      <a:schemeClr val="accent6">
                        <a:lumMod val="75000"/>
                      </a:schemeClr>
                    </a:solidFill>
                  </a:tcPr>
                </a:tc>
                <a:tc>
                  <a:txBody>
                    <a:bodyPr/>
                    <a:lstStyle/>
                    <a:p>
                      <a:pPr marL="0" algn="ctr" defTabSz="1125352" rtl="1" eaLnBrk="1" latinLnBrk="0" hangingPunct="1">
                        <a:buFont typeface="Arial" pitchFamily="34" charset="0"/>
                      </a:pPr>
                      <a:endParaRPr lang="en-US" sz="2900" b="1" kern="1200" dirty="0">
                        <a:solidFill>
                          <a:schemeClr val="dk1"/>
                        </a:solidFill>
                        <a:latin typeface="+mn-lt"/>
                        <a:ea typeface="+mn-ea"/>
                        <a:cs typeface="B Nazanin" pitchFamily="2" charset="-78"/>
                      </a:endParaRPr>
                    </a:p>
                  </a:txBody>
                  <a:tcPr marT="54999" marB="54999">
                    <a:solidFill>
                      <a:schemeClr val="accent6">
                        <a:lumMod val="60000"/>
                        <a:lumOff val="40000"/>
                      </a:schemeClr>
                    </a:solidFill>
                  </a:tcPr>
                </a:tc>
              </a:tr>
              <a:tr h="8029901">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900" b="0" kern="1200" dirty="0">
                          <a:solidFill>
                            <a:schemeClr val="dk1"/>
                          </a:solidFill>
                          <a:latin typeface="+mn-lt"/>
                          <a:ea typeface="+mn-ea"/>
                          <a:cs typeface="B Kamran" pitchFamily="2" charset="-78"/>
                        </a:rPr>
                        <a:t>خطر از بین رفتن مولفه های هویت بخش بصری در اثر فرسودگی بافت و جایگزینی بناهای قدیمی با ساختمان های نا متجانس </a:t>
                      </a:r>
                    </a:p>
                    <a:p>
                      <a:pPr marL="0" algn="r" defTabSz="1125352" rtl="1" eaLnBrk="1" latinLnBrk="0" hangingPunct="1">
                        <a:buFont typeface="Arial" pitchFamily="34" charset="0"/>
                        <a:buChar char="-"/>
                      </a:pPr>
                      <a:endParaRPr lang="en-US" sz="2900" b="0" kern="1200" dirty="0">
                        <a:solidFill>
                          <a:schemeClr val="dk1"/>
                        </a:solidFill>
                        <a:latin typeface="+mn-lt"/>
                        <a:ea typeface="+mn-ea"/>
                        <a:cs typeface="B Kamran" pitchFamily="2" charset="-78"/>
                      </a:endParaRPr>
                    </a:p>
                  </a:txBody>
                  <a:tcPr marT="54999" marB="54999">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وجود باغات در لبه غربی محله فرصتی است جهت تلفیق محله با فضای سبز و ایجاد سرزندگی داخل محله</a:t>
                      </a:r>
                      <a:endParaRPr lang="en-US" sz="2900" b="0" kern="1200" dirty="0">
                        <a:solidFill>
                          <a:schemeClr val="dk1"/>
                        </a:solidFill>
                        <a:latin typeface="+mn-lt"/>
                        <a:ea typeface="+mn-ea"/>
                        <a:cs typeface="B Kamran" pitchFamily="2" charset="-78"/>
                      </a:endParaRPr>
                    </a:p>
                  </a:txBody>
                  <a:tcPr marT="54999" marB="54999">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وجود زمین های بایر در داخل محله</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تعریف جداره ها </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عرض کم معبر در داخل بافت دسترسی سواره را مختل نموده است</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کاربری ها و خدمات مورد نیاز ساکنان در داخل محله </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امنیت در درون بافت</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آسایش اقلیمی</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اغتشاش بصری</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خوانایی</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تعریف فضایی به عنوان مرکز محله</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تعریف سلسله مراتب راه در محله</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فضای مکث</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عدم تعریف مناسب لبه محله </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هم پیوندی میان بافت قدیم و جدید در محله</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عناصر هویت بخش در بافت </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ارتباط مطلوب پیاده با سایر محلات</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نبود هم پیوندی مطلوب میان باغات و بافت محله</a:t>
                      </a:r>
                      <a:endParaRPr lang="en-US" sz="2900" b="0" kern="1200" dirty="0">
                        <a:solidFill>
                          <a:schemeClr val="dk1"/>
                        </a:solidFill>
                        <a:latin typeface="+mn-lt"/>
                        <a:ea typeface="+mn-ea"/>
                        <a:cs typeface="B Kamran" pitchFamily="2" charset="-78"/>
                      </a:endParaRPr>
                    </a:p>
                  </a:txBody>
                  <a:tcPr marT="54999" marB="54999">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قراگیری در کنار باغات </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قراگیری در مجاورت مسیر اصلی </a:t>
                      </a:r>
                    </a:p>
                    <a:p>
                      <a:pPr marL="0" algn="r" defTabSz="1125352" rtl="1" eaLnBrk="1" latinLnBrk="0" hangingPunct="1">
                        <a:buFont typeface="Arial" pitchFamily="34" charset="0"/>
                        <a:buChar char="-"/>
                      </a:pPr>
                      <a:r>
                        <a:rPr lang="fa-IR" sz="2900" b="0" kern="1200" dirty="0">
                          <a:solidFill>
                            <a:schemeClr val="dk1"/>
                          </a:solidFill>
                          <a:latin typeface="+mn-lt"/>
                          <a:ea typeface="+mn-ea"/>
                          <a:cs typeface="B Kamran" pitchFamily="2" charset="-78"/>
                        </a:rPr>
                        <a:t>آسایش اقلیمی به دلیل محصوریت در معابر</a:t>
                      </a:r>
                    </a:p>
                    <a:p>
                      <a:pPr marL="0" algn="r" defTabSz="1125352" rtl="1" eaLnBrk="1" latinLnBrk="0" hangingPunct="1">
                        <a:buFont typeface="Arial" pitchFamily="34" charset="0"/>
                        <a:buChar char="-"/>
                      </a:pPr>
                      <a:endParaRPr lang="en-US" sz="2900" b="0" kern="1200" dirty="0">
                        <a:solidFill>
                          <a:schemeClr val="dk1"/>
                        </a:solidFill>
                        <a:latin typeface="+mn-lt"/>
                        <a:ea typeface="+mn-ea"/>
                        <a:cs typeface="B Kamran" pitchFamily="2" charset="-78"/>
                      </a:endParaRPr>
                    </a:p>
                  </a:txBody>
                  <a:tcPr marT="54999" marB="54999">
                    <a:solidFill>
                      <a:schemeClr val="accent6">
                        <a:lumMod val="40000"/>
                        <a:lumOff val="60000"/>
                      </a:schemeClr>
                    </a:solidFill>
                  </a:tcPr>
                </a:tc>
                <a:tc>
                  <a:txBody>
                    <a:bodyPr/>
                    <a:lstStyle/>
                    <a:p>
                      <a:pPr marL="0" algn="ctr" defTabSz="1125352" rtl="1" eaLnBrk="1" latinLnBrk="0" hangingPunct="1">
                        <a:buFont typeface="Arial" pitchFamily="34" charset="0"/>
                      </a:pPr>
                      <a:r>
                        <a:rPr lang="fa-IR" sz="2900" b="1" kern="1200" dirty="0">
                          <a:solidFill>
                            <a:schemeClr val="dk1"/>
                          </a:solidFill>
                          <a:latin typeface="+mn-lt"/>
                          <a:ea typeface="+mn-ea"/>
                          <a:cs typeface="B Nazanin" pitchFamily="2" charset="-78"/>
                        </a:rPr>
                        <a:t>محله کوشک</a:t>
                      </a:r>
                      <a:endParaRPr lang="en-US" sz="2900" b="1" kern="1200" dirty="0">
                        <a:solidFill>
                          <a:schemeClr val="dk1"/>
                        </a:solidFill>
                        <a:latin typeface="+mn-lt"/>
                        <a:ea typeface="+mn-ea"/>
                        <a:cs typeface="B Nazanin" pitchFamily="2" charset="-78"/>
                      </a:endParaRPr>
                    </a:p>
                  </a:txBody>
                  <a:tcPr marT="54999" marB="54999" vert="vert270">
                    <a:solidFill>
                      <a:schemeClr val="accent6">
                        <a:lumMod val="60000"/>
                        <a:lumOff val="40000"/>
                      </a:schemeClr>
                    </a:solidFill>
                  </a:tcPr>
                </a:tc>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807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3" name="Table 12"/>
          <p:cNvGraphicFramePr>
            <a:graphicFrameLocks noGrp="1"/>
          </p:cNvGraphicFramePr>
          <p:nvPr/>
        </p:nvGraphicFramePr>
        <p:xfrm>
          <a:off x="2209800" y="1185371"/>
          <a:ext cx="10668000" cy="7973869"/>
        </p:xfrm>
        <a:graphic>
          <a:graphicData uri="http://schemas.openxmlformats.org/drawingml/2006/table">
            <a:tbl>
              <a:tblPr firstRow="1" bandRow="1">
                <a:tableStyleId>{5C22544A-7EE6-4342-B048-85BDC9FD1C3A}</a:tableStyleId>
              </a:tblPr>
              <a:tblGrid>
                <a:gridCol w="2923822"/>
                <a:gridCol w="2370667"/>
                <a:gridCol w="2607733"/>
                <a:gridCol w="2054578"/>
                <a:gridCol w="711200"/>
              </a:tblGrid>
              <a:tr h="471418">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تهدید</a:t>
                      </a:r>
                      <a:endParaRPr lang="en-US" sz="2500" b="1" kern="1200" dirty="0">
                        <a:solidFill>
                          <a:schemeClr val="dk1"/>
                        </a:solidFill>
                        <a:latin typeface="+mn-lt"/>
                        <a:ea typeface="+mn-ea"/>
                        <a:cs typeface="B Nazanin" pitchFamily="2" charset="-78"/>
                      </a:endParaRPr>
                    </a:p>
                  </a:txBody>
                  <a:tcPr marT="47142" marB="47142">
                    <a:solidFill>
                      <a:schemeClr val="accent6">
                        <a:lumMod val="75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فرصت</a:t>
                      </a:r>
                      <a:endParaRPr lang="en-US" sz="2500" b="1" kern="1200" dirty="0">
                        <a:solidFill>
                          <a:schemeClr val="dk1"/>
                        </a:solidFill>
                        <a:latin typeface="+mn-lt"/>
                        <a:ea typeface="+mn-ea"/>
                        <a:cs typeface="B Nazanin" pitchFamily="2" charset="-78"/>
                      </a:endParaRPr>
                    </a:p>
                  </a:txBody>
                  <a:tcPr marT="47142" marB="47142">
                    <a:solidFill>
                      <a:schemeClr val="accent6">
                        <a:lumMod val="75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ضعف</a:t>
                      </a:r>
                      <a:endParaRPr lang="en-US" sz="2500" b="1" kern="1200" dirty="0">
                        <a:solidFill>
                          <a:schemeClr val="dk1"/>
                        </a:solidFill>
                        <a:latin typeface="+mn-lt"/>
                        <a:ea typeface="+mn-ea"/>
                        <a:cs typeface="B Nazanin" pitchFamily="2" charset="-78"/>
                      </a:endParaRPr>
                    </a:p>
                  </a:txBody>
                  <a:tcPr marT="47142" marB="47142">
                    <a:solidFill>
                      <a:schemeClr val="accent6">
                        <a:lumMod val="75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قوت</a:t>
                      </a:r>
                      <a:endParaRPr lang="en-US" sz="2500" b="1" kern="1200" dirty="0">
                        <a:solidFill>
                          <a:schemeClr val="dk1"/>
                        </a:solidFill>
                        <a:latin typeface="+mn-lt"/>
                        <a:ea typeface="+mn-ea"/>
                        <a:cs typeface="B Nazanin" pitchFamily="2" charset="-78"/>
                      </a:endParaRPr>
                    </a:p>
                  </a:txBody>
                  <a:tcPr marT="47142" marB="47142">
                    <a:solidFill>
                      <a:schemeClr val="accent6">
                        <a:lumMod val="75000"/>
                      </a:schemeClr>
                    </a:solidFill>
                  </a:tcPr>
                </a:tc>
                <a:tc>
                  <a:txBody>
                    <a:bodyPr/>
                    <a:lstStyle/>
                    <a:p>
                      <a:pPr marL="0" algn="ctr" defTabSz="1125352" rtl="1" eaLnBrk="1" latinLnBrk="0" hangingPunct="1">
                        <a:buFont typeface="Arial" pitchFamily="34" charset="0"/>
                      </a:pPr>
                      <a:endParaRPr lang="en-US" sz="2500" b="1" kern="1200" dirty="0">
                        <a:solidFill>
                          <a:schemeClr val="dk1"/>
                        </a:solidFill>
                        <a:latin typeface="+mn-lt"/>
                        <a:ea typeface="+mn-ea"/>
                        <a:cs typeface="B Nazanin" pitchFamily="2" charset="-78"/>
                      </a:endParaRPr>
                    </a:p>
                  </a:txBody>
                  <a:tcPr marT="47142" marB="47142">
                    <a:solidFill>
                      <a:schemeClr val="accent6">
                        <a:lumMod val="60000"/>
                        <a:lumOff val="40000"/>
                      </a:schemeClr>
                    </a:solidFill>
                  </a:tcPr>
                </a:tc>
              </a:tr>
              <a:tr h="4749060">
                <a:tc>
                  <a:txBody>
                    <a:bodyPr/>
                    <a:lstStyle/>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تولید انبوه و سری سازی که امکان طراحی مناسب را فراهم نمی آورد.</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بافت جمعیتی ضعیف که در آینده در آن مشکلات کالبدی و اجتماعی ایجاد خواهد کرد.</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خط آسمان یکنواخت در صورت ادامه ساخت و سازها و برهم خوردن الگوی کلی شهر</a:t>
                      </a:r>
                      <a:endParaRPr lang="en-US" sz="25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endParaRPr lang="en-US" sz="2500" b="0" kern="1200" dirty="0">
                        <a:solidFill>
                          <a:schemeClr val="dk1"/>
                        </a:solidFill>
                        <a:latin typeface="+mn-lt"/>
                        <a:ea typeface="+mn-ea"/>
                        <a:cs typeface="B Kamran" pitchFamily="2" charset="-78"/>
                      </a:endParaRPr>
                    </a:p>
                  </a:txBody>
                  <a:tcPr marT="47142" marB="4714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 وجود اراضی بایر در جوار مسکن مهر که فرصت فراهم آوردن خدمات و فعالیت ها را فراهم می آورد.</a:t>
                      </a:r>
                      <a:endParaRPr lang="en-US" sz="2500" b="0" kern="1200" dirty="0">
                        <a:solidFill>
                          <a:schemeClr val="dk1"/>
                        </a:solidFill>
                        <a:latin typeface="+mn-lt"/>
                        <a:ea typeface="+mn-ea"/>
                        <a:cs typeface="B Kamran" pitchFamily="2" charset="-78"/>
                      </a:endParaRPr>
                    </a:p>
                  </a:txBody>
                  <a:tcPr marT="47142" marB="4714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یکنواختی کالبدی</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خوانایی</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وجود تنوع فعالیتی</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وجود خدمات کافی</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آسایش اقلیمی</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ارتباط کالبدی با</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ساخت و سازهای تاریخی</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مصاح نامناسب</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توجه به الگوی تراکمی شهر</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وجود سلسله مراتب دسترسی </a:t>
                      </a:r>
                      <a:endParaRPr lang="en-US" sz="2500" b="0" kern="1200" dirty="0">
                        <a:solidFill>
                          <a:schemeClr val="dk1"/>
                        </a:solidFill>
                        <a:latin typeface="+mn-lt"/>
                        <a:ea typeface="+mn-ea"/>
                        <a:cs typeface="B Kamran" pitchFamily="2" charset="-78"/>
                      </a:endParaRPr>
                    </a:p>
                  </a:txBody>
                  <a:tcPr marT="47142" marB="4714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مکان یابی مسکن مهر در نزذیکی شهر و در جوار اراضی پیشنهادی برای توسعه های آتی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وجود فضای سبز همگانی بزرگ در مجاورت آن</a:t>
                      </a:r>
                      <a:endParaRPr lang="en-US" sz="25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endParaRPr lang="en-US" sz="2500" b="0" kern="1200" dirty="0">
                        <a:solidFill>
                          <a:schemeClr val="dk1"/>
                        </a:solidFill>
                        <a:latin typeface="+mn-lt"/>
                        <a:ea typeface="+mn-ea"/>
                        <a:cs typeface="B Kamran" pitchFamily="2" charset="-78"/>
                      </a:endParaRPr>
                    </a:p>
                  </a:txBody>
                  <a:tcPr marT="47142" marB="47142">
                    <a:solidFill>
                      <a:schemeClr val="accent6">
                        <a:lumMod val="40000"/>
                        <a:lumOff val="60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مسکن مهر</a:t>
                      </a:r>
                      <a:endParaRPr lang="en-US" sz="2500" b="1" kern="1200" dirty="0">
                        <a:solidFill>
                          <a:schemeClr val="dk1"/>
                        </a:solidFill>
                        <a:latin typeface="+mn-lt"/>
                        <a:ea typeface="+mn-ea"/>
                        <a:cs typeface="B Nazanin" pitchFamily="2" charset="-78"/>
                      </a:endParaRPr>
                    </a:p>
                  </a:txBody>
                  <a:tcPr marT="47142" marB="47142" vert="vert270">
                    <a:solidFill>
                      <a:schemeClr val="accent6">
                        <a:lumMod val="60000"/>
                        <a:lumOff val="40000"/>
                      </a:schemeClr>
                    </a:solidFill>
                  </a:tcPr>
                </a:tc>
              </a:tr>
              <a:tr h="2753391">
                <a:tc>
                  <a:txBody>
                    <a:bodyPr/>
                    <a:lstStyle/>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تداوم ساخت ابنیه نامتناسب با ارزش های هویتی</a:t>
                      </a:r>
                      <a:endParaRPr lang="en-US" sz="2500" b="0" kern="1200" dirty="0">
                        <a:solidFill>
                          <a:schemeClr val="dk1"/>
                        </a:solidFill>
                        <a:latin typeface="+mn-lt"/>
                        <a:ea typeface="+mn-ea"/>
                        <a:cs typeface="B Kamran" pitchFamily="2" charset="-78"/>
                      </a:endParaRPr>
                    </a:p>
                  </a:txBody>
                  <a:tcPr marT="47142" marB="4714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با توجه به اینکه این اراضی ساخته نشده فرصت ایجاد قوانین کنترلی و الگوی برای طراحی وجود دارد.</a:t>
                      </a:r>
                      <a:endParaRPr lang="en-US" sz="2500" b="0" kern="1200" dirty="0">
                        <a:solidFill>
                          <a:schemeClr val="dk1"/>
                        </a:solidFill>
                        <a:latin typeface="+mn-lt"/>
                        <a:ea typeface="+mn-ea"/>
                        <a:cs typeface="B Kamran" pitchFamily="2" charset="-78"/>
                      </a:endParaRPr>
                    </a:p>
                  </a:txBody>
                  <a:tcPr marT="47142" marB="4714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یکنواختی</a:t>
                      </a:r>
                      <a:endParaRPr lang="en-US" sz="25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وجود سلسله مراتب دسترسی</a:t>
                      </a:r>
                      <a:endParaRPr lang="en-US" sz="25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وجود امنیت</a:t>
                      </a:r>
                      <a:endParaRPr lang="en-US" sz="25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وجود فضاهای شهری</a:t>
                      </a:r>
                      <a:endParaRPr lang="en-US" sz="25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نا امنی</a:t>
                      </a:r>
                      <a:endParaRPr lang="en-US" sz="2500" b="0" kern="1200" dirty="0">
                        <a:solidFill>
                          <a:schemeClr val="dk1"/>
                        </a:solidFill>
                        <a:latin typeface="+mn-lt"/>
                        <a:ea typeface="+mn-ea"/>
                        <a:cs typeface="B Kamran" pitchFamily="2" charset="-78"/>
                      </a:endParaRPr>
                    </a:p>
                  </a:txBody>
                  <a:tcPr marT="47142" marB="47142">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وجود دو فضای سبز همگانی بزرگ</a:t>
                      </a:r>
                      <a:endParaRPr lang="en-US" sz="25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endParaRPr lang="en-US" sz="2500" b="0" kern="1200" dirty="0">
                        <a:solidFill>
                          <a:schemeClr val="dk1"/>
                        </a:solidFill>
                        <a:latin typeface="+mn-lt"/>
                        <a:ea typeface="+mn-ea"/>
                        <a:cs typeface="B Kamran" pitchFamily="2" charset="-78"/>
                      </a:endParaRPr>
                    </a:p>
                  </a:txBody>
                  <a:tcPr marT="47142" marB="47142">
                    <a:solidFill>
                      <a:schemeClr val="accent6">
                        <a:lumMod val="40000"/>
                        <a:lumOff val="60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اراضی آماده سازی</a:t>
                      </a:r>
                      <a:endParaRPr lang="en-US" sz="2500" b="1" kern="1200" dirty="0">
                        <a:solidFill>
                          <a:schemeClr val="dk1"/>
                        </a:solidFill>
                        <a:latin typeface="+mn-lt"/>
                        <a:ea typeface="+mn-ea"/>
                        <a:cs typeface="B Nazanin" pitchFamily="2" charset="-78"/>
                      </a:endParaRPr>
                    </a:p>
                  </a:txBody>
                  <a:tcPr marT="47142" marB="47142" vert="vert270">
                    <a:solidFill>
                      <a:schemeClr val="accent6">
                        <a:lumMod val="60000"/>
                        <a:lumOff val="40000"/>
                      </a:schemeClr>
                    </a:solidFill>
                  </a:tcP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8909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3" name="Table 12"/>
          <p:cNvGraphicFramePr>
            <a:graphicFrameLocks noGrp="1"/>
          </p:cNvGraphicFramePr>
          <p:nvPr/>
        </p:nvGraphicFramePr>
        <p:xfrm>
          <a:off x="2400300" y="1790433"/>
          <a:ext cx="10287000" cy="6876589"/>
        </p:xfrm>
        <a:graphic>
          <a:graphicData uri="http://schemas.openxmlformats.org/drawingml/2006/table">
            <a:tbl>
              <a:tblPr firstRow="1" bandRow="1">
                <a:tableStyleId>{5C22544A-7EE6-4342-B048-85BDC9FD1C3A}</a:tableStyleId>
              </a:tblPr>
              <a:tblGrid>
                <a:gridCol w="2819400"/>
                <a:gridCol w="2286000"/>
                <a:gridCol w="2514600"/>
                <a:gridCol w="1981200"/>
                <a:gridCol w="685800"/>
              </a:tblGrid>
              <a:tr h="512618">
                <a:tc>
                  <a:txBody>
                    <a:bodyPr/>
                    <a:lstStyle/>
                    <a:p>
                      <a:pPr marL="0" algn="ctr" defTabSz="1125352" rtl="1" eaLnBrk="1" latinLnBrk="0" hangingPunct="1">
                        <a:buFont typeface="Arial" pitchFamily="34" charset="0"/>
                      </a:pPr>
                      <a:r>
                        <a:rPr lang="fa-IR" sz="2700" b="1" kern="1200" dirty="0">
                          <a:solidFill>
                            <a:schemeClr val="dk1"/>
                          </a:solidFill>
                          <a:latin typeface="+mn-lt"/>
                          <a:ea typeface="+mn-ea"/>
                          <a:cs typeface="B Nazanin" pitchFamily="2" charset="-78"/>
                        </a:rPr>
                        <a:t>تهدید</a:t>
                      </a:r>
                      <a:endParaRPr lang="en-US" sz="2700" b="1" kern="1200" dirty="0">
                        <a:solidFill>
                          <a:schemeClr val="dk1"/>
                        </a:solidFill>
                        <a:latin typeface="+mn-lt"/>
                        <a:ea typeface="+mn-ea"/>
                        <a:cs typeface="B Nazanin" pitchFamily="2" charset="-78"/>
                      </a:endParaRPr>
                    </a:p>
                  </a:txBody>
                  <a:tcPr marT="51262" marB="51262">
                    <a:solidFill>
                      <a:schemeClr val="accent6">
                        <a:lumMod val="75000"/>
                      </a:schemeClr>
                    </a:solidFill>
                  </a:tcPr>
                </a:tc>
                <a:tc>
                  <a:txBody>
                    <a:bodyPr/>
                    <a:lstStyle/>
                    <a:p>
                      <a:pPr marL="0" algn="ctr" defTabSz="1125352" rtl="1" eaLnBrk="1" latinLnBrk="0" hangingPunct="1">
                        <a:buFont typeface="Arial" pitchFamily="34" charset="0"/>
                      </a:pPr>
                      <a:r>
                        <a:rPr lang="fa-IR" sz="2700" b="1" kern="1200" dirty="0">
                          <a:solidFill>
                            <a:schemeClr val="dk1"/>
                          </a:solidFill>
                          <a:latin typeface="+mn-lt"/>
                          <a:ea typeface="+mn-ea"/>
                          <a:cs typeface="B Nazanin" pitchFamily="2" charset="-78"/>
                        </a:rPr>
                        <a:t>فرصت</a:t>
                      </a:r>
                      <a:endParaRPr lang="en-US" sz="2700" b="1" kern="1200" dirty="0">
                        <a:solidFill>
                          <a:schemeClr val="dk1"/>
                        </a:solidFill>
                        <a:latin typeface="+mn-lt"/>
                        <a:ea typeface="+mn-ea"/>
                        <a:cs typeface="B Nazanin" pitchFamily="2" charset="-78"/>
                      </a:endParaRPr>
                    </a:p>
                  </a:txBody>
                  <a:tcPr marT="51262" marB="51262">
                    <a:solidFill>
                      <a:schemeClr val="accent6">
                        <a:lumMod val="75000"/>
                      </a:schemeClr>
                    </a:solidFill>
                  </a:tcPr>
                </a:tc>
                <a:tc>
                  <a:txBody>
                    <a:bodyPr/>
                    <a:lstStyle/>
                    <a:p>
                      <a:pPr marL="0" algn="ctr" defTabSz="1125352" rtl="1" eaLnBrk="1" latinLnBrk="0" hangingPunct="1">
                        <a:buFont typeface="Arial" pitchFamily="34" charset="0"/>
                      </a:pPr>
                      <a:r>
                        <a:rPr lang="fa-IR" sz="2700" b="1" kern="1200" dirty="0">
                          <a:solidFill>
                            <a:schemeClr val="dk1"/>
                          </a:solidFill>
                          <a:latin typeface="+mn-lt"/>
                          <a:ea typeface="+mn-ea"/>
                          <a:cs typeface="B Nazanin" pitchFamily="2" charset="-78"/>
                        </a:rPr>
                        <a:t>ضعف</a:t>
                      </a:r>
                      <a:endParaRPr lang="en-US" sz="2700" b="1" kern="1200" dirty="0">
                        <a:solidFill>
                          <a:schemeClr val="dk1"/>
                        </a:solidFill>
                        <a:latin typeface="+mn-lt"/>
                        <a:ea typeface="+mn-ea"/>
                        <a:cs typeface="B Nazanin" pitchFamily="2" charset="-78"/>
                      </a:endParaRPr>
                    </a:p>
                  </a:txBody>
                  <a:tcPr marT="51262" marB="51262">
                    <a:solidFill>
                      <a:schemeClr val="accent6">
                        <a:lumMod val="75000"/>
                      </a:schemeClr>
                    </a:solidFill>
                  </a:tcPr>
                </a:tc>
                <a:tc>
                  <a:txBody>
                    <a:bodyPr/>
                    <a:lstStyle/>
                    <a:p>
                      <a:pPr marL="0" algn="ctr" defTabSz="1125352" rtl="1" eaLnBrk="1" latinLnBrk="0" hangingPunct="1">
                        <a:buFont typeface="Arial" pitchFamily="34" charset="0"/>
                      </a:pPr>
                      <a:r>
                        <a:rPr lang="fa-IR" sz="2700" b="1" kern="1200" dirty="0">
                          <a:solidFill>
                            <a:schemeClr val="dk1"/>
                          </a:solidFill>
                          <a:latin typeface="+mn-lt"/>
                          <a:ea typeface="+mn-ea"/>
                          <a:cs typeface="B Nazanin" pitchFamily="2" charset="-78"/>
                        </a:rPr>
                        <a:t>قوت</a:t>
                      </a:r>
                      <a:endParaRPr lang="en-US" sz="2700" b="1" kern="1200" dirty="0">
                        <a:solidFill>
                          <a:schemeClr val="dk1"/>
                        </a:solidFill>
                        <a:latin typeface="+mn-lt"/>
                        <a:ea typeface="+mn-ea"/>
                        <a:cs typeface="B Nazanin" pitchFamily="2" charset="-78"/>
                      </a:endParaRPr>
                    </a:p>
                  </a:txBody>
                  <a:tcPr marT="51262" marB="51262">
                    <a:solidFill>
                      <a:schemeClr val="accent6">
                        <a:lumMod val="75000"/>
                      </a:schemeClr>
                    </a:solidFill>
                  </a:tcPr>
                </a:tc>
                <a:tc>
                  <a:txBody>
                    <a:bodyPr/>
                    <a:lstStyle/>
                    <a:p>
                      <a:pPr marL="0" algn="ctr" defTabSz="1125352" rtl="1" eaLnBrk="1" latinLnBrk="0" hangingPunct="1">
                        <a:buFont typeface="Arial" pitchFamily="34" charset="0"/>
                      </a:pPr>
                      <a:endParaRPr lang="en-US" sz="2700" b="1" kern="1200" dirty="0">
                        <a:solidFill>
                          <a:schemeClr val="dk1"/>
                        </a:solidFill>
                        <a:latin typeface="+mn-lt"/>
                        <a:ea typeface="+mn-ea"/>
                        <a:cs typeface="B Nazanin" pitchFamily="2" charset="-78"/>
                      </a:endParaRPr>
                    </a:p>
                  </a:txBody>
                  <a:tcPr marT="51262" marB="51262">
                    <a:solidFill>
                      <a:schemeClr val="accent6">
                        <a:lumMod val="60000"/>
                        <a:lumOff val="40000"/>
                      </a:schemeClr>
                    </a:solidFill>
                  </a:tcPr>
                </a:tc>
              </a:tr>
              <a:tr h="3369945">
                <a:tc>
                  <a:txBody>
                    <a:bodyPr/>
                    <a:lstStyle/>
                    <a:p>
                      <a:pPr marL="0" algn="r" defTabSz="1125352" rtl="1" eaLnBrk="1" latinLnBrk="0" hangingPunct="1">
                        <a:buFont typeface="Arial" pitchFamily="34" charset="0"/>
                        <a:buChar char="-"/>
                      </a:pPr>
                      <a:endParaRPr lang="en-US" sz="2700" b="0" kern="1200" dirty="0">
                        <a:solidFill>
                          <a:schemeClr val="dk1"/>
                        </a:solidFill>
                        <a:latin typeface="+mn-lt"/>
                        <a:ea typeface="+mn-ea"/>
                        <a:cs typeface="B Kamran" pitchFamily="2" charset="-78"/>
                      </a:endParaRPr>
                    </a:p>
                  </a:txBody>
                  <a:tcPr marT="51262" marB="5126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700" b="0" kern="1200" dirty="0">
                          <a:solidFill>
                            <a:schemeClr val="dk1"/>
                          </a:solidFill>
                          <a:latin typeface="+mn-lt"/>
                          <a:ea typeface="+mn-ea"/>
                          <a:cs typeface="B Kamran" pitchFamily="2" charset="-78"/>
                        </a:rPr>
                        <a:t>- فرصت جذب بیشتر جمعیت در آینده</a:t>
                      </a:r>
                      <a:endParaRPr lang="en-US" sz="2700" b="0" kern="1200" dirty="0">
                        <a:solidFill>
                          <a:schemeClr val="dk1"/>
                        </a:solidFill>
                        <a:latin typeface="+mn-lt"/>
                        <a:ea typeface="+mn-ea"/>
                        <a:cs typeface="B Kamran" pitchFamily="2" charset="-78"/>
                      </a:endParaRPr>
                    </a:p>
                  </a:txBody>
                  <a:tcPr marT="51262" marB="5126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700" b="0" kern="1200" dirty="0">
                          <a:solidFill>
                            <a:schemeClr val="dk1"/>
                          </a:solidFill>
                          <a:latin typeface="+mn-lt"/>
                          <a:ea typeface="+mn-ea"/>
                          <a:cs typeface="B Kamran" pitchFamily="2" charset="-78"/>
                        </a:rPr>
                        <a:t>کمبود فعالیت</a:t>
                      </a:r>
                      <a:endParaRPr lang="en-US" sz="27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نورپردازی نا مناسب</a:t>
                      </a:r>
                      <a:endParaRPr lang="en-US" sz="27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عدم تـأمین ایمنی در مجاورت خیابان اصلی</a:t>
                      </a:r>
                      <a:endParaRPr lang="en-US" sz="27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endParaRPr lang="en-US" sz="2700" b="0" kern="1200" dirty="0">
                        <a:solidFill>
                          <a:schemeClr val="dk1"/>
                        </a:solidFill>
                        <a:latin typeface="+mn-lt"/>
                        <a:ea typeface="+mn-ea"/>
                        <a:cs typeface="B Kamran" pitchFamily="2" charset="-78"/>
                      </a:endParaRPr>
                    </a:p>
                  </a:txBody>
                  <a:tcPr marT="51262" marB="5126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700" b="0" kern="1200" dirty="0">
                          <a:solidFill>
                            <a:schemeClr val="dk1"/>
                          </a:solidFill>
                          <a:latin typeface="+mn-lt"/>
                          <a:ea typeface="+mn-ea"/>
                          <a:cs typeface="B Kamran" pitchFamily="2" charset="-78"/>
                        </a:rPr>
                        <a:t>فضای سبز مناسب</a:t>
                      </a:r>
                      <a:endParaRPr lang="en-US" sz="27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r>
                        <a:rPr lang="fa-IR" sz="2700" b="0" kern="1200" dirty="0">
                          <a:solidFill>
                            <a:schemeClr val="dk1"/>
                          </a:solidFill>
                          <a:latin typeface="+mn-lt"/>
                          <a:ea typeface="+mn-ea"/>
                          <a:cs typeface="B Kamran" pitchFamily="2" charset="-78"/>
                        </a:rPr>
                        <a:t>آب</a:t>
                      </a:r>
                      <a:endParaRPr lang="en-US" sz="27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r>
                        <a:rPr lang="fa-IR" sz="2700" b="0" kern="1200" dirty="0">
                          <a:solidFill>
                            <a:schemeClr val="dk1"/>
                          </a:solidFill>
                          <a:latin typeface="+mn-lt"/>
                          <a:ea typeface="+mn-ea"/>
                          <a:cs typeface="B Kamran" pitchFamily="2" charset="-78"/>
                        </a:rPr>
                        <a:t>طراحی و وجود مبلمان نسبتاً مناسب</a:t>
                      </a:r>
                      <a:endParaRPr lang="en-US" sz="27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r>
                        <a:rPr lang="fa-IR" sz="2700" b="0" kern="1200" dirty="0">
                          <a:solidFill>
                            <a:schemeClr val="dk1"/>
                          </a:solidFill>
                          <a:latin typeface="+mn-lt"/>
                          <a:ea typeface="+mn-ea"/>
                          <a:cs typeface="B Kamran" pitchFamily="2" charset="-78"/>
                        </a:rPr>
                        <a:t>فضای بازی بچه ها</a:t>
                      </a:r>
                      <a:endParaRPr lang="en-US" sz="27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r>
                        <a:rPr lang="fa-IR" sz="2700" b="0" kern="1200" dirty="0">
                          <a:solidFill>
                            <a:schemeClr val="dk1"/>
                          </a:solidFill>
                          <a:latin typeface="+mn-lt"/>
                          <a:ea typeface="+mn-ea"/>
                          <a:cs typeface="B Kamran" pitchFamily="2" charset="-78"/>
                        </a:rPr>
                        <a:t>دسترسی مناسب برای بافت جدید</a:t>
                      </a:r>
                      <a:endParaRPr lang="en-US" sz="2700" b="0" kern="1200" dirty="0">
                        <a:solidFill>
                          <a:schemeClr val="dk1"/>
                        </a:solidFill>
                        <a:latin typeface="+mn-lt"/>
                        <a:ea typeface="+mn-ea"/>
                        <a:cs typeface="B Kamran" pitchFamily="2" charset="-78"/>
                      </a:endParaRPr>
                    </a:p>
                  </a:txBody>
                  <a:tcPr marT="51262" marB="51262">
                    <a:solidFill>
                      <a:schemeClr val="accent6">
                        <a:lumMod val="40000"/>
                        <a:lumOff val="60000"/>
                      </a:schemeClr>
                    </a:solidFill>
                  </a:tcPr>
                </a:tc>
                <a:tc>
                  <a:txBody>
                    <a:bodyPr/>
                    <a:lstStyle/>
                    <a:p>
                      <a:pPr marL="0" algn="ctr" defTabSz="1125352" rtl="1" eaLnBrk="1" latinLnBrk="0" hangingPunct="1">
                        <a:buFont typeface="Arial" pitchFamily="34" charset="0"/>
                      </a:pPr>
                      <a:r>
                        <a:rPr lang="fa-IR" sz="2700" b="1" kern="1200" dirty="0">
                          <a:solidFill>
                            <a:schemeClr val="dk1"/>
                          </a:solidFill>
                          <a:latin typeface="+mn-lt"/>
                          <a:ea typeface="+mn-ea"/>
                          <a:cs typeface="B Nazanin" pitchFamily="2" charset="-78"/>
                        </a:rPr>
                        <a:t>پارک شهر</a:t>
                      </a:r>
                      <a:endParaRPr lang="en-US" sz="2700" b="1" kern="1200" dirty="0">
                        <a:solidFill>
                          <a:schemeClr val="dk1"/>
                        </a:solidFill>
                        <a:latin typeface="+mn-lt"/>
                        <a:ea typeface="+mn-ea"/>
                        <a:cs typeface="B Nazanin" pitchFamily="2" charset="-78"/>
                      </a:endParaRPr>
                    </a:p>
                  </a:txBody>
                  <a:tcPr marT="51262" marB="51262" vert="vert270">
                    <a:solidFill>
                      <a:schemeClr val="accent6">
                        <a:lumMod val="60000"/>
                        <a:lumOff val="40000"/>
                      </a:schemeClr>
                    </a:solidFill>
                  </a:tcPr>
                </a:tc>
              </a:tr>
              <a:tr h="2994026">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نا امنی تهدیدی برای حضور جمعیت</a:t>
                      </a:r>
                      <a:endParaRPr lang="en-US" sz="2700" b="0" kern="1200" dirty="0">
                        <a:solidFill>
                          <a:schemeClr val="dk1"/>
                        </a:solidFill>
                        <a:latin typeface="+mn-lt"/>
                        <a:ea typeface="+mn-ea"/>
                        <a:cs typeface="B Kamran" pitchFamily="2" charset="-78"/>
                      </a:endParaRPr>
                    </a:p>
                  </a:txBody>
                  <a:tcPr marT="51262" marB="51262">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فرصت طراحی مناسب</a:t>
                      </a:r>
                      <a:endParaRPr lang="en-US" sz="27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فرصت جذب جمعیت در آینده به دلیل توسعه آتی.</a:t>
                      </a:r>
                      <a:endParaRPr lang="en-US" sz="2700" b="0" kern="1200" dirty="0">
                        <a:solidFill>
                          <a:schemeClr val="dk1"/>
                        </a:solidFill>
                        <a:latin typeface="+mn-lt"/>
                        <a:ea typeface="+mn-ea"/>
                        <a:cs typeface="B Kamran" pitchFamily="2" charset="-78"/>
                      </a:endParaRPr>
                    </a:p>
                  </a:txBody>
                  <a:tcPr marT="51262" marB="51262">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عدم وجود مبلمان شهری مناسب</a:t>
                      </a:r>
                      <a:endParaRPr lang="en-US" sz="27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عدم وجود روشنایی در شب</a:t>
                      </a:r>
                      <a:endParaRPr lang="en-US" sz="27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عدم سرزندگی</a:t>
                      </a:r>
                      <a:endParaRPr lang="en-US" sz="27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عدم وجود فعالیت کافی</a:t>
                      </a:r>
                      <a:endParaRPr lang="en-US" sz="27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عدم طراحی مناسب</a:t>
                      </a:r>
                      <a:endParaRPr lang="en-US" sz="2700" b="0" kern="1200" dirty="0">
                        <a:solidFill>
                          <a:schemeClr val="dk1"/>
                        </a:solidFill>
                        <a:latin typeface="+mn-lt"/>
                        <a:ea typeface="+mn-ea"/>
                        <a:cs typeface="B Kamran" pitchFamily="2" charset="-78"/>
                      </a:endParaRPr>
                    </a:p>
                  </a:txBody>
                  <a:tcPr marT="51262" marB="51262">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700" b="0" kern="1200" dirty="0">
                          <a:solidFill>
                            <a:schemeClr val="dk1"/>
                          </a:solidFill>
                          <a:latin typeface="+mn-lt"/>
                          <a:ea typeface="+mn-ea"/>
                          <a:cs typeface="B Kamran" pitchFamily="2" charset="-78"/>
                        </a:rPr>
                        <a:t>وجود فضای سبز همگانی بزرگ</a:t>
                      </a:r>
                      <a:endParaRPr lang="en-US" sz="2700" b="0" kern="1200" dirty="0">
                        <a:solidFill>
                          <a:schemeClr val="dk1"/>
                        </a:solidFill>
                        <a:latin typeface="+mn-lt"/>
                        <a:ea typeface="+mn-ea"/>
                        <a:cs typeface="B Kamran" pitchFamily="2" charset="-78"/>
                      </a:endParaRPr>
                    </a:p>
                    <a:p>
                      <a:pPr marL="0" algn="r" defTabSz="1125352" rtl="1" eaLnBrk="1" latinLnBrk="0" hangingPunct="1">
                        <a:buFont typeface="Arial" pitchFamily="34" charset="0"/>
                        <a:buChar char="-"/>
                      </a:pPr>
                      <a:endParaRPr lang="en-US" sz="2700" b="0" kern="1200" dirty="0">
                        <a:solidFill>
                          <a:schemeClr val="dk1"/>
                        </a:solidFill>
                        <a:latin typeface="+mn-lt"/>
                        <a:ea typeface="+mn-ea"/>
                        <a:cs typeface="B Kamran" pitchFamily="2" charset="-78"/>
                      </a:endParaRPr>
                    </a:p>
                  </a:txBody>
                  <a:tcPr marT="51262" marB="51262">
                    <a:solidFill>
                      <a:schemeClr val="accent6">
                        <a:lumMod val="40000"/>
                        <a:lumOff val="60000"/>
                      </a:schemeClr>
                    </a:solidFill>
                  </a:tcPr>
                </a:tc>
                <a:tc>
                  <a:txBody>
                    <a:bodyPr/>
                    <a:lstStyle/>
                    <a:p>
                      <a:pPr marL="0" algn="ctr" defTabSz="1125352" rtl="1" eaLnBrk="1" latinLnBrk="0" hangingPunct="1">
                        <a:buFont typeface="Arial" pitchFamily="34" charset="0"/>
                      </a:pPr>
                      <a:r>
                        <a:rPr lang="fa-IR" sz="2700" b="1" kern="1200" dirty="0">
                          <a:solidFill>
                            <a:schemeClr val="dk1"/>
                          </a:solidFill>
                          <a:latin typeface="+mn-lt"/>
                          <a:ea typeface="+mn-ea"/>
                          <a:cs typeface="B Nazanin" pitchFamily="2" charset="-78"/>
                        </a:rPr>
                        <a:t>فضاهای سبز بزرگ</a:t>
                      </a:r>
                      <a:endParaRPr lang="en-US" sz="2700" b="1" kern="1200" dirty="0">
                        <a:solidFill>
                          <a:schemeClr val="dk1"/>
                        </a:solidFill>
                        <a:latin typeface="+mn-lt"/>
                        <a:ea typeface="+mn-ea"/>
                        <a:cs typeface="B Nazanin" pitchFamily="2" charset="-78"/>
                      </a:endParaRPr>
                    </a:p>
                  </a:txBody>
                  <a:tcPr marT="51262" marB="51262" vert="vert270">
                    <a:solidFill>
                      <a:schemeClr val="accent6">
                        <a:lumMod val="60000"/>
                        <a:lumOff val="40000"/>
                      </a:schemeClr>
                    </a:solidFill>
                  </a:tcPr>
                </a:tc>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6"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0" y="0"/>
            <a:ext cx="1"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5" tIns="56268" rIns="112535" bIns="56268"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012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2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8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graphicFrame>
        <p:nvGraphicFramePr>
          <p:cNvPr id="12" name="Table 11"/>
          <p:cNvGraphicFramePr>
            <a:graphicFrameLocks noGrp="1"/>
          </p:cNvGraphicFramePr>
          <p:nvPr/>
        </p:nvGraphicFramePr>
        <p:xfrm>
          <a:off x="2438400" y="1447800"/>
          <a:ext cx="10287000" cy="7589520"/>
        </p:xfrm>
        <a:graphic>
          <a:graphicData uri="http://schemas.openxmlformats.org/drawingml/2006/table">
            <a:tbl>
              <a:tblPr firstRow="1" bandRow="1">
                <a:tableStyleId>{5C22544A-7EE6-4342-B048-85BDC9FD1C3A}</a:tableStyleId>
              </a:tblPr>
              <a:tblGrid>
                <a:gridCol w="2819400"/>
                <a:gridCol w="2286000"/>
                <a:gridCol w="2514600"/>
                <a:gridCol w="2057400"/>
                <a:gridCol w="609600"/>
              </a:tblGrid>
              <a:tr h="470425">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تهدید</a:t>
                      </a:r>
                      <a:endParaRPr lang="en-US" sz="2500" b="1" kern="1200" dirty="0">
                        <a:solidFill>
                          <a:schemeClr val="dk1"/>
                        </a:solidFill>
                        <a:latin typeface="+mn-lt"/>
                        <a:ea typeface="+mn-ea"/>
                        <a:cs typeface="B Nazanin" pitchFamily="2" charset="-78"/>
                      </a:endParaRPr>
                    </a:p>
                  </a:txBody>
                  <a:tcPr marT="47042" marB="47042">
                    <a:solidFill>
                      <a:schemeClr val="accent6">
                        <a:lumMod val="75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فرصت</a:t>
                      </a:r>
                      <a:endParaRPr lang="en-US" sz="2500" b="1" kern="1200" dirty="0">
                        <a:solidFill>
                          <a:schemeClr val="dk1"/>
                        </a:solidFill>
                        <a:latin typeface="+mn-lt"/>
                        <a:ea typeface="+mn-ea"/>
                        <a:cs typeface="B Nazanin" pitchFamily="2" charset="-78"/>
                      </a:endParaRPr>
                    </a:p>
                  </a:txBody>
                  <a:tcPr marT="47042" marB="47042">
                    <a:solidFill>
                      <a:schemeClr val="accent6">
                        <a:lumMod val="75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ضعف</a:t>
                      </a:r>
                      <a:endParaRPr lang="en-US" sz="2500" b="1" kern="1200" dirty="0">
                        <a:solidFill>
                          <a:schemeClr val="dk1"/>
                        </a:solidFill>
                        <a:latin typeface="+mn-lt"/>
                        <a:ea typeface="+mn-ea"/>
                        <a:cs typeface="B Nazanin" pitchFamily="2" charset="-78"/>
                      </a:endParaRPr>
                    </a:p>
                  </a:txBody>
                  <a:tcPr marT="47042" marB="47042">
                    <a:solidFill>
                      <a:schemeClr val="accent6">
                        <a:lumMod val="75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قوت</a:t>
                      </a:r>
                      <a:endParaRPr lang="en-US" sz="2500" b="1" kern="1200" dirty="0">
                        <a:solidFill>
                          <a:schemeClr val="dk1"/>
                        </a:solidFill>
                        <a:latin typeface="+mn-lt"/>
                        <a:ea typeface="+mn-ea"/>
                        <a:cs typeface="B Nazanin" pitchFamily="2" charset="-78"/>
                      </a:endParaRPr>
                    </a:p>
                  </a:txBody>
                  <a:tcPr marT="47042" marB="47042">
                    <a:solidFill>
                      <a:schemeClr val="accent6">
                        <a:lumMod val="75000"/>
                      </a:schemeClr>
                    </a:solidFill>
                  </a:tcPr>
                </a:tc>
                <a:tc>
                  <a:txBody>
                    <a:bodyPr/>
                    <a:lstStyle/>
                    <a:p>
                      <a:pPr marL="0" algn="ctr" defTabSz="1125352" rtl="1" eaLnBrk="1" latinLnBrk="0" hangingPunct="1">
                        <a:buFont typeface="Arial" pitchFamily="34" charset="0"/>
                      </a:pPr>
                      <a:endParaRPr lang="en-US" sz="2500" b="1" kern="1200" dirty="0">
                        <a:solidFill>
                          <a:schemeClr val="dk1"/>
                        </a:solidFill>
                        <a:latin typeface="+mn-lt"/>
                        <a:ea typeface="+mn-ea"/>
                        <a:cs typeface="B Nazanin" pitchFamily="2" charset="-78"/>
                      </a:endParaRPr>
                    </a:p>
                  </a:txBody>
                  <a:tcPr marT="47042" marB="47042">
                    <a:solidFill>
                      <a:schemeClr val="accent6">
                        <a:lumMod val="60000"/>
                        <a:lumOff val="40000"/>
                      </a:schemeClr>
                    </a:solidFill>
                  </a:tcPr>
                </a:tc>
              </a:tr>
              <a:tr h="2508932">
                <a:tc>
                  <a:txBody>
                    <a:bodyPr/>
                    <a:lstStyle/>
                    <a:p>
                      <a:pPr marL="0" algn="r" defTabSz="1125352" rtl="1" eaLnBrk="1" latinLnBrk="0" hangingPunct="1">
                        <a:buFont typeface="Arial" pitchFamily="34" charset="0"/>
                        <a:buChar char="-"/>
                      </a:pPr>
                      <a:endParaRPr lang="en-US" sz="2500" b="0" kern="1200" dirty="0">
                        <a:solidFill>
                          <a:schemeClr val="dk1"/>
                        </a:solidFill>
                        <a:latin typeface="+mn-lt"/>
                        <a:ea typeface="+mn-ea"/>
                        <a:cs typeface="B Kamran" pitchFamily="2" charset="-78"/>
                      </a:endParaRPr>
                    </a:p>
                  </a:txBody>
                  <a:tcPr marT="47042" marB="47042">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فرصت ایجاد مرکز محله مناسب</a:t>
                      </a:r>
                      <a:endParaRPr lang="en-US" sz="2500" b="0" kern="1200" dirty="0">
                        <a:solidFill>
                          <a:schemeClr val="dk1"/>
                        </a:solidFill>
                        <a:latin typeface="+mn-lt"/>
                        <a:ea typeface="+mn-ea"/>
                        <a:cs typeface="B Kamran" pitchFamily="2" charset="-78"/>
                      </a:endParaRPr>
                    </a:p>
                  </a:txBody>
                  <a:tcPr marT="47042" marB="47042">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تنوع کاربری کم</a:t>
                      </a:r>
                      <a:endParaRPr lang="en-US" sz="25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عدم امنیت</a:t>
                      </a:r>
                      <a:endParaRPr lang="en-US" sz="25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عدم آسایش اقلیمی</a:t>
                      </a:r>
                      <a:endParaRPr lang="en-US" sz="25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عدم تناسب ساخت و ساز با ارزش های کالبدی شهر</a:t>
                      </a:r>
                      <a:endParaRPr lang="en-US" sz="25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عدم رونق و سرزندگی</a:t>
                      </a:r>
                      <a:endParaRPr lang="en-US" sz="2500" b="0" kern="1200" dirty="0">
                        <a:solidFill>
                          <a:schemeClr val="dk1"/>
                        </a:solidFill>
                        <a:latin typeface="+mn-lt"/>
                        <a:ea typeface="+mn-ea"/>
                        <a:cs typeface="B Kamran" pitchFamily="2" charset="-78"/>
                      </a:endParaRPr>
                    </a:p>
                  </a:txBody>
                  <a:tcPr marT="47042" marB="47042">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فضای سبز وسط</a:t>
                      </a:r>
                      <a:endParaRPr lang="en-US" sz="25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نزدیکی به پارک</a:t>
                      </a:r>
                      <a:endParaRPr lang="en-US" sz="25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گسترش خوانایی</a:t>
                      </a:r>
                      <a:endParaRPr lang="en-US" sz="2500" b="0" kern="1200" dirty="0">
                        <a:solidFill>
                          <a:schemeClr val="dk1"/>
                        </a:solidFill>
                        <a:latin typeface="+mn-lt"/>
                        <a:ea typeface="+mn-ea"/>
                        <a:cs typeface="B Kamran" pitchFamily="2" charset="-78"/>
                      </a:endParaRPr>
                    </a:p>
                  </a:txBody>
                  <a:tcPr marT="47042" marB="47042">
                    <a:solidFill>
                      <a:schemeClr val="accent6">
                        <a:lumMod val="40000"/>
                        <a:lumOff val="60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بافت مسکونی کنار پارک</a:t>
                      </a:r>
                      <a:endParaRPr lang="en-US" sz="2500" b="1" kern="1200" dirty="0">
                        <a:solidFill>
                          <a:schemeClr val="dk1"/>
                        </a:solidFill>
                        <a:latin typeface="+mn-lt"/>
                        <a:ea typeface="+mn-ea"/>
                        <a:cs typeface="B Nazanin" pitchFamily="2" charset="-78"/>
                      </a:endParaRPr>
                    </a:p>
                  </a:txBody>
                  <a:tcPr marT="47042" marB="47042" vert="vert270">
                    <a:solidFill>
                      <a:schemeClr val="accent6">
                        <a:lumMod val="60000"/>
                        <a:lumOff val="40000"/>
                      </a:schemeClr>
                    </a:solidFill>
                  </a:tcPr>
                </a:tc>
              </a:tr>
              <a:tr h="4610163">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500" b="0" kern="1200" dirty="0">
                        <a:solidFill>
                          <a:schemeClr val="dk1"/>
                        </a:solidFill>
                        <a:latin typeface="+mn-lt"/>
                        <a:ea typeface="+mn-ea"/>
                        <a:cs typeface="B Kamran" pitchFamily="2" charset="-78"/>
                      </a:endParaRPr>
                    </a:p>
                  </a:txBody>
                  <a:tcPr marT="47042" marB="47042">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500" b="0" kern="1200" dirty="0">
                          <a:solidFill>
                            <a:schemeClr val="dk1"/>
                          </a:solidFill>
                          <a:latin typeface="+mn-lt"/>
                          <a:ea typeface="+mn-ea"/>
                          <a:cs typeface="B Kamran" pitchFamily="2" charset="-78"/>
                        </a:rPr>
                        <a:t>وجود یک گورستان در سمت غرب شهر فرصتی است جهت ایجاد یک ارتباط پیاده مطلوب میان دو گورستان.</a:t>
                      </a:r>
                      <a:endParaRPr lang="en-US" sz="25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500" b="0" kern="1200" dirty="0">
                        <a:solidFill>
                          <a:schemeClr val="dk1"/>
                        </a:solidFill>
                        <a:latin typeface="+mn-lt"/>
                        <a:ea typeface="+mn-ea"/>
                        <a:cs typeface="B Kamran" pitchFamily="2" charset="-78"/>
                      </a:endParaRPr>
                    </a:p>
                  </a:txBody>
                  <a:tcPr marT="47042" marB="4704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عدم تعریف مطلوب لبه های گورستان</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نبود پارکینگ</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نبود کاربری های خدماتی به گورستان</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نبود تجهیزات و مبلمان شهری</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نبود ارتباط مطلوب میان دو گورستان</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قرار گیری در کنار مسیر کمربندی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500" b="0" kern="1200" dirty="0">
                        <a:solidFill>
                          <a:schemeClr val="dk1"/>
                        </a:solidFill>
                        <a:latin typeface="+mn-lt"/>
                        <a:ea typeface="+mn-ea"/>
                        <a:cs typeface="B Kamran" pitchFamily="2" charset="-78"/>
                      </a:endParaRPr>
                    </a:p>
                  </a:txBody>
                  <a:tcPr marT="47042" marB="47042">
                    <a:solidFill>
                      <a:schemeClr val="accent6">
                        <a:lumMod val="40000"/>
                        <a:lumOff val="60000"/>
                      </a:schemeClr>
                    </a:solidFill>
                  </a:tcPr>
                </a:tc>
                <a:tc>
                  <a:txBody>
                    <a:bodyPr/>
                    <a:lstStyle/>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قرارگیری در نزدیکی شهر</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وجود پوشش گیاهی</a:t>
                      </a:r>
                    </a:p>
                    <a:p>
                      <a:pPr marL="0" algn="r" defTabSz="1125352" rtl="1" eaLnBrk="1" latinLnBrk="0" hangingPunct="1">
                        <a:buFont typeface="Arial" pitchFamily="34" charset="0"/>
                        <a:buChar char="-"/>
                      </a:pPr>
                      <a:r>
                        <a:rPr lang="fa-IR" sz="2500" b="0" kern="1200" dirty="0">
                          <a:solidFill>
                            <a:schemeClr val="dk1"/>
                          </a:solidFill>
                          <a:latin typeface="+mn-lt"/>
                          <a:ea typeface="+mn-ea"/>
                          <a:cs typeface="B Kamran" pitchFamily="2" charset="-78"/>
                        </a:rPr>
                        <a:t>وجود عناصر هویت بخش و تاریخی</a:t>
                      </a:r>
                    </a:p>
                    <a:p>
                      <a:pPr marL="0" algn="r" defTabSz="1125352" rtl="1" eaLnBrk="1" latinLnBrk="0" hangingPunct="1">
                        <a:buFont typeface="Arial" pitchFamily="34" charset="0"/>
                        <a:buChar char="-"/>
                      </a:pPr>
                      <a:endParaRPr lang="en-US" sz="2500" b="0" kern="1200" dirty="0">
                        <a:solidFill>
                          <a:schemeClr val="dk1"/>
                        </a:solidFill>
                        <a:latin typeface="+mn-lt"/>
                        <a:ea typeface="+mn-ea"/>
                        <a:cs typeface="B Kamran" pitchFamily="2" charset="-78"/>
                      </a:endParaRPr>
                    </a:p>
                  </a:txBody>
                  <a:tcPr marT="47042" marB="47042">
                    <a:solidFill>
                      <a:schemeClr val="accent6">
                        <a:lumMod val="40000"/>
                        <a:lumOff val="60000"/>
                      </a:schemeClr>
                    </a:solidFill>
                  </a:tcPr>
                </a:tc>
                <a:tc>
                  <a:txBody>
                    <a:bodyPr/>
                    <a:lstStyle/>
                    <a:p>
                      <a:pPr marL="0" marR="0" indent="0" algn="ctr" defTabSz="1125352" rtl="1" eaLnBrk="1" fontAlgn="auto" latinLnBrk="0" hangingPunct="1">
                        <a:lnSpc>
                          <a:spcPct val="100000"/>
                        </a:lnSpc>
                        <a:spcBef>
                          <a:spcPts val="0"/>
                        </a:spcBef>
                        <a:spcAft>
                          <a:spcPts val="0"/>
                        </a:spcAft>
                        <a:buClrTx/>
                        <a:buSzTx/>
                        <a:buFont typeface="Arial" pitchFamily="34" charset="0"/>
                        <a:buNone/>
                        <a:tabLst/>
                        <a:defRPr/>
                      </a:pPr>
                      <a:r>
                        <a:rPr lang="fa-IR" sz="2500" b="1" kern="1200" dirty="0">
                          <a:solidFill>
                            <a:schemeClr val="dk1"/>
                          </a:solidFill>
                          <a:latin typeface="+mn-lt"/>
                          <a:ea typeface="+mn-ea"/>
                          <a:cs typeface="B Nazanin" pitchFamily="2" charset="-78"/>
                        </a:rPr>
                        <a:t>گورستان</a:t>
                      </a:r>
                      <a:endParaRPr lang="en-US" sz="2500" b="1" kern="1200" dirty="0">
                        <a:solidFill>
                          <a:schemeClr val="dk1"/>
                        </a:solidFill>
                        <a:latin typeface="+mn-lt"/>
                        <a:ea typeface="+mn-ea"/>
                        <a:cs typeface="B Nazanin" pitchFamily="2" charset="-78"/>
                      </a:endParaRPr>
                    </a:p>
                    <a:p>
                      <a:pPr marL="0" algn="ctr" defTabSz="1125352" rtl="1" eaLnBrk="1" latinLnBrk="0" hangingPunct="1">
                        <a:buFont typeface="Arial" pitchFamily="34" charset="0"/>
                      </a:pPr>
                      <a:endParaRPr lang="en-US" sz="2500" b="1" kern="1200" dirty="0">
                        <a:solidFill>
                          <a:schemeClr val="dk1"/>
                        </a:solidFill>
                        <a:latin typeface="+mn-lt"/>
                        <a:ea typeface="+mn-ea"/>
                        <a:cs typeface="B Nazanin" pitchFamily="2" charset="-78"/>
                      </a:endParaRPr>
                    </a:p>
                  </a:txBody>
                  <a:tcPr marT="47042" marB="47042" vert="vert270">
                    <a:solidFill>
                      <a:schemeClr val="accent6">
                        <a:lumMod val="60000"/>
                        <a:lumOff val="40000"/>
                      </a:schemeClr>
                    </a:solidFill>
                  </a:tcPr>
                </a:tc>
              </a:tr>
            </a:tbl>
          </a:graphicData>
        </a:graphic>
      </p:graphicFrame>
      <p:sp>
        <p:nvSpPr>
          <p:cNvPr id="13" name="TextBox 12"/>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114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pSp>
        <p:nvGrpSpPr>
          <p:cNvPr id="91150" name="Group 12"/>
          <p:cNvGrpSpPr>
            <a:grpSpLocks/>
          </p:cNvGrpSpPr>
          <p:nvPr/>
        </p:nvGrpSpPr>
        <p:grpSpPr bwMode="auto">
          <a:xfrm>
            <a:off x="2625725" y="1295400"/>
            <a:ext cx="9642475" cy="7620000"/>
            <a:chOff x="3429000" y="1926990"/>
            <a:chExt cx="8458200" cy="6683610"/>
          </a:xfrm>
        </p:grpSpPr>
        <p:sp>
          <p:nvSpPr>
            <p:cNvPr id="14" name="Freeform 13"/>
            <p:cNvSpPr/>
            <p:nvPr/>
          </p:nvSpPr>
          <p:spPr>
            <a:xfrm>
              <a:off x="8645401" y="4832968"/>
              <a:ext cx="349524" cy="30633"/>
            </a:xfrm>
            <a:custGeom>
              <a:avLst/>
              <a:gdLst>
                <a:gd name="connsiteX0" fmla="*/ 350322 w 350322"/>
                <a:gd name="connsiteY0" fmla="*/ 29688 h 29688"/>
                <a:gd name="connsiteX1" fmla="*/ 302821 w 350322"/>
                <a:gd name="connsiteY1" fmla="*/ 0 h 29688"/>
                <a:gd name="connsiteX2" fmla="*/ 0 w 350322"/>
                <a:gd name="connsiteY2" fmla="*/ 0 h 29688"/>
              </a:gdLst>
              <a:ahLst/>
              <a:cxnLst>
                <a:cxn ang="0">
                  <a:pos x="connsiteX0" y="connsiteY0"/>
                </a:cxn>
                <a:cxn ang="0">
                  <a:pos x="connsiteX1" y="connsiteY1"/>
                </a:cxn>
                <a:cxn ang="0">
                  <a:pos x="connsiteX2" y="connsiteY2"/>
                </a:cxn>
              </a:cxnLst>
              <a:rect l="l" t="t" r="r" b="b"/>
              <a:pathLst>
                <a:path w="350322" h="29688">
                  <a:moveTo>
                    <a:pt x="350322" y="29688"/>
                  </a:moveTo>
                  <a:lnTo>
                    <a:pt x="302821" y="0"/>
                  </a:lnTo>
                  <a:lnTo>
                    <a:pt x="0" y="0"/>
                  </a:lnTo>
                </a:path>
              </a:pathLst>
            </a:custGeom>
            <a:ln w="28575">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18" name="Freeform 17"/>
            <p:cNvSpPr/>
            <p:nvPr/>
          </p:nvSpPr>
          <p:spPr>
            <a:xfrm>
              <a:off x="8205363" y="4423597"/>
              <a:ext cx="445608" cy="409371"/>
            </a:xfrm>
            <a:custGeom>
              <a:avLst/>
              <a:gdLst>
                <a:gd name="connsiteX0" fmla="*/ 0 w 445325"/>
                <a:gd name="connsiteY0" fmla="*/ 0 h 409699"/>
                <a:gd name="connsiteX1" fmla="*/ 445325 w 445325"/>
                <a:gd name="connsiteY1" fmla="*/ 409699 h 409699"/>
              </a:gdLst>
              <a:ahLst/>
              <a:cxnLst>
                <a:cxn ang="0">
                  <a:pos x="connsiteX0" y="connsiteY0"/>
                </a:cxn>
                <a:cxn ang="0">
                  <a:pos x="connsiteX1" y="connsiteY1"/>
                </a:cxn>
              </a:cxnLst>
              <a:rect l="l" t="t" r="r" b="b"/>
              <a:pathLst>
                <a:path w="445325" h="409699">
                  <a:moveTo>
                    <a:pt x="0" y="0"/>
                  </a:moveTo>
                  <a:lnTo>
                    <a:pt x="445325" y="409699"/>
                  </a:lnTo>
                </a:path>
              </a:pathLst>
            </a:custGeom>
            <a:ln w="28575">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grpSp>
          <p:nvGrpSpPr>
            <p:cNvPr id="91165" name="Group 18"/>
            <p:cNvGrpSpPr>
              <a:grpSpLocks/>
            </p:cNvGrpSpPr>
            <p:nvPr/>
          </p:nvGrpSpPr>
          <p:grpSpPr bwMode="auto">
            <a:xfrm>
              <a:off x="3429000" y="1926990"/>
              <a:ext cx="8458200" cy="6683610"/>
              <a:chOff x="2971800" y="1926990"/>
              <a:chExt cx="8458200" cy="6683610"/>
            </a:xfrm>
          </p:grpSpPr>
          <p:pic>
            <p:nvPicPr>
              <p:cNvPr id="73" name="Picture 2" descr="D:\maryam\project arshad\kargah shahr\zavareh\Untitled-2.jpg"/>
              <p:cNvPicPr>
                <a:picLocks noChangeAspect="1" noChangeArrowheads="1"/>
              </p:cNvPicPr>
              <p:nvPr/>
            </p:nvPicPr>
            <p:blipFill>
              <a:blip r:embed="rId4" cstate="print"/>
              <a:srcRect/>
              <a:stretch>
                <a:fillRect/>
              </a:stretch>
            </p:blipFill>
            <p:spPr bwMode="auto">
              <a:xfrm>
                <a:off x="2971800" y="1926990"/>
                <a:ext cx="8458200" cy="6683610"/>
              </a:xfrm>
              <a:prstGeom prst="rect">
                <a:avLst/>
              </a:prstGeom>
              <a:solidFill>
                <a:srgbClr val="FFC000">
                  <a:alpha val="37000"/>
                </a:srgbClr>
              </a:solidFill>
              <a:ln w="44450">
                <a:solidFill>
                  <a:schemeClr val="tx2">
                    <a:lumMod val="75000"/>
                  </a:schemeClr>
                </a:solidFill>
                <a:prstDash val="sysDot"/>
              </a:ln>
            </p:spPr>
          </p:pic>
          <p:sp>
            <p:nvSpPr>
              <p:cNvPr id="74" name="Freeform 73"/>
              <p:cNvSpPr/>
              <p:nvPr/>
            </p:nvSpPr>
            <p:spPr>
              <a:xfrm>
                <a:off x="8040593" y="3547765"/>
                <a:ext cx="1643180" cy="1321406"/>
              </a:xfrm>
              <a:custGeom>
                <a:avLst/>
                <a:gdLst>
                  <a:gd name="connsiteX0" fmla="*/ 158806 w 1643221"/>
                  <a:gd name="connsiteY0" fmla="*/ 870498 h 1321760"/>
                  <a:gd name="connsiteX1" fmla="*/ 140993 w 1643221"/>
                  <a:gd name="connsiteY1" fmla="*/ 822996 h 1321760"/>
                  <a:gd name="connsiteX2" fmla="*/ 111304 w 1643221"/>
                  <a:gd name="connsiteY2" fmla="*/ 781433 h 1321760"/>
                  <a:gd name="connsiteX3" fmla="*/ 93491 w 1643221"/>
                  <a:gd name="connsiteY3" fmla="*/ 733932 h 1321760"/>
                  <a:gd name="connsiteX4" fmla="*/ 75678 w 1643221"/>
                  <a:gd name="connsiteY4" fmla="*/ 710181 h 1321760"/>
                  <a:gd name="connsiteX5" fmla="*/ 51928 w 1643221"/>
                  <a:gd name="connsiteY5" fmla="*/ 668617 h 1321760"/>
                  <a:gd name="connsiteX6" fmla="*/ 40052 w 1643221"/>
                  <a:gd name="connsiteY6" fmla="*/ 632991 h 1321760"/>
                  <a:gd name="connsiteX7" fmla="*/ 34115 w 1643221"/>
                  <a:gd name="connsiteY7" fmla="*/ 615178 h 1321760"/>
                  <a:gd name="connsiteX8" fmla="*/ 22239 w 1643221"/>
                  <a:gd name="connsiteY8" fmla="*/ 603303 h 1321760"/>
                  <a:gd name="connsiteX9" fmla="*/ 4426 w 1643221"/>
                  <a:gd name="connsiteY9" fmla="*/ 597365 h 1321760"/>
                  <a:gd name="connsiteX10" fmla="*/ 4426 w 1643221"/>
                  <a:gd name="connsiteY10" fmla="*/ 567677 h 1321760"/>
                  <a:gd name="connsiteX11" fmla="*/ 57865 w 1643221"/>
                  <a:gd name="connsiteY11" fmla="*/ 508300 h 1321760"/>
                  <a:gd name="connsiteX12" fmla="*/ 93491 w 1643221"/>
                  <a:gd name="connsiteY12" fmla="*/ 437048 h 1321760"/>
                  <a:gd name="connsiteX13" fmla="*/ 111304 w 1643221"/>
                  <a:gd name="connsiteY13" fmla="*/ 419235 h 1321760"/>
                  <a:gd name="connsiteX14" fmla="*/ 129117 w 1643221"/>
                  <a:gd name="connsiteY14" fmla="*/ 389547 h 1321760"/>
                  <a:gd name="connsiteX15" fmla="*/ 307247 w 1643221"/>
                  <a:gd name="connsiteY15" fmla="*/ 330171 h 1321760"/>
                  <a:gd name="connsiteX16" fmla="*/ 568504 w 1643221"/>
                  <a:gd name="connsiteY16" fmla="*/ 122352 h 1321760"/>
                  <a:gd name="connsiteX17" fmla="*/ 598193 w 1643221"/>
                  <a:gd name="connsiteY17" fmla="*/ 134228 h 1321760"/>
                  <a:gd name="connsiteX18" fmla="*/ 651632 w 1643221"/>
                  <a:gd name="connsiteY18" fmla="*/ 98602 h 1321760"/>
                  <a:gd name="connsiteX19" fmla="*/ 681320 w 1643221"/>
                  <a:gd name="connsiteY19" fmla="*/ 80789 h 1321760"/>
                  <a:gd name="connsiteX20" fmla="*/ 705071 w 1643221"/>
                  <a:gd name="connsiteY20" fmla="*/ 68913 h 1321760"/>
                  <a:gd name="connsiteX21" fmla="*/ 740697 w 1643221"/>
                  <a:gd name="connsiteY21" fmla="*/ 33287 h 1321760"/>
                  <a:gd name="connsiteX22" fmla="*/ 770385 w 1643221"/>
                  <a:gd name="connsiteY22" fmla="*/ 3599 h 1321760"/>
                  <a:gd name="connsiteX23" fmla="*/ 770385 w 1643221"/>
                  <a:gd name="connsiteY23" fmla="*/ 21412 h 1321760"/>
                  <a:gd name="connsiteX24" fmla="*/ 770385 w 1643221"/>
                  <a:gd name="connsiteY24" fmla="*/ 21412 h 1321760"/>
                  <a:gd name="connsiteX25" fmla="*/ 924764 w 1643221"/>
                  <a:gd name="connsiteY25" fmla="*/ 74851 h 1321760"/>
                  <a:gd name="connsiteX26" fmla="*/ 954452 w 1643221"/>
                  <a:gd name="connsiteY26" fmla="*/ 98602 h 1321760"/>
                  <a:gd name="connsiteX27" fmla="*/ 972265 w 1643221"/>
                  <a:gd name="connsiteY27" fmla="*/ 104539 h 1321760"/>
                  <a:gd name="connsiteX28" fmla="*/ 978203 w 1643221"/>
                  <a:gd name="connsiteY28" fmla="*/ 169854 h 1321760"/>
                  <a:gd name="connsiteX29" fmla="*/ 1013829 w 1643221"/>
                  <a:gd name="connsiteY29" fmla="*/ 187667 h 1321760"/>
                  <a:gd name="connsiteX30" fmla="*/ 1031642 w 1643221"/>
                  <a:gd name="connsiteY30" fmla="*/ 199542 h 1321760"/>
                  <a:gd name="connsiteX31" fmla="*/ 1221647 w 1643221"/>
                  <a:gd name="connsiteY31" fmla="*/ 336108 h 1321760"/>
                  <a:gd name="connsiteX32" fmla="*/ 1423528 w 1643221"/>
                  <a:gd name="connsiteY32" fmla="*/ 395485 h 1321760"/>
                  <a:gd name="connsiteX33" fmla="*/ 1482904 w 1643221"/>
                  <a:gd name="connsiteY33" fmla="*/ 359859 h 1321760"/>
                  <a:gd name="connsiteX34" fmla="*/ 1643221 w 1643221"/>
                  <a:gd name="connsiteY34" fmla="*/ 460799 h 1321760"/>
                  <a:gd name="connsiteX35" fmla="*/ 1524468 w 1643221"/>
                  <a:gd name="connsiteY35" fmla="*/ 621116 h 1321760"/>
                  <a:gd name="connsiteX36" fmla="*/ 1405715 w 1643221"/>
                  <a:gd name="connsiteY36" fmla="*/ 532051 h 1321760"/>
                  <a:gd name="connsiteX37" fmla="*/ 1387902 w 1643221"/>
                  <a:gd name="connsiteY37" fmla="*/ 686430 h 1321760"/>
                  <a:gd name="connsiteX38" fmla="*/ 1316650 w 1643221"/>
                  <a:gd name="connsiteY38" fmla="*/ 799246 h 1321760"/>
                  <a:gd name="connsiteX39" fmla="*/ 1322588 w 1643221"/>
                  <a:gd name="connsiteY39" fmla="*/ 864560 h 1321760"/>
                  <a:gd name="connsiteX40" fmla="*/ 1150395 w 1643221"/>
                  <a:gd name="connsiteY40" fmla="*/ 1096129 h 1321760"/>
                  <a:gd name="connsiteX41" fmla="*/ 1025704 w 1643221"/>
                  <a:gd name="connsiteY41" fmla="*/ 1191132 h 1321760"/>
                  <a:gd name="connsiteX42" fmla="*/ 1043517 w 1643221"/>
                  <a:gd name="connsiteY42" fmla="*/ 1232695 h 1321760"/>
                  <a:gd name="connsiteX43" fmla="*/ 954452 w 1643221"/>
                  <a:gd name="connsiteY43" fmla="*/ 1321760 h 132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43221" h="1321760">
                    <a:moveTo>
                      <a:pt x="158806" y="870498"/>
                    </a:moveTo>
                    <a:cubicBezTo>
                      <a:pt x="128362" y="824834"/>
                      <a:pt x="166672" y="887194"/>
                      <a:pt x="140993" y="822996"/>
                    </a:cubicBezTo>
                    <a:cubicBezTo>
                      <a:pt x="131796" y="800003"/>
                      <a:pt x="125764" y="795892"/>
                      <a:pt x="111304" y="781433"/>
                    </a:cubicBezTo>
                    <a:cubicBezTo>
                      <a:pt x="106859" y="768096"/>
                      <a:pt x="99412" y="744590"/>
                      <a:pt x="93491" y="733932"/>
                    </a:cubicBezTo>
                    <a:cubicBezTo>
                      <a:pt x="88685" y="725281"/>
                      <a:pt x="80484" y="718832"/>
                      <a:pt x="75678" y="710181"/>
                    </a:cubicBezTo>
                    <a:cubicBezTo>
                      <a:pt x="49513" y="663083"/>
                      <a:pt x="77753" y="694444"/>
                      <a:pt x="51928" y="668617"/>
                    </a:cubicBezTo>
                    <a:lnTo>
                      <a:pt x="40052" y="632991"/>
                    </a:lnTo>
                    <a:cubicBezTo>
                      <a:pt x="38073" y="627053"/>
                      <a:pt x="38541" y="619603"/>
                      <a:pt x="34115" y="615178"/>
                    </a:cubicBezTo>
                    <a:cubicBezTo>
                      <a:pt x="30156" y="611220"/>
                      <a:pt x="27039" y="606183"/>
                      <a:pt x="22239" y="603303"/>
                    </a:cubicBezTo>
                    <a:cubicBezTo>
                      <a:pt x="16872" y="600083"/>
                      <a:pt x="7225" y="602963"/>
                      <a:pt x="4426" y="597365"/>
                    </a:cubicBezTo>
                    <a:cubicBezTo>
                      <a:pt x="0" y="588514"/>
                      <a:pt x="4426" y="577573"/>
                      <a:pt x="4426" y="567677"/>
                    </a:cubicBezTo>
                    <a:lnTo>
                      <a:pt x="57865" y="508300"/>
                    </a:lnTo>
                    <a:cubicBezTo>
                      <a:pt x="69740" y="484549"/>
                      <a:pt x="79829" y="459818"/>
                      <a:pt x="93491" y="437048"/>
                    </a:cubicBezTo>
                    <a:cubicBezTo>
                      <a:pt x="97811" y="429848"/>
                      <a:pt x="105928" y="425686"/>
                      <a:pt x="111304" y="419235"/>
                    </a:cubicBezTo>
                    <a:cubicBezTo>
                      <a:pt x="120263" y="408484"/>
                      <a:pt x="123320" y="401142"/>
                      <a:pt x="129117" y="389547"/>
                    </a:cubicBezTo>
                    <a:lnTo>
                      <a:pt x="307247" y="330171"/>
                    </a:lnTo>
                    <a:lnTo>
                      <a:pt x="568504" y="122352"/>
                    </a:lnTo>
                    <a:cubicBezTo>
                      <a:pt x="578400" y="126311"/>
                      <a:pt x="587534" y="134228"/>
                      <a:pt x="598193" y="134228"/>
                    </a:cubicBezTo>
                    <a:cubicBezTo>
                      <a:pt x="611866" y="134228"/>
                      <a:pt x="645690" y="102762"/>
                      <a:pt x="651632" y="98602"/>
                    </a:cubicBezTo>
                    <a:cubicBezTo>
                      <a:pt x="661087" y="91984"/>
                      <a:pt x="671232" y="86394"/>
                      <a:pt x="681320" y="80789"/>
                    </a:cubicBezTo>
                    <a:cubicBezTo>
                      <a:pt x="689058" y="76490"/>
                      <a:pt x="698159" y="74443"/>
                      <a:pt x="705071" y="68913"/>
                    </a:cubicBezTo>
                    <a:cubicBezTo>
                      <a:pt x="718185" y="58422"/>
                      <a:pt x="731381" y="47261"/>
                      <a:pt x="740697" y="33287"/>
                    </a:cubicBezTo>
                    <a:cubicBezTo>
                      <a:pt x="743576" y="28969"/>
                      <a:pt x="759589" y="0"/>
                      <a:pt x="770385" y="3599"/>
                    </a:cubicBezTo>
                    <a:cubicBezTo>
                      <a:pt x="776018" y="5477"/>
                      <a:pt x="770385" y="15474"/>
                      <a:pt x="770385" y="21412"/>
                    </a:cubicBezTo>
                    <a:lnTo>
                      <a:pt x="770385" y="21412"/>
                    </a:lnTo>
                    <a:cubicBezTo>
                      <a:pt x="821845" y="39225"/>
                      <a:pt x="873848" y="55538"/>
                      <a:pt x="924764" y="74851"/>
                    </a:cubicBezTo>
                    <a:cubicBezTo>
                      <a:pt x="957079" y="87109"/>
                      <a:pt x="929808" y="83816"/>
                      <a:pt x="954452" y="98602"/>
                    </a:cubicBezTo>
                    <a:cubicBezTo>
                      <a:pt x="959819" y="101822"/>
                      <a:pt x="966327" y="102560"/>
                      <a:pt x="972265" y="104539"/>
                    </a:cubicBezTo>
                    <a:cubicBezTo>
                      <a:pt x="974244" y="126311"/>
                      <a:pt x="971774" y="148959"/>
                      <a:pt x="978203" y="169854"/>
                    </a:cubicBezTo>
                    <a:cubicBezTo>
                      <a:pt x="981297" y="179908"/>
                      <a:pt x="1006724" y="184114"/>
                      <a:pt x="1013829" y="187667"/>
                    </a:cubicBezTo>
                    <a:cubicBezTo>
                      <a:pt x="1020212" y="190858"/>
                      <a:pt x="989089" y="183708"/>
                      <a:pt x="1031642" y="199542"/>
                    </a:cubicBezTo>
                    <a:lnTo>
                      <a:pt x="1221647" y="336108"/>
                    </a:lnTo>
                    <a:lnTo>
                      <a:pt x="1423528" y="395485"/>
                    </a:lnTo>
                    <a:lnTo>
                      <a:pt x="1482904" y="359859"/>
                    </a:lnTo>
                    <a:lnTo>
                      <a:pt x="1643221" y="460799"/>
                    </a:lnTo>
                    <a:lnTo>
                      <a:pt x="1524468" y="621116"/>
                    </a:lnTo>
                    <a:lnTo>
                      <a:pt x="1405715" y="532051"/>
                    </a:lnTo>
                    <a:lnTo>
                      <a:pt x="1387902" y="686430"/>
                    </a:lnTo>
                    <a:lnTo>
                      <a:pt x="1316650" y="799246"/>
                    </a:lnTo>
                    <a:lnTo>
                      <a:pt x="1322588" y="864560"/>
                    </a:lnTo>
                    <a:lnTo>
                      <a:pt x="1150395" y="1096129"/>
                    </a:lnTo>
                    <a:lnTo>
                      <a:pt x="1025704" y="1191132"/>
                    </a:lnTo>
                    <a:lnTo>
                      <a:pt x="1043517" y="1232695"/>
                    </a:lnTo>
                    <a:lnTo>
                      <a:pt x="954452" y="1321760"/>
                    </a:lnTo>
                  </a:path>
                </a:pathLst>
              </a:custGeom>
              <a:solidFill>
                <a:srgbClr val="FFC000">
                  <a:alpha val="37000"/>
                </a:srgbClr>
              </a:solid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75" name="Freeform 74"/>
              <p:cNvSpPr/>
              <p:nvPr/>
            </p:nvSpPr>
            <p:spPr>
              <a:xfrm>
                <a:off x="6975311" y="3359789"/>
                <a:ext cx="1203142" cy="1318620"/>
              </a:xfrm>
              <a:custGeom>
                <a:avLst/>
                <a:gdLst>
                  <a:gd name="connsiteX0" fmla="*/ 786809 w 1203558"/>
                  <a:gd name="connsiteY0" fmla="*/ 1318438 h 1318438"/>
                  <a:gd name="connsiteX1" fmla="*/ 1190847 w 1203558"/>
                  <a:gd name="connsiteY1" fmla="*/ 999461 h 1318438"/>
                  <a:gd name="connsiteX2" fmla="*/ 1158949 w 1203558"/>
                  <a:gd name="connsiteY2" fmla="*/ 956931 h 1318438"/>
                  <a:gd name="connsiteX3" fmla="*/ 1105786 w 1203558"/>
                  <a:gd name="connsiteY3" fmla="*/ 850605 h 1318438"/>
                  <a:gd name="connsiteX4" fmla="*/ 1073889 w 1203558"/>
                  <a:gd name="connsiteY4" fmla="*/ 808075 h 1318438"/>
                  <a:gd name="connsiteX5" fmla="*/ 1052623 w 1203558"/>
                  <a:gd name="connsiteY5" fmla="*/ 754912 h 1318438"/>
                  <a:gd name="connsiteX6" fmla="*/ 1020726 w 1203558"/>
                  <a:gd name="connsiteY6" fmla="*/ 701749 h 1318438"/>
                  <a:gd name="connsiteX7" fmla="*/ 988828 w 1203558"/>
                  <a:gd name="connsiteY7" fmla="*/ 637954 h 1318438"/>
                  <a:gd name="connsiteX8" fmla="*/ 882502 w 1203558"/>
                  <a:gd name="connsiteY8" fmla="*/ 478465 h 1318438"/>
                  <a:gd name="connsiteX9" fmla="*/ 829340 w 1203558"/>
                  <a:gd name="connsiteY9" fmla="*/ 414670 h 1318438"/>
                  <a:gd name="connsiteX10" fmla="*/ 808075 w 1203558"/>
                  <a:gd name="connsiteY10" fmla="*/ 382772 h 1318438"/>
                  <a:gd name="connsiteX11" fmla="*/ 499730 w 1203558"/>
                  <a:gd name="connsiteY11" fmla="*/ 0 h 1318438"/>
                  <a:gd name="connsiteX12" fmla="*/ 276447 w 1203558"/>
                  <a:gd name="connsiteY12" fmla="*/ 297712 h 1318438"/>
                  <a:gd name="connsiteX13" fmla="*/ 170121 w 1203558"/>
                  <a:gd name="connsiteY13" fmla="*/ 233917 h 1318438"/>
                  <a:gd name="connsiteX14" fmla="*/ 0 w 1203558"/>
                  <a:gd name="connsiteY14" fmla="*/ 478465 h 1318438"/>
                  <a:gd name="connsiteX15" fmla="*/ 659219 w 1203558"/>
                  <a:gd name="connsiteY15" fmla="*/ 1180214 h 1318438"/>
                  <a:gd name="connsiteX16" fmla="*/ 786809 w 1203558"/>
                  <a:gd name="connsiteY16" fmla="*/ 1318438 h 131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3558" h="1318438">
                    <a:moveTo>
                      <a:pt x="786809" y="1318438"/>
                    </a:moveTo>
                    <a:cubicBezTo>
                      <a:pt x="921488" y="1212112"/>
                      <a:pt x="1067768" y="1119023"/>
                      <a:pt x="1190847" y="999461"/>
                    </a:cubicBezTo>
                    <a:cubicBezTo>
                      <a:pt x="1203558" y="987113"/>
                      <a:pt x="1168779" y="971676"/>
                      <a:pt x="1158949" y="956931"/>
                    </a:cubicBezTo>
                    <a:cubicBezTo>
                      <a:pt x="1067299" y="819457"/>
                      <a:pt x="1180841" y="985706"/>
                      <a:pt x="1105786" y="850605"/>
                    </a:cubicBezTo>
                    <a:cubicBezTo>
                      <a:pt x="1097180" y="835114"/>
                      <a:pt x="1082495" y="823566"/>
                      <a:pt x="1073889" y="808075"/>
                    </a:cubicBezTo>
                    <a:cubicBezTo>
                      <a:pt x="1064620" y="791391"/>
                      <a:pt x="1061159" y="771983"/>
                      <a:pt x="1052623" y="754912"/>
                    </a:cubicBezTo>
                    <a:cubicBezTo>
                      <a:pt x="1043381" y="736428"/>
                      <a:pt x="1030622" y="719892"/>
                      <a:pt x="1020726" y="701749"/>
                    </a:cubicBezTo>
                    <a:cubicBezTo>
                      <a:pt x="1009341" y="680877"/>
                      <a:pt x="1000484" y="658676"/>
                      <a:pt x="988828" y="637954"/>
                    </a:cubicBezTo>
                    <a:cubicBezTo>
                      <a:pt x="908882" y="495828"/>
                      <a:pt x="953310" y="572874"/>
                      <a:pt x="882502" y="478465"/>
                    </a:cubicBezTo>
                    <a:cubicBezTo>
                      <a:pt x="838091" y="419251"/>
                      <a:pt x="887694" y="473026"/>
                      <a:pt x="829340" y="414670"/>
                    </a:cubicBezTo>
                    <a:cubicBezTo>
                      <a:pt x="817586" y="379410"/>
                      <a:pt x="829915" y="382772"/>
                      <a:pt x="808075" y="382772"/>
                    </a:cubicBezTo>
                    <a:lnTo>
                      <a:pt x="499730" y="0"/>
                    </a:lnTo>
                    <a:cubicBezTo>
                      <a:pt x="425302" y="99237"/>
                      <a:pt x="327838" y="251638"/>
                      <a:pt x="276447" y="297712"/>
                    </a:cubicBezTo>
                    <a:lnTo>
                      <a:pt x="170121" y="233917"/>
                    </a:lnTo>
                    <a:lnTo>
                      <a:pt x="0" y="478465"/>
                    </a:lnTo>
                    <a:lnTo>
                      <a:pt x="659219" y="1180214"/>
                    </a:lnTo>
                    <a:lnTo>
                      <a:pt x="786809" y="1318438"/>
                    </a:lnTo>
                    <a:close/>
                  </a:path>
                </a:pathLst>
              </a:custGeom>
              <a:solidFill>
                <a:srgbClr val="FFC000">
                  <a:alpha val="37000"/>
                </a:srgbClr>
              </a:solid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76" name="Freeform 75"/>
              <p:cNvSpPr/>
              <p:nvPr/>
            </p:nvSpPr>
            <p:spPr>
              <a:xfrm>
                <a:off x="7782976" y="4444483"/>
                <a:ext cx="1467722" cy="988617"/>
              </a:xfrm>
              <a:custGeom>
                <a:avLst/>
                <a:gdLst>
                  <a:gd name="connsiteX0" fmla="*/ 0 w 1467293"/>
                  <a:gd name="connsiteY0" fmla="*/ 276447 h 988828"/>
                  <a:gd name="connsiteX1" fmla="*/ 797441 w 1467293"/>
                  <a:gd name="connsiteY1" fmla="*/ 988828 h 988828"/>
                  <a:gd name="connsiteX2" fmla="*/ 1084520 w 1467293"/>
                  <a:gd name="connsiteY2" fmla="*/ 861238 h 988828"/>
                  <a:gd name="connsiteX3" fmla="*/ 1467293 w 1467293"/>
                  <a:gd name="connsiteY3" fmla="*/ 723014 h 988828"/>
                  <a:gd name="connsiteX4" fmla="*/ 1456660 w 1467293"/>
                  <a:gd name="connsiteY4" fmla="*/ 680484 h 988828"/>
                  <a:gd name="connsiteX5" fmla="*/ 1212111 w 1467293"/>
                  <a:gd name="connsiteY5" fmla="*/ 425303 h 988828"/>
                  <a:gd name="connsiteX6" fmla="*/ 861237 w 1467293"/>
                  <a:gd name="connsiteY6" fmla="*/ 435935 h 988828"/>
                  <a:gd name="connsiteX7" fmla="*/ 414669 w 1467293"/>
                  <a:gd name="connsiteY7" fmla="*/ 0 h 988828"/>
                  <a:gd name="connsiteX8" fmla="*/ 0 w 1467293"/>
                  <a:gd name="connsiteY8" fmla="*/ 276447 h 98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293" h="988828">
                    <a:moveTo>
                      <a:pt x="0" y="276447"/>
                    </a:moveTo>
                    <a:lnTo>
                      <a:pt x="797441" y="988828"/>
                    </a:lnTo>
                    <a:lnTo>
                      <a:pt x="1084520" y="861238"/>
                    </a:lnTo>
                    <a:lnTo>
                      <a:pt x="1467293" y="723014"/>
                    </a:lnTo>
                    <a:lnTo>
                      <a:pt x="1456660" y="680484"/>
                    </a:lnTo>
                    <a:lnTo>
                      <a:pt x="1212111" y="425303"/>
                    </a:lnTo>
                    <a:lnTo>
                      <a:pt x="861237" y="435935"/>
                    </a:lnTo>
                    <a:lnTo>
                      <a:pt x="414669" y="0"/>
                    </a:lnTo>
                    <a:lnTo>
                      <a:pt x="0" y="276447"/>
                    </a:lnTo>
                    <a:close/>
                  </a:path>
                </a:pathLst>
              </a:custGeom>
              <a:solidFill>
                <a:srgbClr val="FFC000">
                  <a:alpha val="37000"/>
                </a:srgbClr>
              </a:solid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grpSp>
        <p:sp>
          <p:nvSpPr>
            <p:cNvPr id="20" name="Freeform 19"/>
            <p:cNvSpPr/>
            <p:nvPr/>
          </p:nvSpPr>
          <p:spPr>
            <a:xfrm>
              <a:off x="8533999" y="3581183"/>
              <a:ext cx="1371638" cy="1287988"/>
            </a:xfrm>
            <a:custGeom>
              <a:avLst/>
              <a:gdLst>
                <a:gd name="connsiteX0" fmla="*/ 189097 w 1485160"/>
                <a:gd name="connsiteY0" fmla="*/ 462964 h 1440975"/>
                <a:gd name="connsiteX1" fmla="*/ 197048 w 1485160"/>
                <a:gd name="connsiteY1" fmla="*/ 359597 h 1440975"/>
                <a:gd name="connsiteX2" fmla="*/ 252707 w 1485160"/>
                <a:gd name="connsiteY2" fmla="*/ 415256 h 1440975"/>
                <a:gd name="connsiteX3" fmla="*/ 284513 w 1485160"/>
                <a:gd name="connsiteY3" fmla="*/ 462964 h 1440975"/>
                <a:gd name="connsiteX4" fmla="*/ 292464 w 1485160"/>
                <a:gd name="connsiteY4" fmla="*/ 478867 h 1440975"/>
                <a:gd name="connsiteX5" fmla="*/ 276561 w 1485160"/>
                <a:gd name="connsiteY5" fmla="*/ 351646 h 1440975"/>
                <a:gd name="connsiteX6" fmla="*/ 292464 w 1485160"/>
                <a:gd name="connsiteY6" fmla="*/ 375500 h 1440975"/>
                <a:gd name="connsiteX7" fmla="*/ 324269 w 1485160"/>
                <a:gd name="connsiteY7" fmla="*/ 399354 h 1440975"/>
                <a:gd name="connsiteX8" fmla="*/ 332220 w 1485160"/>
                <a:gd name="connsiteY8" fmla="*/ 335743 h 1440975"/>
                <a:gd name="connsiteX9" fmla="*/ 379928 w 1485160"/>
                <a:gd name="connsiteY9" fmla="*/ 399354 h 1440975"/>
                <a:gd name="connsiteX10" fmla="*/ 395831 w 1485160"/>
                <a:gd name="connsiteY10" fmla="*/ 423208 h 1440975"/>
                <a:gd name="connsiteX11" fmla="*/ 419685 w 1485160"/>
                <a:gd name="connsiteY11" fmla="*/ 431159 h 1440975"/>
                <a:gd name="connsiteX12" fmla="*/ 387880 w 1485160"/>
                <a:gd name="connsiteY12" fmla="*/ 280084 h 1440975"/>
                <a:gd name="connsiteX13" fmla="*/ 435587 w 1485160"/>
                <a:gd name="connsiteY13" fmla="*/ 311889 h 1440975"/>
                <a:gd name="connsiteX14" fmla="*/ 451490 w 1485160"/>
                <a:gd name="connsiteY14" fmla="*/ 319841 h 1440975"/>
                <a:gd name="connsiteX15" fmla="*/ 507149 w 1485160"/>
                <a:gd name="connsiteY15" fmla="*/ 272133 h 1440975"/>
                <a:gd name="connsiteX16" fmla="*/ 483295 w 1485160"/>
                <a:gd name="connsiteY16" fmla="*/ 160815 h 1440975"/>
                <a:gd name="connsiteX17" fmla="*/ 499198 w 1485160"/>
                <a:gd name="connsiteY17" fmla="*/ 184669 h 1440975"/>
                <a:gd name="connsiteX18" fmla="*/ 546906 w 1485160"/>
                <a:gd name="connsiteY18" fmla="*/ 216474 h 1440975"/>
                <a:gd name="connsiteX19" fmla="*/ 562808 w 1485160"/>
                <a:gd name="connsiteY19" fmla="*/ 232376 h 1440975"/>
                <a:gd name="connsiteX20" fmla="*/ 554857 w 1485160"/>
                <a:gd name="connsiteY20" fmla="*/ 136961 h 1440975"/>
                <a:gd name="connsiteX21" fmla="*/ 570760 w 1485160"/>
                <a:gd name="connsiteY21" fmla="*/ 168766 h 1440975"/>
                <a:gd name="connsiteX22" fmla="*/ 594613 w 1485160"/>
                <a:gd name="connsiteY22" fmla="*/ 200571 h 1440975"/>
                <a:gd name="connsiteX23" fmla="*/ 610516 w 1485160"/>
                <a:gd name="connsiteY23" fmla="*/ 232376 h 1440975"/>
                <a:gd name="connsiteX24" fmla="*/ 634370 w 1485160"/>
                <a:gd name="connsiteY24" fmla="*/ 272133 h 1440975"/>
                <a:gd name="connsiteX25" fmla="*/ 610516 w 1485160"/>
                <a:gd name="connsiteY25" fmla="*/ 73350 h 1440975"/>
                <a:gd name="connsiteX26" fmla="*/ 642321 w 1485160"/>
                <a:gd name="connsiteY26" fmla="*/ 121058 h 1440975"/>
                <a:gd name="connsiteX27" fmla="*/ 650273 w 1485160"/>
                <a:gd name="connsiteY27" fmla="*/ 144912 h 1440975"/>
                <a:gd name="connsiteX28" fmla="*/ 682078 w 1485160"/>
                <a:gd name="connsiteY28" fmla="*/ 176717 h 1440975"/>
                <a:gd name="connsiteX29" fmla="*/ 697980 w 1485160"/>
                <a:gd name="connsiteY29" fmla="*/ 105155 h 1440975"/>
                <a:gd name="connsiteX30" fmla="*/ 705932 w 1485160"/>
                <a:gd name="connsiteY30" fmla="*/ 129009 h 1440975"/>
                <a:gd name="connsiteX31" fmla="*/ 721834 w 1485160"/>
                <a:gd name="connsiteY31" fmla="*/ 160815 h 1440975"/>
                <a:gd name="connsiteX32" fmla="*/ 793396 w 1485160"/>
                <a:gd name="connsiteY32" fmla="*/ 176717 h 1440975"/>
                <a:gd name="connsiteX33" fmla="*/ 888812 w 1485160"/>
                <a:gd name="connsiteY33" fmla="*/ 73350 h 1440975"/>
                <a:gd name="connsiteX34" fmla="*/ 872909 w 1485160"/>
                <a:gd name="connsiteY34" fmla="*/ 121058 h 1440975"/>
                <a:gd name="connsiteX35" fmla="*/ 864958 w 1485160"/>
                <a:gd name="connsiteY35" fmla="*/ 168766 h 1440975"/>
                <a:gd name="connsiteX36" fmla="*/ 976276 w 1485160"/>
                <a:gd name="connsiteY36" fmla="*/ 129009 h 1440975"/>
                <a:gd name="connsiteX37" fmla="*/ 952422 w 1485160"/>
                <a:gd name="connsiteY37" fmla="*/ 184669 h 1440975"/>
                <a:gd name="connsiteX38" fmla="*/ 912666 w 1485160"/>
                <a:gd name="connsiteY38" fmla="*/ 240328 h 1440975"/>
                <a:gd name="connsiteX39" fmla="*/ 912666 w 1485160"/>
                <a:gd name="connsiteY39" fmla="*/ 264182 h 1440975"/>
                <a:gd name="connsiteX40" fmla="*/ 1039887 w 1485160"/>
                <a:gd name="connsiteY40" fmla="*/ 192620 h 1440975"/>
                <a:gd name="connsiteX41" fmla="*/ 1031935 w 1485160"/>
                <a:gd name="connsiteY41" fmla="*/ 216474 h 1440975"/>
                <a:gd name="connsiteX42" fmla="*/ 1016033 w 1485160"/>
                <a:gd name="connsiteY42" fmla="*/ 303938 h 1440975"/>
                <a:gd name="connsiteX43" fmla="*/ 1095546 w 1485160"/>
                <a:gd name="connsiteY43" fmla="*/ 264182 h 1440975"/>
                <a:gd name="connsiteX44" fmla="*/ 1079643 w 1485160"/>
                <a:gd name="connsiteY44" fmla="*/ 311889 h 1440975"/>
                <a:gd name="connsiteX45" fmla="*/ 1079643 w 1485160"/>
                <a:gd name="connsiteY45" fmla="*/ 343695 h 1440975"/>
                <a:gd name="connsiteX46" fmla="*/ 1167107 w 1485160"/>
                <a:gd name="connsiteY46" fmla="*/ 295987 h 1440975"/>
                <a:gd name="connsiteX47" fmla="*/ 1151205 w 1485160"/>
                <a:gd name="connsiteY47" fmla="*/ 343695 h 1440975"/>
                <a:gd name="connsiteX48" fmla="*/ 1143253 w 1485160"/>
                <a:gd name="connsiteY48" fmla="*/ 375500 h 1440975"/>
                <a:gd name="connsiteX49" fmla="*/ 1230718 w 1485160"/>
                <a:gd name="connsiteY49" fmla="*/ 319841 h 1440975"/>
                <a:gd name="connsiteX50" fmla="*/ 1214815 w 1485160"/>
                <a:gd name="connsiteY50" fmla="*/ 367549 h 1440975"/>
                <a:gd name="connsiteX51" fmla="*/ 1183010 w 1485160"/>
                <a:gd name="connsiteY51" fmla="*/ 439110 h 1440975"/>
                <a:gd name="connsiteX52" fmla="*/ 1175059 w 1485160"/>
                <a:gd name="connsiteY52" fmla="*/ 462964 h 1440975"/>
                <a:gd name="connsiteX53" fmla="*/ 1318182 w 1485160"/>
                <a:gd name="connsiteY53" fmla="*/ 375500 h 1440975"/>
                <a:gd name="connsiteX54" fmla="*/ 1302280 w 1485160"/>
                <a:gd name="connsiteY54" fmla="*/ 431159 h 1440975"/>
                <a:gd name="connsiteX55" fmla="*/ 1437452 w 1485160"/>
                <a:gd name="connsiteY55" fmla="*/ 351646 h 1440975"/>
                <a:gd name="connsiteX56" fmla="*/ 1413598 w 1485160"/>
                <a:gd name="connsiteY56" fmla="*/ 439110 h 1440975"/>
                <a:gd name="connsiteX57" fmla="*/ 1397695 w 1485160"/>
                <a:gd name="connsiteY57" fmla="*/ 470915 h 1440975"/>
                <a:gd name="connsiteX58" fmla="*/ 1381793 w 1485160"/>
                <a:gd name="connsiteY58" fmla="*/ 518623 h 1440975"/>
                <a:gd name="connsiteX59" fmla="*/ 1405647 w 1485160"/>
                <a:gd name="connsiteY59" fmla="*/ 478867 h 1440975"/>
                <a:gd name="connsiteX60" fmla="*/ 1485160 w 1485160"/>
                <a:gd name="connsiteY60" fmla="*/ 478867 h 1440975"/>
                <a:gd name="connsiteX61" fmla="*/ 1397695 w 1485160"/>
                <a:gd name="connsiteY61" fmla="*/ 558380 h 1440975"/>
                <a:gd name="connsiteX62" fmla="*/ 1413598 w 1485160"/>
                <a:gd name="connsiteY62" fmla="*/ 637893 h 1440975"/>
                <a:gd name="connsiteX63" fmla="*/ 1421549 w 1485160"/>
                <a:gd name="connsiteY63" fmla="*/ 669698 h 1440975"/>
                <a:gd name="connsiteX64" fmla="*/ 1437452 w 1485160"/>
                <a:gd name="connsiteY64" fmla="*/ 725357 h 1440975"/>
                <a:gd name="connsiteX65" fmla="*/ 1318182 w 1485160"/>
                <a:gd name="connsiteY65" fmla="*/ 685601 h 1440975"/>
                <a:gd name="connsiteX66" fmla="*/ 1334085 w 1485160"/>
                <a:gd name="connsiteY66" fmla="*/ 725357 h 1440975"/>
                <a:gd name="connsiteX67" fmla="*/ 1365890 w 1485160"/>
                <a:gd name="connsiteY67" fmla="*/ 788968 h 1440975"/>
                <a:gd name="connsiteX68" fmla="*/ 1389744 w 1485160"/>
                <a:gd name="connsiteY68" fmla="*/ 844627 h 1440975"/>
                <a:gd name="connsiteX69" fmla="*/ 1405647 w 1485160"/>
                <a:gd name="connsiteY69" fmla="*/ 892335 h 1440975"/>
                <a:gd name="connsiteX70" fmla="*/ 1413598 w 1485160"/>
                <a:gd name="connsiteY70" fmla="*/ 908237 h 1440975"/>
                <a:gd name="connsiteX71" fmla="*/ 1294328 w 1485160"/>
                <a:gd name="connsiteY71" fmla="*/ 796919 h 1440975"/>
                <a:gd name="connsiteX72" fmla="*/ 1294328 w 1485160"/>
                <a:gd name="connsiteY72" fmla="*/ 796919 h 1440975"/>
                <a:gd name="connsiteX73" fmla="*/ 1262523 w 1485160"/>
                <a:gd name="connsiteY73" fmla="*/ 836675 h 1440975"/>
                <a:gd name="connsiteX74" fmla="*/ 1326133 w 1485160"/>
                <a:gd name="connsiteY74" fmla="*/ 924140 h 1440975"/>
                <a:gd name="connsiteX75" fmla="*/ 1246620 w 1485160"/>
                <a:gd name="connsiteY75" fmla="*/ 900286 h 1440975"/>
                <a:gd name="connsiteX76" fmla="*/ 1310231 w 1485160"/>
                <a:gd name="connsiteY76" fmla="*/ 1011604 h 1440975"/>
                <a:gd name="connsiteX77" fmla="*/ 1190961 w 1485160"/>
                <a:gd name="connsiteY77" fmla="*/ 924140 h 1440975"/>
                <a:gd name="connsiteX78" fmla="*/ 1198913 w 1485160"/>
                <a:gd name="connsiteY78" fmla="*/ 947994 h 1440975"/>
                <a:gd name="connsiteX79" fmla="*/ 1230718 w 1485160"/>
                <a:gd name="connsiteY79" fmla="*/ 1011604 h 1440975"/>
                <a:gd name="connsiteX80" fmla="*/ 1262523 w 1485160"/>
                <a:gd name="connsiteY80" fmla="*/ 1091117 h 1440975"/>
                <a:gd name="connsiteX81" fmla="*/ 1262523 w 1485160"/>
                <a:gd name="connsiteY81" fmla="*/ 1107020 h 1440975"/>
                <a:gd name="connsiteX82" fmla="*/ 1183010 w 1485160"/>
                <a:gd name="connsiteY82" fmla="*/ 1027507 h 1440975"/>
                <a:gd name="connsiteX83" fmla="*/ 1190961 w 1485160"/>
                <a:gd name="connsiteY83" fmla="*/ 1091117 h 1440975"/>
                <a:gd name="connsiteX84" fmla="*/ 1206864 w 1485160"/>
                <a:gd name="connsiteY84" fmla="*/ 1138825 h 1440975"/>
                <a:gd name="connsiteX85" fmla="*/ 1222767 w 1485160"/>
                <a:gd name="connsiteY85" fmla="*/ 1162679 h 1440975"/>
                <a:gd name="connsiteX86" fmla="*/ 1222767 w 1485160"/>
                <a:gd name="connsiteY86" fmla="*/ 1194484 h 1440975"/>
                <a:gd name="connsiteX87" fmla="*/ 1095546 w 1485160"/>
                <a:gd name="connsiteY87" fmla="*/ 1099069 h 1440975"/>
                <a:gd name="connsiteX88" fmla="*/ 1103497 w 1485160"/>
                <a:gd name="connsiteY88" fmla="*/ 1130874 h 1440975"/>
                <a:gd name="connsiteX89" fmla="*/ 1119400 w 1485160"/>
                <a:gd name="connsiteY89" fmla="*/ 1170630 h 1440975"/>
                <a:gd name="connsiteX90" fmla="*/ 1143253 w 1485160"/>
                <a:gd name="connsiteY90" fmla="*/ 1250143 h 1440975"/>
                <a:gd name="connsiteX91" fmla="*/ 1151205 w 1485160"/>
                <a:gd name="connsiteY91" fmla="*/ 1281949 h 1440975"/>
                <a:gd name="connsiteX92" fmla="*/ 1159156 w 1485160"/>
                <a:gd name="connsiteY92" fmla="*/ 1305802 h 1440975"/>
                <a:gd name="connsiteX93" fmla="*/ 1135302 w 1485160"/>
                <a:gd name="connsiteY93" fmla="*/ 1266046 h 1440975"/>
                <a:gd name="connsiteX94" fmla="*/ 1016033 w 1485160"/>
                <a:gd name="connsiteY94" fmla="*/ 1170630 h 1440975"/>
                <a:gd name="connsiteX95" fmla="*/ 1039887 w 1485160"/>
                <a:gd name="connsiteY95" fmla="*/ 1297851 h 1440975"/>
                <a:gd name="connsiteX96" fmla="*/ 984227 w 1485160"/>
                <a:gd name="connsiteY96" fmla="*/ 1353510 h 1440975"/>
                <a:gd name="connsiteX97" fmla="*/ 928568 w 1485160"/>
                <a:gd name="connsiteY97" fmla="*/ 1242192 h 1440975"/>
                <a:gd name="connsiteX98" fmla="*/ 920617 w 1485160"/>
                <a:gd name="connsiteY98" fmla="*/ 1281949 h 1440975"/>
                <a:gd name="connsiteX99" fmla="*/ 912666 w 1485160"/>
                <a:gd name="connsiteY99" fmla="*/ 1305802 h 1440975"/>
                <a:gd name="connsiteX100" fmla="*/ 904714 w 1485160"/>
                <a:gd name="connsiteY100" fmla="*/ 1417121 h 1440975"/>
                <a:gd name="connsiteX101" fmla="*/ 864958 w 1485160"/>
                <a:gd name="connsiteY101" fmla="*/ 1289900 h 1440975"/>
                <a:gd name="connsiteX102" fmla="*/ 849055 w 1485160"/>
                <a:gd name="connsiteY102" fmla="*/ 1337608 h 1440975"/>
                <a:gd name="connsiteX103" fmla="*/ 825201 w 1485160"/>
                <a:gd name="connsiteY103" fmla="*/ 1417121 h 1440975"/>
                <a:gd name="connsiteX104" fmla="*/ 809299 w 1485160"/>
                <a:gd name="connsiteY104" fmla="*/ 1440975 h 1440975"/>
                <a:gd name="connsiteX105" fmla="*/ 793396 w 1485160"/>
                <a:gd name="connsiteY105" fmla="*/ 1281949 h 1440975"/>
                <a:gd name="connsiteX106" fmla="*/ 769542 w 1485160"/>
                <a:gd name="connsiteY106" fmla="*/ 1313754 h 1440975"/>
                <a:gd name="connsiteX107" fmla="*/ 721834 w 1485160"/>
                <a:gd name="connsiteY107" fmla="*/ 1377364 h 1440975"/>
                <a:gd name="connsiteX108" fmla="*/ 713883 w 1485160"/>
                <a:gd name="connsiteY108" fmla="*/ 1258095 h 1440975"/>
                <a:gd name="connsiteX109" fmla="*/ 690029 w 1485160"/>
                <a:gd name="connsiteY109" fmla="*/ 1281949 h 1440975"/>
                <a:gd name="connsiteX110" fmla="*/ 658224 w 1485160"/>
                <a:gd name="connsiteY110" fmla="*/ 1329656 h 1440975"/>
                <a:gd name="connsiteX111" fmla="*/ 634370 w 1485160"/>
                <a:gd name="connsiteY111" fmla="*/ 1345559 h 1440975"/>
                <a:gd name="connsiteX112" fmla="*/ 642321 w 1485160"/>
                <a:gd name="connsiteY112" fmla="*/ 1234241 h 1440975"/>
                <a:gd name="connsiteX113" fmla="*/ 634370 w 1485160"/>
                <a:gd name="connsiteY113" fmla="*/ 1258095 h 1440975"/>
                <a:gd name="connsiteX114" fmla="*/ 610516 w 1485160"/>
                <a:gd name="connsiteY114" fmla="*/ 1281949 h 1440975"/>
                <a:gd name="connsiteX115" fmla="*/ 586662 w 1485160"/>
                <a:gd name="connsiteY115" fmla="*/ 1313754 h 1440975"/>
                <a:gd name="connsiteX116" fmla="*/ 570760 w 1485160"/>
                <a:gd name="connsiteY116" fmla="*/ 1337608 h 1440975"/>
                <a:gd name="connsiteX117" fmla="*/ 531003 w 1485160"/>
                <a:gd name="connsiteY117" fmla="*/ 1385315 h 1440975"/>
                <a:gd name="connsiteX118" fmla="*/ 523052 w 1485160"/>
                <a:gd name="connsiteY118" fmla="*/ 1361462 h 1440975"/>
                <a:gd name="connsiteX119" fmla="*/ 538954 w 1485160"/>
                <a:gd name="connsiteY119" fmla="*/ 1281949 h 1440975"/>
                <a:gd name="connsiteX120" fmla="*/ 562808 w 1485160"/>
                <a:gd name="connsiteY120" fmla="*/ 1154728 h 1440975"/>
                <a:gd name="connsiteX121" fmla="*/ 515100 w 1485160"/>
                <a:gd name="connsiteY121" fmla="*/ 1170630 h 1440975"/>
                <a:gd name="connsiteX122" fmla="*/ 499198 w 1485160"/>
                <a:gd name="connsiteY122" fmla="*/ 1194484 h 1440975"/>
                <a:gd name="connsiteX123" fmla="*/ 475344 w 1485160"/>
                <a:gd name="connsiteY123" fmla="*/ 1202435 h 1440975"/>
                <a:gd name="connsiteX124" fmla="*/ 499198 w 1485160"/>
                <a:gd name="connsiteY124" fmla="*/ 1114971 h 1440975"/>
                <a:gd name="connsiteX125" fmla="*/ 403782 w 1485160"/>
                <a:gd name="connsiteY125" fmla="*/ 1178582 h 1440975"/>
                <a:gd name="connsiteX126" fmla="*/ 427636 w 1485160"/>
                <a:gd name="connsiteY126" fmla="*/ 1035458 h 1440975"/>
                <a:gd name="connsiteX127" fmla="*/ 379928 w 1485160"/>
                <a:gd name="connsiteY127" fmla="*/ 1075215 h 1440975"/>
                <a:gd name="connsiteX128" fmla="*/ 332220 w 1485160"/>
                <a:gd name="connsiteY128" fmla="*/ 1107020 h 1440975"/>
                <a:gd name="connsiteX129" fmla="*/ 308367 w 1485160"/>
                <a:gd name="connsiteY129" fmla="*/ 1099069 h 1440975"/>
                <a:gd name="connsiteX130" fmla="*/ 379928 w 1485160"/>
                <a:gd name="connsiteY130" fmla="*/ 1027507 h 1440975"/>
                <a:gd name="connsiteX131" fmla="*/ 300415 w 1485160"/>
                <a:gd name="connsiteY131" fmla="*/ 1043409 h 1440975"/>
                <a:gd name="connsiteX132" fmla="*/ 252707 w 1485160"/>
                <a:gd name="connsiteY132" fmla="*/ 1059312 h 1440975"/>
                <a:gd name="connsiteX133" fmla="*/ 181146 w 1485160"/>
                <a:gd name="connsiteY133" fmla="*/ 987750 h 1440975"/>
                <a:gd name="connsiteX134" fmla="*/ 236805 w 1485160"/>
                <a:gd name="connsiteY134" fmla="*/ 916189 h 1440975"/>
                <a:gd name="connsiteX135" fmla="*/ 173194 w 1485160"/>
                <a:gd name="connsiteY135" fmla="*/ 932091 h 1440975"/>
                <a:gd name="connsiteX136" fmla="*/ 165243 w 1485160"/>
                <a:gd name="connsiteY136" fmla="*/ 932091 h 1440975"/>
                <a:gd name="connsiteX137" fmla="*/ 197048 w 1485160"/>
                <a:gd name="connsiteY137" fmla="*/ 804870 h 1440975"/>
                <a:gd name="connsiteX138" fmla="*/ 165243 w 1485160"/>
                <a:gd name="connsiteY138" fmla="*/ 812822 h 1440975"/>
                <a:gd name="connsiteX139" fmla="*/ 85730 w 1485160"/>
                <a:gd name="connsiteY139" fmla="*/ 820773 h 1440975"/>
                <a:gd name="connsiteX140" fmla="*/ 173194 w 1485160"/>
                <a:gd name="connsiteY140" fmla="*/ 781016 h 1440975"/>
                <a:gd name="connsiteX141" fmla="*/ 141389 w 1485160"/>
                <a:gd name="connsiteY141" fmla="*/ 765114 h 1440975"/>
                <a:gd name="connsiteX142" fmla="*/ 101633 w 1485160"/>
                <a:gd name="connsiteY142" fmla="*/ 757162 h 1440975"/>
                <a:gd name="connsiteX143" fmla="*/ 45973 w 1485160"/>
                <a:gd name="connsiteY143" fmla="*/ 749211 h 1440975"/>
                <a:gd name="connsiteX144" fmla="*/ 101633 w 1485160"/>
                <a:gd name="connsiteY144" fmla="*/ 717406 h 1440975"/>
                <a:gd name="connsiteX145" fmla="*/ 93681 w 1485160"/>
                <a:gd name="connsiteY145" fmla="*/ 693552 h 1440975"/>
                <a:gd name="connsiteX146" fmla="*/ 53925 w 1485160"/>
                <a:gd name="connsiteY146" fmla="*/ 645844 h 1440975"/>
                <a:gd name="connsiteX147" fmla="*/ 22120 w 1485160"/>
                <a:gd name="connsiteY147" fmla="*/ 621990 h 1440975"/>
                <a:gd name="connsiteX148" fmla="*/ 93681 w 1485160"/>
                <a:gd name="connsiteY148" fmla="*/ 614039 h 1440975"/>
                <a:gd name="connsiteX149" fmla="*/ 85730 w 1485160"/>
                <a:gd name="connsiteY149" fmla="*/ 590185 h 1440975"/>
                <a:gd name="connsiteX150" fmla="*/ 69827 w 1485160"/>
                <a:gd name="connsiteY150" fmla="*/ 566331 h 1440975"/>
                <a:gd name="connsiteX151" fmla="*/ 61876 w 1485160"/>
                <a:gd name="connsiteY151" fmla="*/ 486818 h 1440975"/>
                <a:gd name="connsiteX152" fmla="*/ 149340 w 1485160"/>
                <a:gd name="connsiteY152" fmla="*/ 534526 h 1440975"/>
                <a:gd name="connsiteX153" fmla="*/ 141389 w 1485160"/>
                <a:gd name="connsiteY153" fmla="*/ 502721 h 1440975"/>
                <a:gd name="connsiteX154" fmla="*/ 125487 w 1485160"/>
                <a:gd name="connsiteY154" fmla="*/ 423208 h 1440975"/>
                <a:gd name="connsiteX155" fmla="*/ 117535 w 1485160"/>
                <a:gd name="connsiteY155" fmla="*/ 391402 h 1440975"/>
                <a:gd name="connsiteX156" fmla="*/ 189097 w 1485160"/>
                <a:gd name="connsiteY156" fmla="*/ 462964 h 144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1485160" h="1440975">
                  <a:moveTo>
                    <a:pt x="189097" y="462964"/>
                  </a:moveTo>
                  <a:cubicBezTo>
                    <a:pt x="191747" y="428508"/>
                    <a:pt x="169402" y="380332"/>
                    <a:pt x="197048" y="359597"/>
                  </a:cubicBezTo>
                  <a:cubicBezTo>
                    <a:pt x="218038" y="343854"/>
                    <a:pt x="238153" y="393425"/>
                    <a:pt x="252707" y="415256"/>
                  </a:cubicBezTo>
                  <a:lnTo>
                    <a:pt x="284513" y="462964"/>
                  </a:lnTo>
                  <a:cubicBezTo>
                    <a:pt x="293302" y="489332"/>
                    <a:pt x="292464" y="495199"/>
                    <a:pt x="292464" y="478867"/>
                  </a:cubicBezTo>
                  <a:cubicBezTo>
                    <a:pt x="287163" y="436460"/>
                    <a:pt x="276561" y="394383"/>
                    <a:pt x="276561" y="351646"/>
                  </a:cubicBezTo>
                  <a:cubicBezTo>
                    <a:pt x="276561" y="342090"/>
                    <a:pt x="285002" y="369530"/>
                    <a:pt x="292464" y="375500"/>
                  </a:cubicBezTo>
                  <a:cubicBezTo>
                    <a:pt x="333402" y="408250"/>
                    <a:pt x="304465" y="359744"/>
                    <a:pt x="324269" y="399354"/>
                  </a:cubicBezTo>
                  <a:cubicBezTo>
                    <a:pt x="314174" y="288301"/>
                    <a:pt x="300497" y="292123"/>
                    <a:pt x="332220" y="335743"/>
                  </a:cubicBezTo>
                  <a:cubicBezTo>
                    <a:pt x="347809" y="357178"/>
                    <a:pt x="365226" y="377301"/>
                    <a:pt x="379928" y="399354"/>
                  </a:cubicBezTo>
                  <a:cubicBezTo>
                    <a:pt x="385229" y="407305"/>
                    <a:pt x="389074" y="416451"/>
                    <a:pt x="395831" y="423208"/>
                  </a:cubicBezTo>
                  <a:cubicBezTo>
                    <a:pt x="421890" y="449267"/>
                    <a:pt x="419685" y="446257"/>
                    <a:pt x="419685" y="431159"/>
                  </a:cubicBezTo>
                  <a:cubicBezTo>
                    <a:pt x="409083" y="380801"/>
                    <a:pt x="381079" y="331095"/>
                    <a:pt x="387880" y="280084"/>
                  </a:cubicBezTo>
                  <a:cubicBezTo>
                    <a:pt x="390406" y="261139"/>
                    <a:pt x="418493" y="303341"/>
                    <a:pt x="435587" y="311889"/>
                  </a:cubicBezTo>
                  <a:lnTo>
                    <a:pt x="451490" y="319841"/>
                  </a:lnTo>
                  <a:cubicBezTo>
                    <a:pt x="462055" y="256447"/>
                    <a:pt x="443319" y="272133"/>
                    <a:pt x="507149" y="272133"/>
                  </a:cubicBezTo>
                  <a:cubicBezTo>
                    <a:pt x="499198" y="235027"/>
                    <a:pt x="486731" y="198608"/>
                    <a:pt x="483295" y="160815"/>
                  </a:cubicBezTo>
                  <a:cubicBezTo>
                    <a:pt x="482430" y="151298"/>
                    <a:pt x="492006" y="178376"/>
                    <a:pt x="499198" y="184669"/>
                  </a:cubicBezTo>
                  <a:cubicBezTo>
                    <a:pt x="513582" y="197255"/>
                    <a:pt x="533391" y="202959"/>
                    <a:pt x="546906" y="216474"/>
                  </a:cubicBezTo>
                  <a:lnTo>
                    <a:pt x="562808" y="232376"/>
                  </a:lnTo>
                  <a:cubicBezTo>
                    <a:pt x="560158" y="200571"/>
                    <a:pt x="550898" y="168630"/>
                    <a:pt x="554857" y="136961"/>
                  </a:cubicBezTo>
                  <a:cubicBezTo>
                    <a:pt x="556327" y="125199"/>
                    <a:pt x="564478" y="158715"/>
                    <a:pt x="570760" y="168766"/>
                  </a:cubicBezTo>
                  <a:cubicBezTo>
                    <a:pt x="577783" y="180004"/>
                    <a:pt x="587590" y="189333"/>
                    <a:pt x="594613" y="200571"/>
                  </a:cubicBezTo>
                  <a:cubicBezTo>
                    <a:pt x="600895" y="210622"/>
                    <a:pt x="604635" y="222085"/>
                    <a:pt x="610516" y="232376"/>
                  </a:cubicBezTo>
                  <a:cubicBezTo>
                    <a:pt x="648883" y="299516"/>
                    <a:pt x="610253" y="223896"/>
                    <a:pt x="634370" y="272133"/>
                  </a:cubicBezTo>
                  <a:cubicBezTo>
                    <a:pt x="626419" y="205872"/>
                    <a:pt x="607009" y="139994"/>
                    <a:pt x="610516" y="73350"/>
                  </a:cubicBezTo>
                  <a:cubicBezTo>
                    <a:pt x="611520" y="54264"/>
                    <a:pt x="636277" y="102926"/>
                    <a:pt x="642321" y="121058"/>
                  </a:cubicBezTo>
                  <a:cubicBezTo>
                    <a:pt x="644972" y="129009"/>
                    <a:pt x="645624" y="137938"/>
                    <a:pt x="650273" y="144912"/>
                  </a:cubicBezTo>
                  <a:lnTo>
                    <a:pt x="682078" y="176717"/>
                  </a:lnTo>
                  <a:cubicBezTo>
                    <a:pt x="693859" y="0"/>
                    <a:pt x="682363" y="34881"/>
                    <a:pt x="697980" y="105155"/>
                  </a:cubicBezTo>
                  <a:cubicBezTo>
                    <a:pt x="699798" y="113337"/>
                    <a:pt x="702184" y="121512"/>
                    <a:pt x="705932" y="129009"/>
                  </a:cubicBezTo>
                  <a:cubicBezTo>
                    <a:pt x="723304" y="163754"/>
                    <a:pt x="721834" y="140898"/>
                    <a:pt x="721834" y="160815"/>
                  </a:cubicBezTo>
                  <a:cubicBezTo>
                    <a:pt x="816328" y="13824"/>
                    <a:pt x="793396" y="5384"/>
                    <a:pt x="793396" y="176717"/>
                  </a:cubicBezTo>
                  <a:cubicBezTo>
                    <a:pt x="825201" y="142261"/>
                    <a:pt x="850397" y="100240"/>
                    <a:pt x="888812" y="73350"/>
                  </a:cubicBezTo>
                  <a:cubicBezTo>
                    <a:pt x="902545" y="63737"/>
                    <a:pt x="878210" y="105155"/>
                    <a:pt x="872909" y="121058"/>
                  </a:cubicBezTo>
                  <a:cubicBezTo>
                    <a:pt x="862444" y="152454"/>
                    <a:pt x="864958" y="136532"/>
                    <a:pt x="864958" y="168766"/>
                  </a:cubicBezTo>
                  <a:cubicBezTo>
                    <a:pt x="902064" y="155514"/>
                    <a:pt x="937510" y="121960"/>
                    <a:pt x="976276" y="129009"/>
                  </a:cubicBezTo>
                  <a:cubicBezTo>
                    <a:pt x="996136" y="132620"/>
                    <a:pt x="962088" y="166948"/>
                    <a:pt x="952422" y="184669"/>
                  </a:cubicBezTo>
                  <a:cubicBezTo>
                    <a:pt x="930793" y="224322"/>
                    <a:pt x="930179" y="205301"/>
                    <a:pt x="912666" y="240328"/>
                  </a:cubicBezTo>
                  <a:cubicBezTo>
                    <a:pt x="899482" y="266697"/>
                    <a:pt x="897722" y="264182"/>
                    <a:pt x="912666" y="264182"/>
                  </a:cubicBezTo>
                  <a:cubicBezTo>
                    <a:pt x="955073" y="240328"/>
                    <a:pt x="994711" y="210690"/>
                    <a:pt x="1039887" y="192620"/>
                  </a:cubicBezTo>
                  <a:cubicBezTo>
                    <a:pt x="1047669" y="189507"/>
                    <a:pt x="1033209" y="208190"/>
                    <a:pt x="1031935" y="216474"/>
                  </a:cubicBezTo>
                  <a:cubicBezTo>
                    <a:pt x="1018313" y="305015"/>
                    <a:pt x="1043564" y="276407"/>
                    <a:pt x="1016033" y="303938"/>
                  </a:cubicBezTo>
                  <a:cubicBezTo>
                    <a:pt x="1042537" y="290686"/>
                    <a:pt x="1066142" y="260507"/>
                    <a:pt x="1095546" y="264182"/>
                  </a:cubicBezTo>
                  <a:cubicBezTo>
                    <a:pt x="1112179" y="266261"/>
                    <a:pt x="1079643" y="295126"/>
                    <a:pt x="1079643" y="311889"/>
                  </a:cubicBezTo>
                  <a:lnTo>
                    <a:pt x="1079643" y="343695"/>
                  </a:lnTo>
                  <a:cubicBezTo>
                    <a:pt x="1108798" y="327792"/>
                    <a:pt x="1133897" y="295987"/>
                    <a:pt x="1167107" y="295987"/>
                  </a:cubicBezTo>
                  <a:cubicBezTo>
                    <a:pt x="1183870" y="295987"/>
                    <a:pt x="1156506" y="327792"/>
                    <a:pt x="1151205" y="343695"/>
                  </a:cubicBezTo>
                  <a:cubicBezTo>
                    <a:pt x="1142415" y="370066"/>
                    <a:pt x="1143253" y="359167"/>
                    <a:pt x="1143253" y="375500"/>
                  </a:cubicBezTo>
                  <a:cubicBezTo>
                    <a:pt x="1172408" y="356947"/>
                    <a:pt x="1196372" y="323657"/>
                    <a:pt x="1230718" y="319841"/>
                  </a:cubicBezTo>
                  <a:cubicBezTo>
                    <a:pt x="1247378" y="317990"/>
                    <a:pt x="1224113" y="353601"/>
                    <a:pt x="1214815" y="367549"/>
                  </a:cubicBezTo>
                  <a:cubicBezTo>
                    <a:pt x="1189615" y="405349"/>
                    <a:pt x="1201934" y="382338"/>
                    <a:pt x="1183010" y="439110"/>
                  </a:cubicBezTo>
                  <a:lnTo>
                    <a:pt x="1175059" y="462964"/>
                  </a:lnTo>
                  <a:lnTo>
                    <a:pt x="1318182" y="375500"/>
                  </a:lnTo>
                  <a:lnTo>
                    <a:pt x="1302280" y="431159"/>
                  </a:lnTo>
                  <a:cubicBezTo>
                    <a:pt x="1347337" y="404655"/>
                    <a:pt x="1385636" y="358555"/>
                    <a:pt x="1437452" y="351646"/>
                  </a:cubicBezTo>
                  <a:cubicBezTo>
                    <a:pt x="1439292" y="351401"/>
                    <a:pt x="1420876" y="422127"/>
                    <a:pt x="1413598" y="439110"/>
                  </a:cubicBezTo>
                  <a:cubicBezTo>
                    <a:pt x="1408929" y="450005"/>
                    <a:pt x="1402097" y="459910"/>
                    <a:pt x="1397695" y="470915"/>
                  </a:cubicBezTo>
                  <a:cubicBezTo>
                    <a:pt x="1391469" y="486479"/>
                    <a:pt x="1378506" y="535060"/>
                    <a:pt x="1381793" y="518623"/>
                  </a:cubicBezTo>
                  <a:cubicBezTo>
                    <a:pt x="1390784" y="473669"/>
                    <a:pt x="1376230" y="478867"/>
                    <a:pt x="1405647" y="478867"/>
                  </a:cubicBezTo>
                  <a:lnTo>
                    <a:pt x="1485160" y="478867"/>
                  </a:lnTo>
                  <a:cubicBezTo>
                    <a:pt x="1456005" y="505371"/>
                    <a:pt x="1413864" y="522449"/>
                    <a:pt x="1397695" y="558380"/>
                  </a:cubicBezTo>
                  <a:cubicBezTo>
                    <a:pt x="1386603" y="583029"/>
                    <a:pt x="1407043" y="611671"/>
                    <a:pt x="1413598" y="637893"/>
                  </a:cubicBezTo>
                  <a:cubicBezTo>
                    <a:pt x="1416248" y="648495"/>
                    <a:pt x="1418409" y="659231"/>
                    <a:pt x="1421549" y="669698"/>
                  </a:cubicBezTo>
                  <a:cubicBezTo>
                    <a:pt x="1438290" y="725502"/>
                    <a:pt x="1437452" y="699761"/>
                    <a:pt x="1437452" y="725357"/>
                  </a:cubicBezTo>
                  <a:cubicBezTo>
                    <a:pt x="1397695" y="712105"/>
                    <a:pt x="1360089" y="685601"/>
                    <a:pt x="1318182" y="685601"/>
                  </a:cubicBezTo>
                  <a:cubicBezTo>
                    <a:pt x="1303909" y="685601"/>
                    <a:pt x="1328104" y="712398"/>
                    <a:pt x="1334085" y="725357"/>
                  </a:cubicBezTo>
                  <a:cubicBezTo>
                    <a:pt x="1344019" y="746881"/>
                    <a:pt x="1365890" y="788968"/>
                    <a:pt x="1365890" y="788968"/>
                  </a:cubicBezTo>
                  <a:cubicBezTo>
                    <a:pt x="1386922" y="873098"/>
                    <a:pt x="1358367" y="774030"/>
                    <a:pt x="1389744" y="844627"/>
                  </a:cubicBezTo>
                  <a:cubicBezTo>
                    <a:pt x="1396552" y="859945"/>
                    <a:pt x="1400346" y="876432"/>
                    <a:pt x="1405647" y="892335"/>
                  </a:cubicBezTo>
                  <a:cubicBezTo>
                    <a:pt x="1407521" y="897957"/>
                    <a:pt x="1410948" y="902936"/>
                    <a:pt x="1413598" y="908237"/>
                  </a:cubicBezTo>
                  <a:lnTo>
                    <a:pt x="1294328" y="796919"/>
                  </a:lnTo>
                  <a:lnTo>
                    <a:pt x="1294328" y="796919"/>
                  </a:lnTo>
                  <a:lnTo>
                    <a:pt x="1262523" y="836675"/>
                  </a:lnTo>
                  <a:lnTo>
                    <a:pt x="1326133" y="924140"/>
                  </a:lnTo>
                  <a:lnTo>
                    <a:pt x="1246620" y="900286"/>
                  </a:lnTo>
                  <a:lnTo>
                    <a:pt x="1310231" y="1011604"/>
                  </a:lnTo>
                  <a:cubicBezTo>
                    <a:pt x="1270474" y="982449"/>
                    <a:pt x="1233766" y="948600"/>
                    <a:pt x="1190961" y="924140"/>
                  </a:cubicBezTo>
                  <a:cubicBezTo>
                    <a:pt x="1183684" y="919982"/>
                    <a:pt x="1195445" y="940364"/>
                    <a:pt x="1198913" y="947994"/>
                  </a:cubicBezTo>
                  <a:cubicBezTo>
                    <a:pt x="1208723" y="969575"/>
                    <a:pt x="1220116" y="990401"/>
                    <a:pt x="1230718" y="1011604"/>
                  </a:cubicBezTo>
                  <a:cubicBezTo>
                    <a:pt x="1240221" y="1030610"/>
                    <a:pt x="1262523" y="1071469"/>
                    <a:pt x="1262523" y="1091117"/>
                  </a:cubicBezTo>
                  <a:lnTo>
                    <a:pt x="1262523" y="1107020"/>
                  </a:lnTo>
                  <a:cubicBezTo>
                    <a:pt x="1236019" y="1080516"/>
                    <a:pt x="1219600" y="1035638"/>
                    <a:pt x="1183010" y="1027507"/>
                  </a:cubicBezTo>
                  <a:cubicBezTo>
                    <a:pt x="1162151" y="1022871"/>
                    <a:pt x="1186484" y="1070223"/>
                    <a:pt x="1190961" y="1091117"/>
                  </a:cubicBezTo>
                  <a:cubicBezTo>
                    <a:pt x="1194473" y="1107508"/>
                    <a:pt x="1197565" y="1124877"/>
                    <a:pt x="1206864" y="1138825"/>
                  </a:cubicBezTo>
                  <a:cubicBezTo>
                    <a:pt x="1212165" y="1146776"/>
                    <a:pt x="1220142" y="1153490"/>
                    <a:pt x="1222767" y="1162679"/>
                  </a:cubicBezTo>
                  <a:cubicBezTo>
                    <a:pt x="1225680" y="1172873"/>
                    <a:pt x="1222767" y="1183882"/>
                    <a:pt x="1222767" y="1194484"/>
                  </a:cubicBezTo>
                  <a:cubicBezTo>
                    <a:pt x="1180360" y="1162679"/>
                    <a:pt x="1142318" y="1124014"/>
                    <a:pt x="1095546" y="1099069"/>
                  </a:cubicBezTo>
                  <a:cubicBezTo>
                    <a:pt x="1085904" y="1093926"/>
                    <a:pt x="1100041" y="1120507"/>
                    <a:pt x="1103497" y="1130874"/>
                  </a:cubicBezTo>
                  <a:cubicBezTo>
                    <a:pt x="1108011" y="1144414"/>
                    <a:pt x="1114099" y="1157378"/>
                    <a:pt x="1119400" y="1170630"/>
                  </a:cubicBezTo>
                  <a:cubicBezTo>
                    <a:pt x="1137911" y="1300213"/>
                    <a:pt x="1112260" y="1177825"/>
                    <a:pt x="1143253" y="1250143"/>
                  </a:cubicBezTo>
                  <a:cubicBezTo>
                    <a:pt x="1147558" y="1260188"/>
                    <a:pt x="1148203" y="1271441"/>
                    <a:pt x="1151205" y="1281949"/>
                  </a:cubicBezTo>
                  <a:cubicBezTo>
                    <a:pt x="1153508" y="1290008"/>
                    <a:pt x="1167537" y="1305802"/>
                    <a:pt x="1159156" y="1305802"/>
                  </a:cubicBezTo>
                  <a:cubicBezTo>
                    <a:pt x="1154357" y="1305802"/>
                    <a:pt x="1138601" y="1272645"/>
                    <a:pt x="1135302" y="1266046"/>
                  </a:cubicBezTo>
                  <a:lnTo>
                    <a:pt x="1016033" y="1170630"/>
                  </a:lnTo>
                  <a:lnTo>
                    <a:pt x="1039887" y="1297851"/>
                  </a:lnTo>
                  <a:cubicBezTo>
                    <a:pt x="958047" y="1204322"/>
                    <a:pt x="984227" y="1206066"/>
                    <a:pt x="984227" y="1353510"/>
                  </a:cubicBezTo>
                  <a:cubicBezTo>
                    <a:pt x="965674" y="1316404"/>
                    <a:pt x="956130" y="1273199"/>
                    <a:pt x="928568" y="1242192"/>
                  </a:cubicBezTo>
                  <a:cubicBezTo>
                    <a:pt x="919589" y="1232091"/>
                    <a:pt x="923895" y="1268838"/>
                    <a:pt x="920617" y="1281949"/>
                  </a:cubicBezTo>
                  <a:cubicBezTo>
                    <a:pt x="918584" y="1290080"/>
                    <a:pt x="914699" y="1297671"/>
                    <a:pt x="912666" y="1305802"/>
                  </a:cubicBezTo>
                  <a:cubicBezTo>
                    <a:pt x="900036" y="1356322"/>
                    <a:pt x="904714" y="1354332"/>
                    <a:pt x="904714" y="1417121"/>
                  </a:cubicBezTo>
                  <a:cubicBezTo>
                    <a:pt x="891462" y="1374714"/>
                    <a:pt x="890437" y="1326298"/>
                    <a:pt x="864958" y="1289900"/>
                  </a:cubicBezTo>
                  <a:cubicBezTo>
                    <a:pt x="855345" y="1276167"/>
                    <a:pt x="853120" y="1321346"/>
                    <a:pt x="849055" y="1337608"/>
                  </a:cubicBezTo>
                  <a:cubicBezTo>
                    <a:pt x="844610" y="1355389"/>
                    <a:pt x="832946" y="1405503"/>
                    <a:pt x="825201" y="1417121"/>
                  </a:cubicBezTo>
                  <a:lnTo>
                    <a:pt x="809299" y="1440975"/>
                  </a:lnTo>
                  <a:cubicBezTo>
                    <a:pt x="803998" y="1387966"/>
                    <a:pt x="809286" y="1332797"/>
                    <a:pt x="793396" y="1281949"/>
                  </a:cubicBezTo>
                  <a:cubicBezTo>
                    <a:pt x="789443" y="1269300"/>
                    <a:pt x="777142" y="1302897"/>
                    <a:pt x="769542" y="1313754"/>
                  </a:cubicBezTo>
                  <a:cubicBezTo>
                    <a:pt x="727585" y="1373693"/>
                    <a:pt x="753603" y="1345597"/>
                    <a:pt x="721834" y="1377364"/>
                  </a:cubicBezTo>
                  <a:cubicBezTo>
                    <a:pt x="719184" y="1337608"/>
                    <a:pt x="726483" y="1295895"/>
                    <a:pt x="713883" y="1258095"/>
                  </a:cubicBezTo>
                  <a:cubicBezTo>
                    <a:pt x="710327" y="1247427"/>
                    <a:pt x="696933" y="1273073"/>
                    <a:pt x="690029" y="1281949"/>
                  </a:cubicBezTo>
                  <a:cubicBezTo>
                    <a:pt x="678295" y="1297035"/>
                    <a:pt x="674126" y="1319054"/>
                    <a:pt x="658224" y="1329656"/>
                  </a:cubicBezTo>
                  <a:lnTo>
                    <a:pt x="634370" y="1345559"/>
                  </a:lnTo>
                  <a:cubicBezTo>
                    <a:pt x="637020" y="1308453"/>
                    <a:pt x="642321" y="1271442"/>
                    <a:pt x="642321" y="1234241"/>
                  </a:cubicBezTo>
                  <a:cubicBezTo>
                    <a:pt x="642321" y="1225860"/>
                    <a:pt x="639019" y="1251121"/>
                    <a:pt x="634370" y="1258095"/>
                  </a:cubicBezTo>
                  <a:cubicBezTo>
                    <a:pt x="628133" y="1267451"/>
                    <a:pt x="617834" y="1273411"/>
                    <a:pt x="610516" y="1281949"/>
                  </a:cubicBezTo>
                  <a:cubicBezTo>
                    <a:pt x="601892" y="1292011"/>
                    <a:pt x="594365" y="1302970"/>
                    <a:pt x="586662" y="1313754"/>
                  </a:cubicBezTo>
                  <a:cubicBezTo>
                    <a:pt x="581108" y="1321530"/>
                    <a:pt x="576878" y="1330267"/>
                    <a:pt x="570760" y="1337608"/>
                  </a:cubicBezTo>
                  <a:cubicBezTo>
                    <a:pt x="519732" y="1398843"/>
                    <a:pt x="570495" y="1326081"/>
                    <a:pt x="531003" y="1385315"/>
                  </a:cubicBezTo>
                  <a:cubicBezTo>
                    <a:pt x="528353" y="1377364"/>
                    <a:pt x="523052" y="1369843"/>
                    <a:pt x="523052" y="1361462"/>
                  </a:cubicBezTo>
                  <a:cubicBezTo>
                    <a:pt x="523052" y="1309343"/>
                    <a:pt x="523856" y="1312146"/>
                    <a:pt x="538954" y="1281949"/>
                  </a:cubicBezTo>
                  <a:cubicBezTo>
                    <a:pt x="546905" y="1239542"/>
                    <a:pt x="571848" y="1196916"/>
                    <a:pt x="562808" y="1154728"/>
                  </a:cubicBezTo>
                  <a:cubicBezTo>
                    <a:pt x="559296" y="1138337"/>
                    <a:pt x="515100" y="1170630"/>
                    <a:pt x="515100" y="1170630"/>
                  </a:cubicBezTo>
                  <a:cubicBezTo>
                    <a:pt x="509799" y="1178581"/>
                    <a:pt x="506660" y="1188514"/>
                    <a:pt x="499198" y="1194484"/>
                  </a:cubicBezTo>
                  <a:cubicBezTo>
                    <a:pt x="492653" y="1199720"/>
                    <a:pt x="475344" y="1202435"/>
                    <a:pt x="475344" y="1202435"/>
                  </a:cubicBezTo>
                  <a:lnTo>
                    <a:pt x="499198" y="1114971"/>
                  </a:lnTo>
                  <a:lnTo>
                    <a:pt x="403782" y="1178582"/>
                  </a:lnTo>
                  <a:cubicBezTo>
                    <a:pt x="411733" y="1130874"/>
                    <a:pt x="438512" y="1082585"/>
                    <a:pt x="427636" y="1035458"/>
                  </a:cubicBezTo>
                  <a:cubicBezTo>
                    <a:pt x="422981" y="1015287"/>
                    <a:pt x="395400" y="1061462"/>
                    <a:pt x="379928" y="1075215"/>
                  </a:cubicBezTo>
                  <a:cubicBezTo>
                    <a:pt x="344192" y="1106981"/>
                    <a:pt x="371181" y="1094034"/>
                    <a:pt x="332220" y="1107020"/>
                  </a:cubicBezTo>
                  <a:cubicBezTo>
                    <a:pt x="300871" y="1138371"/>
                    <a:pt x="308367" y="1142119"/>
                    <a:pt x="308367" y="1099069"/>
                  </a:cubicBezTo>
                  <a:cubicBezTo>
                    <a:pt x="332221" y="1075215"/>
                    <a:pt x="371747" y="1060234"/>
                    <a:pt x="379928" y="1027507"/>
                  </a:cubicBezTo>
                  <a:cubicBezTo>
                    <a:pt x="383250" y="1014218"/>
                    <a:pt x="311961" y="1039561"/>
                    <a:pt x="300415" y="1043409"/>
                  </a:cubicBezTo>
                  <a:cubicBezTo>
                    <a:pt x="269945" y="1063723"/>
                    <a:pt x="286117" y="1059312"/>
                    <a:pt x="252707" y="1059312"/>
                  </a:cubicBezTo>
                  <a:cubicBezTo>
                    <a:pt x="310484" y="955314"/>
                    <a:pt x="319752" y="987750"/>
                    <a:pt x="181146" y="987750"/>
                  </a:cubicBezTo>
                  <a:cubicBezTo>
                    <a:pt x="199699" y="963896"/>
                    <a:pt x="229476" y="945506"/>
                    <a:pt x="236805" y="916189"/>
                  </a:cubicBezTo>
                  <a:cubicBezTo>
                    <a:pt x="238759" y="908374"/>
                    <a:pt x="178905" y="930663"/>
                    <a:pt x="173194" y="932091"/>
                  </a:cubicBezTo>
                  <a:cubicBezTo>
                    <a:pt x="170623" y="932734"/>
                    <a:pt x="167893" y="932091"/>
                    <a:pt x="165243" y="932091"/>
                  </a:cubicBezTo>
                  <a:cubicBezTo>
                    <a:pt x="175845" y="889684"/>
                    <a:pt x="197048" y="848582"/>
                    <a:pt x="197048" y="804870"/>
                  </a:cubicBezTo>
                  <a:cubicBezTo>
                    <a:pt x="197048" y="793942"/>
                    <a:pt x="175911" y="810451"/>
                    <a:pt x="165243" y="812822"/>
                  </a:cubicBezTo>
                  <a:cubicBezTo>
                    <a:pt x="117770" y="823372"/>
                    <a:pt x="133826" y="820773"/>
                    <a:pt x="85730" y="820773"/>
                  </a:cubicBezTo>
                  <a:cubicBezTo>
                    <a:pt x="114885" y="807521"/>
                    <a:pt x="150549" y="803661"/>
                    <a:pt x="173194" y="781016"/>
                  </a:cubicBezTo>
                  <a:cubicBezTo>
                    <a:pt x="181575" y="772635"/>
                    <a:pt x="152634" y="768862"/>
                    <a:pt x="141389" y="765114"/>
                  </a:cubicBezTo>
                  <a:cubicBezTo>
                    <a:pt x="128568" y="760840"/>
                    <a:pt x="114964" y="759384"/>
                    <a:pt x="101633" y="757162"/>
                  </a:cubicBezTo>
                  <a:cubicBezTo>
                    <a:pt x="83146" y="754081"/>
                    <a:pt x="45973" y="749211"/>
                    <a:pt x="45973" y="749211"/>
                  </a:cubicBezTo>
                  <a:cubicBezTo>
                    <a:pt x="64526" y="738609"/>
                    <a:pt x="87726" y="733630"/>
                    <a:pt x="101633" y="717406"/>
                  </a:cubicBezTo>
                  <a:cubicBezTo>
                    <a:pt x="107088" y="711042"/>
                    <a:pt x="97429" y="701049"/>
                    <a:pt x="93681" y="693552"/>
                  </a:cubicBezTo>
                  <a:cubicBezTo>
                    <a:pt x="84745" y="675680"/>
                    <a:pt x="68999" y="658406"/>
                    <a:pt x="53925" y="645844"/>
                  </a:cubicBezTo>
                  <a:cubicBezTo>
                    <a:pt x="0" y="600907"/>
                    <a:pt x="47400" y="647273"/>
                    <a:pt x="22120" y="621990"/>
                  </a:cubicBezTo>
                  <a:cubicBezTo>
                    <a:pt x="45974" y="619340"/>
                    <a:pt x="72214" y="624772"/>
                    <a:pt x="93681" y="614039"/>
                  </a:cubicBezTo>
                  <a:cubicBezTo>
                    <a:pt x="101178" y="610291"/>
                    <a:pt x="89478" y="597682"/>
                    <a:pt x="85730" y="590185"/>
                  </a:cubicBezTo>
                  <a:cubicBezTo>
                    <a:pt x="81456" y="581638"/>
                    <a:pt x="75128" y="574282"/>
                    <a:pt x="69827" y="566331"/>
                  </a:cubicBezTo>
                  <a:cubicBezTo>
                    <a:pt x="58019" y="519098"/>
                    <a:pt x="61876" y="545454"/>
                    <a:pt x="61876" y="486818"/>
                  </a:cubicBezTo>
                  <a:cubicBezTo>
                    <a:pt x="91031" y="502721"/>
                    <a:pt x="116775" y="528013"/>
                    <a:pt x="149340" y="534526"/>
                  </a:cubicBezTo>
                  <a:cubicBezTo>
                    <a:pt x="160056" y="536669"/>
                    <a:pt x="143679" y="513406"/>
                    <a:pt x="141389" y="502721"/>
                  </a:cubicBezTo>
                  <a:cubicBezTo>
                    <a:pt x="135726" y="476292"/>
                    <a:pt x="134035" y="448850"/>
                    <a:pt x="125487" y="423208"/>
                  </a:cubicBezTo>
                  <a:cubicBezTo>
                    <a:pt x="116697" y="396839"/>
                    <a:pt x="117535" y="407736"/>
                    <a:pt x="117535" y="391402"/>
                  </a:cubicBezTo>
                  <a:lnTo>
                    <a:pt x="189097" y="462964"/>
                  </a:lnTo>
                  <a:close/>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21" name="Cross 20"/>
            <p:cNvSpPr/>
            <p:nvPr/>
          </p:nvSpPr>
          <p:spPr>
            <a:xfrm>
              <a:off x="8762373" y="4114480"/>
              <a:ext cx="229767"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2" name="Freeform 21"/>
            <p:cNvSpPr/>
            <p:nvPr/>
          </p:nvSpPr>
          <p:spPr>
            <a:xfrm>
              <a:off x="7467324" y="3501816"/>
              <a:ext cx="1047179" cy="1070770"/>
            </a:xfrm>
            <a:custGeom>
              <a:avLst/>
              <a:gdLst>
                <a:gd name="connsiteX0" fmla="*/ 540688 w 1213495"/>
                <a:gd name="connsiteY0" fmla="*/ 70477 h 1231367"/>
                <a:gd name="connsiteX1" fmla="*/ 644055 w 1213495"/>
                <a:gd name="connsiteY1" fmla="*/ 22769 h 1231367"/>
                <a:gd name="connsiteX2" fmla="*/ 628153 w 1213495"/>
                <a:gd name="connsiteY2" fmla="*/ 165892 h 1231367"/>
                <a:gd name="connsiteX3" fmla="*/ 612250 w 1213495"/>
                <a:gd name="connsiteY3" fmla="*/ 205649 h 1231367"/>
                <a:gd name="connsiteX4" fmla="*/ 612250 w 1213495"/>
                <a:gd name="connsiteY4" fmla="*/ 245405 h 1231367"/>
                <a:gd name="connsiteX5" fmla="*/ 795130 w 1213495"/>
                <a:gd name="connsiteY5" fmla="*/ 197697 h 1231367"/>
                <a:gd name="connsiteX6" fmla="*/ 779227 w 1213495"/>
                <a:gd name="connsiteY6" fmla="*/ 253357 h 1231367"/>
                <a:gd name="connsiteX7" fmla="*/ 755374 w 1213495"/>
                <a:gd name="connsiteY7" fmla="*/ 332870 h 1231367"/>
                <a:gd name="connsiteX8" fmla="*/ 747422 w 1213495"/>
                <a:gd name="connsiteY8" fmla="*/ 340821 h 1231367"/>
                <a:gd name="connsiteX9" fmla="*/ 866692 w 1213495"/>
                <a:gd name="connsiteY9" fmla="*/ 293113 h 1231367"/>
                <a:gd name="connsiteX10" fmla="*/ 834887 w 1213495"/>
                <a:gd name="connsiteY10" fmla="*/ 332870 h 1231367"/>
                <a:gd name="connsiteX11" fmla="*/ 826935 w 1213495"/>
                <a:gd name="connsiteY11" fmla="*/ 372626 h 1231367"/>
                <a:gd name="connsiteX12" fmla="*/ 811033 w 1213495"/>
                <a:gd name="connsiteY12" fmla="*/ 420334 h 1231367"/>
                <a:gd name="connsiteX13" fmla="*/ 787179 w 1213495"/>
                <a:gd name="connsiteY13" fmla="*/ 460091 h 1231367"/>
                <a:gd name="connsiteX14" fmla="*/ 970059 w 1213495"/>
                <a:gd name="connsiteY14" fmla="*/ 404431 h 1231367"/>
                <a:gd name="connsiteX15" fmla="*/ 946205 w 1213495"/>
                <a:gd name="connsiteY15" fmla="*/ 428285 h 1231367"/>
                <a:gd name="connsiteX16" fmla="*/ 930302 w 1213495"/>
                <a:gd name="connsiteY16" fmla="*/ 460091 h 1231367"/>
                <a:gd name="connsiteX17" fmla="*/ 906448 w 1213495"/>
                <a:gd name="connsiteY17" fmla="*/ 483944 h 1231367"/>
                <a:gd name="connsiteX18" fmla="*/ 882594 w 1213495"/>
                <a:gd name="connsiteY18" fmla="*/ 515750 h 1231367"/>
                <a:gd name="connsiteX19" fmla="*/ 1025718 w 1213495"/>
                <a:gd name="connsiteY19" fmla="*/ 507798 h 1231367"/>
                <a:gd name="connsiteX20" fmla="*/ 954156 w 1213495"/>
                <a:gd name="connsiteY20" fmla="*/ 603214 h 1231367"/>
                <a:gd name="connsiteX21" fmla="*/ 1113182 w 1213495"/>
                <a:gd name="connsiteY21" fmla="*/ 595263 h 1231367"/>
                <a:gd name="connsiteX22" fmla="*/ 1089328 w 1213495"/>
                <a:gd name="connsiteY22" fmla="*/ 627068 h 1231367"/>
                <a:gd name="connsiteX23" fmla="*/ 1049572 w 1213495"/>
                <a:gd name="connsiteY23" fmla="*/ 666824 h 1231367"/>
                <a:gd name="connsiteX24" fmla="*/ 1033669 w 1213495"/>
                <a:gd name="connsiteY24" fmla="*/ 690678 h 1231367"/>
                <a:gd name="connsiteX25" fmla="*/ 1192695 w 1213495"/>
                <a:gd name="connsiteY25" fmla="*/ 746337 h 1231367"/>
                <a:gd name="connsiteX26" fmla="*/ 1113182 w 1213495"/>
                <a:gd name="connsiteY26" fmla="*/ 754289 h 1231367"/>
                <a:gd name="connsiteX27" fmla="*/ 1041621 w 1213495"/>
                <a:gd name="connsiteY27" fmla="*/ 778143 h 1231367"/>
                <a:gd name="connsiteX28" fmla="*/ 1017767 w 1213495"/>
                <a:gd name="connsiteY28" fmla="*/ 786094 h 1231367"/>
                <a:gd name="connsiteX29" fmla="*/ 1208598 w 1213495"/>
                <a:gd name="connsiteY29" fmla="*/ 945120 h 1231367"/>
                <a:gd name="connsiteX30" fmla="*/ 1097280 w 1213495"/>
                <a:gd name="connsiteY30" fmla="*/ 929217 h 1231367"/>
                <a:gd name="connsiteX31" fmla="*/ 1113182 w 1213495"/>
                <a:gd name="connsiteY31" fmla="*/ 976925 h 1231367"/>
                <a:gd name="connsiteX32" fmla="*/ 1137036 w 1213495"/>
                <a:gd name="connsiteY32" fmla="*/ 1064390 h 1231367"/>
                <a:gd name="connsiteX33" fmla="*/ 1152939 w 1213495"/>
                <a:gd name="connsiteY33" fmla="*/ 1112097 h 1231367"/>
                <a:gd name="connsiteX34" fmla="*/ 1160890 w 1213495"/>
                <a:gd name="connsiteY34" fmla="*/ 1135951 h 1231367"/>
                <a:gd name="connsiteX35" fmla="*/ 1160890 w 1213495"/>
                <a:gd name="connsiteY35" fmla="*/ 1151854 h 1231367"/>
                <a:gd name="connsiteX36" fmla="*/ 1049572 w 1213495"/>
                <a:gd name="connsiteY36" fmla="*/ 1096195 h 1231367"/>
                <a:gd name="connsiteX37" fmla="*/ 1049572 w 1213495"/>
                <a:gd name="connsiteY37" fmla="*/ 1151854 h 1231367"/>
                <a:gd name="connsiteX38" fmla="*/ 938254 w 1213495"/>
                <a:gd name="connsiteY38" fmla="*/ 1040536 h 1231367"/>
                <a:gd name="connsiteX39" fmla="*/ 922351 w 1213495"/>
                <a:gd name="connsiteY39" fmla="*/ 1088244 h 1231367"/>
                <a:gd name="connsiteX40" fmla="*/ 906448 w 1213495"/>
                <a:gd name="connsiteY40" fmla="*/ 1112097 h 1231367"/>
                <a:gd name="connsiteX41" fmla="*/ 898497 w 1213495"/>
                <a:gd name="connsiteY41" fmla="*/ 1231367 h 1231367"/>
                <a:gd name="connsiteX42" fmla="*/ 842838 w 1213495"/>
                <a:gd name="connsiteY42" fmla="*/ 1040536 h 1231367"/>
                <a:gd name="connsiteX43" fmla="*/ 818984 w 1213495"/>
                <a:gd name="connsiteY43" fmla="*/ 1096195 h 1231367"/>
                <a:gd name="connsiteX44" fmla="*/ 771276 w 1213495"/>
                <a:gd name="connsiteY44" fmla="*/ 1175708 h 1231367"/>
                <a:gd name="connsiteX45" fmla="*/ 747422 w 1213495"/>
                <a:gd name="connsiteY45" fmla="*/ 1199562 h 1231367"/>
                <a:gd name="connsiteX46" fmla="*/ 771276 w 1213495"/>
                <a:gd name="connsiteY46" fmla="*/ 1056438 h 1231367"/>
                <a:gd name="connsiteX47" fmla="*/ 755374 w 1213495"/>
                <a:gd name="connsiteY47" fmla="*/ 1080292 h 1231367"/>
                <a:gd name="connsiteX48" fmla="*/ 731520 w 1213495"/>
                <a:gd name="connsiteY48" fmla="*/ 1088244 h 1231367"/>
                <a:gd name="connsiteX49" fmla="*/ 691763 w 1213495"/>
                <a:gd name="connsiteY49" fmla="*/ 1128000 h 1231367"/>
                <a:gd name="connsiteX50" fmla="*/ 652007 w 1213495"/>
                <a:gd name="connsiteY50" fmla="*/ 1167757 h 1231367"/>
                <a:gd name="connsiteX51" fmla="*/ 628153 w 1213495"/>
                <a:gd name="connsiteY51" fmla="*/ 1175708 h 1231367"/>
                <a:gd name="connsiteX52" fmla="*/ 612250 w 1213495"/>
                <a:gd name="connsiteY52" fmla="*/ 1183659 h 1231367"/>
                <a:gd name="connsiteX53" fmla="*/ 675861 w 1213495"/>
                <a:gd name="connsiteY53" fmla="*/ 1016682 h 1231367"/>
                <a:gd name="connsiteX54" fmla="*/ 652007 w 1213495"/>
                <a:gd name="connsiteY54" fmla="*/ 1032584 h 1231367"/>
                <a:gd name="connsiteX55" fmla="*/ 628153 w 1213495"/>
                <a:gd name="connsiteY55" fmla="*/ 1040536 h 1231367"/>
                <a:gd name="connsiteX56" fmla="*/ 588396 w 1213495"/>
                <a:gd name="connsiteY56" fmla="*/ 1064390 h 1231367"/>
                <a:gd name="connsiteX57" fmla="*/ 540688 w 1213495"/>
                <a:gd name="connsiteY57" fmla="*/ 1088244 h 1231367"/>
                <a:gd name="connsiteX58" fmla="*/ 572494 w 1213495"/>
                <a:gd name="connsiteY58" fmla="*/ 945120 h 1231367"/>
                <a:gd name="connsiteX59" fmla="*/ 548640 w 1213495"/>
                <a:gd name="connsiteY59" fmla="*/ 953071 h 1231367"/>
                <a:gd name="connsiteX60" fmla="*/ 500932 w 1213495"/>
                <a:gd name="connsiteY60" fmla="*/ 953071 h 1231367"/>
                <a:gd name="connsiteX61" fmla="*/ 524786 w 1213495"/>
                <a:gd name="connsiteY61" fmla="*/ 849704 h 1231367"/>
                <a:gd name="connsiteX62" fmla="*/ 500932 w 1213495"/>
                <a:gd name="connsiteY62" fmla="*/ 873558 h 1231367"/>
                <a:gd name="connsiteX63" fmla="*/ 429370 w 1213495"/>
                <a:gd name="connsiteY63" fmla="*/ 913315 h 1231367"/>
                <a:gd name="connsiteX64" fmla="*/ 389614 w 1213495"/>
                <a:gd name="connsiteY64" fmla="*/ 929217 h 1231367"/>
                <a:gd name="connsiteX65" fmla="*/ 437321 w 1213495"/>
                <a:gd name="connsiteY65" fmla="*/ 778143 h 1231367"/>
                <a:gd name="connsiteX66" fmla="*/ 405516 w 1213495"/>
                <a:gd name="connsiteY66" fmla="*/ 786094 h 1231367"/>
                <a:gd name="connsiteX67" fmla="*/ 349857 w 1213495"/>
                <a:gd name="connsiteY67" fmla="*/ 809948 h 1231367"/>
                <a:gd name="connsiteX68" fmla="*/ 310101 w 1213495"/>
                <a:gd name="connsiteY68" fmla="*/ 809948 h 1231367"/>
                <a:gd name="connsiteX69" fmla="*/ 373711 w 1213495"/>
                <a:gd name="connsiteY69" fmla="*/ 642971 h 1231367"/>
                <a:gd name="connsiteX70" fmla="*/ 349857 w 1213495"/>
                <a:gd name="connsiteY70" fmla="*/ 666824 h 1231367"/>
                <a:gd name="connsiteX71" fmla="*/ 310101 w 1213495"/>
                <a:gd name="connsiteY71" fmla="*/ 666824 h 1231367"/>
                <a:gd name="connsiteX72" fmla="*/ 326003 w 1213495"/>
                <a:gd name="connsiteY72" fmla="*/ 595263 h 1231367"/>
                <a:gd name="connsiteX73" fmla="*/ 286247 w 1213495"/>
                <a:gd name="connsiteY73" fmla="*/ 619117 h 1231367"/>
                <a:gd name="connsiteX74" fmla="*/ 222636 w 1213495"/>
                <a:gd name="connsiteY74" fmla="*/ 658873 h 1231367"/>
                <a:gd name="connsiteX75" fmla="*/ 246490 w 1213495"/>
                <a:gd name="connsiteY75" fmla="*/ 555506 h 1231367"/>
                <a:gd name="connsiteX76" fmla="*/ 206734 w 1213495"/>
                <a:gd name="connsiteY76" fmla="*/ 563457 h 1231367"/>
                <a:gd name="connsiteX77" fmla="*/ 182880 w 1213495"/>
                <a:gd name="connsiteY77" fmla="*/ 579360 h 1231367"/>
                <a:gd name="connsiteX78" fmla="*/ 159026 w 1213495"/>
                <a:gd name="connsiteY78" fmla="*/ 587311 h 1231367"/>
                <a:gd name="connsiteX79" fmla="*/ 182880 w 1213495"/>
                <a:gd name="connsiteY79" fmla="*/ 507798 h 1231367"/>
                <a:gd name="connsiteX80" fmla="*/ 87464 w 1213495"/>
                <a:gd name="connsiteY80" fmla="*/ 555506 h 1231367"/>
                <a:gd name="connsiteX81" fmla="*/ 127221 w 1213495"/>
                <a:gd name="connsiteY81" fmla="*/ 444188 h 1231367"/>
                <a:gd name="connsiteX82" fmla="*/ 31805 w 1213495"/>
                <a:gd name="connsiteY82" fmla="*/ 460091 h 1231367"/>
                <a:gd name="connsiteX83" fmla="*/ 0 w 1213495"/>
                <a:gd name="connsiteY83" fmla="*/ 460091 h 1231367"/>
                <a:gd name="connsiteX84" fmla="*/ 79513 w 1213495"/>
                <a:gd name="connsiteY84" fmla="*/ 364675 h 1231367"/>
                <a:gd name="connsiteX85" fmla="*/ 63610 w 1213495"/>
                <a:gd name="connsiteY85" fmla="*/ 340821 h 1231367"/>
                <a:gd name="connsiteX86" fmla="*/ 39756 w 1213495"/>
                <a:gd name="connsiteY86" fmla="*/ 309016 h 1231367"/>
                <a:gd name="connsiteX87" fmla="*/ 159026 w 1213495"/>
                <a:gd name="connsiteY87" fmla="*/ 348772 h 1231367"/>
                <a:gd name="connsiteX88" fmla="*/ 135172 w 1213495"/>
                <a:gd name="connsiteY88" fmla="*/ 189746 h 1231367"/>
                <a:gd name="connsiteX89" fmla="*/ 143123 w 1213495"/>
                <a:gd name="connsiteY89" fmla="*/ 149990 h 1231367"/>
                <a:gd name="connsiteX90" fmla="*/ 246490 w 1213495"/>
                <a:gd name="connsiteY90" fmla="*/ 149990 h 1231367"/>
                <a:gd name="connsiteX91" fmla="*/ 365760 w 1213495"/>
                <a:gd name="connsiteY91" fmla="*/ 285162 h 1231367"/>
                <a:gd name="connsiteX92" fmla="*/ 357808 w 1213495"/>
                <a:gd name="connsiteY92" fmla="*/ 221551 h 1231367"/>
                <a:gd name="connsiteX93" fmla="*/ 349857 w 1213495"/>
                <a:gd name="connsiteY93" fmla="*/ 189746 h 1231367"/>
                <a:gd name="connsiteX94" fmla="*/ 341906 w 1213495"/>
                <a:gd name="connsiteY94" fmla="*/ 165892 h 1231367"/>
                <a:gd name="connsiteX95" fmla="*/ 341906 w 1213495"/>
                <a:gd name="connsiteY95" fmla="*/ 118184 h 1231367"/>
                <a:gd name="connsiteX96" fmla="*/ 413467 w 1213495"/>
                <a:gd name="connsiteY96" fmla="*/ 173844 h 1231367"/>
                <a:gd name="connsiteX97" fmla="*/ 429370 w 1213495"/>
                <a:gd name="connsiteY97" fmla="*/ 46623 h 1231367"/>
                <a:gd name="connsiteX98" fmla="*/ 492981 w 1213495"/>
                <a:gd name="connsiteY98" fmla="*/ 126136 h 1231367"/>
                <a:gd name="connsiteX99" fmla="*/ 500932 w 1213495"/>
                <a:gd name="connsiteY99" fmla="*/ 149990 h 1231367"/>
                <a:gd name="connsiteX100" fmla="*/ 548640 w 1213495"/>
                <a:gd name="connsiteY100" fmla="*/ 213600 h 1231367"/>
                <a:gd name="connsiteX101" fmla="*/ 556591 w 1213495"/>
                <a:gd name="connsiteY101" fmla="*/ 245405 h 1231367"/>
                <a:gd name="connsiteX102" fmla="*/ 564542 w 1213495"/>
                <a:gd name="connsiteY102" fmla="*/ 261308 h 1231367"/>
                <a:gd name="connsiteX103" fmla="*/ 540688 w 1213495"/>
                <a:gd name="connsiteY103" fmla="*/ 70477 h 123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213495" h="1231367">
                  <a:moveTo>
                    <a:pt x="540688" y="70477"/>
                  </a:moveTo>
                  <a:cubicBezTo>
                    <a:pt x="575144" y="54574"/>
                    <a:pt x="613696" y="0"/>
                    <a:pt x="644055" y="22769"/>
                  </a:cubicBezTo>
                  <a:cubicBezTo>
                    <a:pt x="665235" y="38654"/>
                    <a:pt x="642458" y="127744"/>
                    <a:pt x="628153" y="165892"/>
                  </a:cubicBezTo>
                  <a:cubicBezTo>
                    <a:pt x="623141" y="179256"/>
                    <a:pt x="615049" y="191653"/>
                    <a:pt x="612250" y="205649"/>
                  </a:cubicBezTo>
                  <a:cubicBezTo>
                    <a:pt x="609651" y="218644"/>
                    <a:pt x="612250" y="232153"/>
                    <a:pt x="612250" y="245405"/>
                  </a:cubicBezTo>
                  <a:cubicBezTo>
                    <a:pt x="673210" y="229502"/>
                    <a:pt x="732389" y="203401"/>
                    <a:pt x="795130" y="197697"/>
                  </a:cubicBezTo>
                  <a:cubicBezTo>
                    <a:pt x="798778" y="197365"/>
                    <a:pt x="780180" y="250020"/>
                    <a:pt x="779227" y="253357"/>
                  </a:cubicBezTo>
                  <a:cubicBezTo>
                    <a:pt x="774903" y="268491"/>
                    <a:pt x="762932" y="325313"/>
                    <a:pt x="755374" y="332870"/>
                  </a:cubicBezTo>
                  <a:lnTo>
                    <a:pt x="747422" y="340821"/>
                  </a:lnTo>
                  <a:cubicBezTo>
                    <a:pt x="787179" y="324918"/>
                    <a:pt x="824049" y="296989"/>
                    <a:pt x="866692" y="293113"/>
                  </a:cubicBezTo>
                  <a:cubicBezTo>
                    <a:pt x="883593" y="291577"/>
                    <a:pt x="842477" y="317691"/>
                    <a:pt x="834887" y="332870"/>
                  </a:cubicBezTo>
                  <a:cubicBezTo>
                    <a:pt x="828843" y="344958"/>
                    <a:pt x="830491" y="359588"/>
                    <a:pt x="826935" y="372626"/>
                  </a:cubicBezTo>
                  <a:cubicBezTo>
                    <a:pt x="822524" y="388798"/>
                    <a:pt x="820331" y="406387"/>
                    <a:pt x="811033" y="420334"/>
                  </a:cubicBezTo>
                  <a:cubicBezTo>
                    <a:pt x="791842" y="449119"/>
                    <a:pt x="799404" y="435640"/>
                    <a:pt x="787179" y="460091"/>
                  </a:cubicBezTo>
                  <a:cubicBezTo>
                    <a:pt x="848139" y="441538"/>
                    <a:pt x="907576" y="416928"/>
                    <a:pt x="970059" y="404431"/>
                  </a:cubicBezTo>
                  <a:cubicBezTo>
                    <a:pt x="981086" y="402226"/>
                    <a:pt x="952741" y="419135"/>
                    <a:pt x="946205" y="428285"/>
                  </a:cubicBezTo>
                  <a:cubicBezTo>
                    <a:pt x="939315" y="437931"/>
                    <a:pt x="937192" y="450446"/>
                    <a:pt x="930302" y="460091"/>
                  </a:cubicBezTo>
                  <a:cubicBezTo>
                    <a:pt x="923766" y="469241"/>
                    <a:pt x="913647" y="475306"/>
                    <a:pt x="906448" y="483944"/>
                  </a:cubicBezTo>
                  <a:cubicBezTo>
                    <a:pt x="861488" y="537896"/>
                    <a:pt x="907886" y="490458"/>
                    <a:pt x="882594" y="515750"/>
                  </a:cubicBezTo>
                  <a:lnTo>
                    <a:pt x="1025718" y="507798"/>
                  </a:lnTo>
                  <a:lnTo>
                    <a:pt x="954156" y="603214"/>
                  </a:lnTo>
                  <a:cubicBezTo>
                    <a:pt x="1007165" y="600564"/>
                    <a:pt x="1060915" y="586039"/>
                    <a:pt x="1113182" y="595263"/>
                  </a:cubicBezTo>
                  <a:cubicBezTo>
                    <a:pt x="1126232" y="597566"/>
                    <a:pt x="1097031" y="616284"/>
                    <a:pt x="1089328" y="627068"/>
                  </a:cubicBezTo>
                  <a:cubicBezTo>
                    <a:pt x="1065233" y="660802"/>
                    <a:pt x="1084270" y="643693"/>
                    <a:pt x="1049572" y="666824"/>
                  </a:cubicBezTo>
                  <a:cubicBezTo>
                    <a:pt x="1040783" y="693193"/>
                    <a:pt x="1050002" y="690678"/>
                    <a:pt x="1033669" y="690678"/>
                  </a:cubicBezTo>
                  <a:cubicBezTo>
                    <a:pt x="1086678" y="709231"/>
                    <a:pt x="1148840" y="711253"/>
                    <a:pt x="1192695" y="746337"/>
                  </a:cubicBezTo>
                  <a:cubicBezTo>
                    <a:pt x="1213495" y="762977"/>
                    <a:pt x="1139551" y="750522"/>
                    <a:pt x="1113182" y="754289"/>
                  </a:cubicBezTo>
                  <a:cubicBezTo>
                    <a:pt x="1084481" y="758389"/>
                    <a:pt x="1069383" y="767732"/>
                    <a:pt x="1041621" y="778143"/>
                  </a:cubicBezTo>
                  <a:cubicBezTo>
                    <a:pt x="1033773" y="781086"/>
                    <a:pt x="1017767" y="786094"/>
                    <a:pt x="1017767" y="786094"/>
                  </a:cubicBezTo>
                  <a:lnTo>
                    <a:pt x="1208598" y="945120"/>
                  </a:lnTo>
                  <a:cubicBezTo>
                    <a:pt x="1171492" y="939819"/>
                    <a:pt x="1132839" y="917364"/>
                    <a:pt x="1097280" y="929217"/>
                  </a:cubicBezTo>
                  <a:cubicBezTo>
                    <a:pt x="1081377" y="934518"/>
                    <a:pt x="1108771" y="960753"/>
                    <a:pt x="1113182" y="976925"/>
                  </a:cubicBezTo>
                  <a:cubicBezTo>
                    <a:pt x="1146898" y="1100552"/>
                    <a:pt x="1088982" y="920222"/>
                    <a:pt x="1137036" y="1064390"/>
                  </a:cubicBezTo>
                  <a:lnTo>
                    <a:pt x="1152939" y="1112097"/>
                  </a:lnTo>
                  <a:cubicBezTo>
                    <a:pt x="1155590" y="1120048"/>
                    <a:pt x="1160890" y="1127570"/>
                    <a:pt x="1160890" y="1135951"/>
                  </a:cubicBezTo>
                  <a:lnTo>
                    <a:pt x="1160890" y="1151854"/>
                  </a:lnTo>
                  <a:cubicBezTo>
                    <a:pt x="1008892" y="989722"/>
                    <a:pt x="1041938" y="974045"/>
                    <a:pt x="1049572" y="1096195"/>
                  </a:cubicBezTo>
                  <a:cubicBezTo>
                    <a:pt x="1050729" y="1114712"/>
                    <a:pt x="1049572" y="1133301"/>
                    <a:pt x="1049572" y="1151854"/>
                  </a:cubicBezTo>
                  <a:cubicBezTo>
                    <a:pt x="1012466" y="1114748"/>
                    <a:pt x="985190" y="1064004"/>
                    <a:pt x="938254" y="1040536"/>
                  </a:cubicBezTo>
                  <a:cubicBezTo>
                    <a:pt x="923261" y="1033039"/>
                    <a:pt x="931650" y="1074297"/>
                    <a:pt x="922351" y="1088244"/>
                  </a:cubicBezTo>
                  <a:lnTo>
                    <a:pt x="906448" y="1112097"/>
                  </a:lnTo>
                  <a:cubicBezTo>
                    <a:pt x="894576" y="1183334"/>
                    <a:pt x="898497" y="1143683"/>
                    <a:pt x="898497" y="1231367"/>
                  </a:cubicBezTo>
                  <a:cubicBezTo>
                    <a:pt x="879944" y="1167757"/>
                    <a:pt x="870029" y="1100961"/>
                    <a:pt x="842838" y="1040536"/>
                  </a:cubicBezTo>
                  <a:cubicBezTo>
                    <a:pt x="838978" y="1031959"/>
                    <a:pt x="819517" y="1094952"/>
                    <a:pt x="818984" y="1096195"/>
                  </a:cubicBezTo>
                  <a:cubicBezTo>
                    <a:pt x="809573" y="1118153"/>
                    <a:pt x="785405" y="1161579"/>
                    <a:pt x="771276" y="1175708"/>
                  </a:cubicBezTo>
                  <a:lnTo>
                    <a:pt x="747422" y="1199562"/>
                  </a:lnTo>
                  <a:cubicBezTo>
                    <a:pt x="755373" y="1151854"/>
                    <a:pt x="768058" y="1104697"/>
                    <a:pt x="771276" y="1056438"/>
                  </a:cubicBezTo>
                  <a:cubicBezTo>
                    <a:pt x="771912" y="1046903"/>
                    <a:pt x="762836" y="1074322"/>
                    <a:pt x="755374" y="1080292"/>
                  </a:cubicBezTo>
                  <a:cubicBezTo>
                    <a:pt x="748829" y="1085528"/>
                    <a:pt x="739471" y="1085593"/>
                    <a:pt x="731520" y="1088244"/>
                  </a:cubicBezTo>
                  <a:cubicBezTo>
                    <a:pt x="689107" y="1151859"/>
                    <a:pt x="744777" y="1074984"/>
                    <a:pt x="691763" y="1128000"/>
                  </a:cubicBezTo>
                  <a:cubicBezTo>
                    <a:pt x="659959" y="1159805"/>
                    <a:pt x="694414" y="1146554"/>
                    <a:pt x="652007" y="1167757"/>
                  </a:cubicBezTo>
                  <a:cubicBezTo>
                    <a:pt x="644510" y="1171505"/>
                    <a:pt x="635935" y="1172595"/>
                    <a:pt x="628153" y="1175708"/>
                  </a:cubicBezTo>
                  <a:cubicBezTo>
                    <a:pt x="622650" y="1177909"/>
                    <a:pt x="617551" y="1181009"/>
                    <a:pt x="612250" y="1183659"/>
                  </a:cubicBezTo>
                  <a:cubicBezTo>
                    <a:pt x="633454" y="1128000"/>
                    <a:pt x="660703" y="1074282"/>
                    <a:pt x="675861" y="1016682"/>
                  </a:cubicBezTo>
                  <a:cubicBezTo>
                    <a:pt x="678293" y="1007440"/>
                    <a:pt x="660554" y="1028310"/>
                    <a:pt x="652007" y="1032584"/>
                  </a:cubicBezTo>
                  <a:cubicBezTo>
                    <a:pt x="644510" y="1036332"/>
                    <a:pt x="635650" y="1036788"/>
                    <a:pt x="628153" y="1040536"/>
                  </a:cubicBezTo>
                  <a:cubicBezTo>
                    <a:pt x="614330" y="1047448"/>
                    <a:pt x="601906" y="1056885"/>
                    <a:pt x="588396" y="1064390"/>
                  </a:cubicBezTo>
                  <a:cubicBezTo>
                    <a:pt x="572854" y="1073024"/>
                    <a:pt x="556590" y="1080292"/>
                    <a:pt x="540688" y="1088244"/>
                  </a:cubicBezTo>
                  <a:cubicBezTo>
                    <a:pt x="622468" y="883795"/>
                    <a:pt x="652506" y="910829"/>
                    <a:pt x="572494" y="945120"/>
                  </a:cubicBezTo>
                  <a:cubicBezTo>
                    <a:pt x="564790" y="948422"/>
                    <a:pt x="556970" y="952145"/>
                    <a:pt x="548640" y="953071"/>
                  </a:cubicBezTo>
                  <a:cubicBezTo>
                    <a:pt x="532835" y="954827"/>
                    <a:pt x="516835" y="953071"/>
                    <a:pt x="500932" y="953071"/>
                  </a:cubicBezTo>
                  <a:cubicBezTo>
                    <a:pt x="508883" y="918615"/>
                    <a:pt x="524786" y="885065"/>
                    <a:pt x="524786" y="849704"/>
                  </a:cubicBezTo>
                  <a:cubicBezTo>
                    <a:pt x="524786" y="838459"/>
                    <a:pt x="509808" y="866654"/>
                    <a:pt x="500932" y="873558"/>
                  </a:cubicBezTo>
                  <a:cubicBezTo>
                    <a:pt x="410682" y="943753"/>
                    <a:pt x="486954" y="884524"/>
                    <a:pt x="429370" y="913315"/>
                  </a:cubicBezTo>
                  <a:cubicBezTo>
                    <a:pt x="391684" y="932157"/>
                    <a:pt x="420298" y="929217"/>
                    <a:pt x="389614" y="929217"/>
                  </a:cubicBezTo>
                  <a:cubicBezTo>
                    <a:pt x="405516" y="878859"/>
                    <a:pt x="431489" y="830629"/>
                    <a:pt x="437321" y="778143"/>
                  </a:cubicBezTo>
                  <a:cubicBezTo>
                    <a:pt x="438528" y="767282"/>
                    <a:pt x="415748" y="782257"/>
                    <a:pt x="405516" y="786094"/>
                  </a:cubicBezTo>
                  <a:cubicBezTo>
                    <a:pt x="387924" y="792691"/>
                    <a:pt x="369605" y="807480"/>
                    <a:pt x="349857" y="809948"/>
                  </a:cubicBezTo>
                  <a:cubicBezTo>
                    <a:pt x="336707" y="811592"/>
                    <a:pt x="323353" y="809948"/>
                    <a:pt x="310101" y="809948"/>
                  </a:cubicBezTo>
                  <a:cubicBezTo>
                    <a:pt x="326660" y="775325"/>
                    <a:pt x="464400" y="567398"/>
                    <a:pt x="373711" y="642971"/>
                  </a:cubicBezTo>
                  <a:cubicBezTo>
                    <a:pt x="365073" y="650170"/>
                    <a:pt x="360386" y="662876"/>
                    <a:pt x="349857" y="666824"/>
                  </a:cubicBezTo>
                  <a:cubicBezTo>
                    <a:pt x="337449" y="671477"/>
                    <a:pt x="323353" y="666824"/>
                    <a:pt x="310101" y="666824"/>
                  </a:cubicBezTo>
                  <a:cubicBezTo>
                    <a:pt x="315402" y="642970"/>
                    <a:pt x="336931" y="617119"/>
                    <a:pt x="326003" y="595263"/>
                  </a:cubicBezTo>
                  <a:cubicBezTo>
                    <a:pt x="319091" y="581440"/>
                    <a:pt x="299285" y="610820"/>
                    <a:pt x="286247" y="619117"/>
                  </a:cubicBezTo>
                  <a:cubicBezTo>
                    <a:pt x="221916" y="660055"/>
                    <a:pt x="259260" y="640562"/>
                    <a:pt x="222636" y="658873"/>
                  </a:cubicBezTo>
                  <a:cubicBezTo>
                    <a:pt x="323995" y="456156"/>
                    <a:pt x="316851" y="527362"/>
                    <a:pt x="246490" y="555506"/>
                  </a:cubicBezTo>
                  <a:cubicBezTo>
                    <a:pt x="233942" y="560525"/>
                    <a:pt x="219986" y="560807"/>
                    <a:pt x="206734" y="563457"/>
                  </a:cubicBezTo>
                  <a:cubicBezTo>
                    <a:pt x="198783" y="568758"/>
                    <a:pt x="191427" y="575086"/>
                    <a:pt x="182880" y="579360"/>
                  </a:cubicBezTo>
                  <a:cubicBezTo>
                    <a:pt x="175383" y="583108"/>
                    <a:pt x="159026" y="587311"/>
                    <a:pt x="159026" y="587311"/>
                  </a:cubicBezTo>
                  <a:lnTo>
                    <a:pt x="182880" y="507798"/>
                  </a:lnTo>
                  <a:lnTo>
                    <a:pt x="87464" y="555506"/>
                  </a:lnTo>
                  <a:cubicBezTo>
                    <a:pt x="100716" y="518400"/>
                    <a:pt x="147074" y="478222"/>
                    <a:pt x="127221" y="444188"/>
                  </a:cubicBezTo>
                  <a:cubicBezTo>
                    <a:pt x="110974" y="416336"/>
                    <a:pt x="64049" y="460091"/>
                    <a:pt x="31805" y="460091"/>
                  </a:cubicBezTo>
                  <a:lnTo>
                    <a:pt x="0" y="460091"/>
                  </a:lnTo>
                  <a:cubicBezTo>
                    <a:pt x="62270" y="409143"/>
                    <a:pt x="106425" y="418498"/>
                    <a:pt x="79513" y="364675"/>
                  </a:cubicBezTo>
                  <a:cubicBezTo>
                    <a:pt x="75239" y="356128"/>
                    <a:pt x="68911" y="348772"/>
                    <a:pt x="63610" y="340821"/>
                  </a:cubicBezTo>
                  <a:cubicBezTo>
                    <a:pt x="53785" y="311344"/>
                    <a:pt x="63156" y="320715"/>
                    <a:pt x="39756" y="309016"/>
                  </a:cubicBezTo>
                  <a:cubicBezTo>
                    <a:pt x="79513" y="322268"/>
                    <a:pt x="132847" y="381496"/>
                    <a:pt x="159026" y="348772"/>
                  </a:cubicBezTo>
                  <a:cubicBezTo>
                    <a:pt x="192511" y="306916"/>
                    <a:pt x="137823" y="222876"/>
                    <a:pt x="135172" y="189746"/>
                  </a:cubicBezTo>
                  <a:lnTo>
                    <a:pt x="143123" y="149990"/>
                  </a:lnTo>
                  <a:cubicBezTo>
                    <a:pt x="274926" y="342625"/>
                    <a:pt x="246490" y="362081"/>
                    <a:pt x="246490" y="149990"/>
                  </a:cubicBezTo>
                  <a:cubicBezTo>
                    <a:pt x="286247" y="195047"/>
                    <a:pt x="315214" y="252668"/>
                    <a:pt x="365760" y="285162"/>
                  </a:cubicBezTo>
                  <a:cubicBezTo>
                    <a:pt x="383735" y="296717"/>
                    <a:pt x="361321" y="242629"/>
                    <a:pt x="357808" y="221551"/>
                  </a:cubicBezTo>
                  <a:cubicBezTo>
                    <a:pt x="356011" y="210772"/>
                    <a:pt x="352859" y="200253"/>
                    <a:pt x="349857" y="189746"/>
                  </a:cubicBezTo>
                  <a:cubicBezTo>
                    <a:pt x="347555" y="181687"/>
                    <a:pt x="342832" y="174222"/>
                    <a:pt x="341906" y="165892"/>
                  </a:cubicBezTo>
                  <a:cubicBezTo>
                    <a:pt x="340150" y="150087"/>
                    <a:pt x="341906" y="134087"/>
                    <a:pt x="341906" y="118184"/>
                  </a:cubicBezTo>
                  <a:lnTo>
                    <a:pt x="413467" y="173844"/>
                  </a:lnTo>
                  <a:cubicBezTo>
                    <a:pt x="418768" y="131437"/>
                    <a:pt x="392723" y="68611"/>
                    <a:pt x="429370" y="46623"/>
                  </a:cubicBezTo>
                  <a:cubicBezTo>
                    <a:pt x="458475" y="29160"/>
                    <a:pt x="492981" y="126136"/>
                    <a:pt x="492981" y="126136"/>
                  </a:cubicBezTo>
                  <a:cubicBezTo>
                    <a:pt x="495631" y="134087"/>
                    <a:pt x="496432" y="142919"/>
                    <a:pt x="500932" y="149990"/>
                  </a:cubicBezTo>
                  <a:cubicBezTo>
                    <a:pt x="515162" y="172351"/>
                    <a:pt x="548640" y="213600"/>
                    <a:pt x="548640" y="213600"/>
                  </a:cubicBezTo>
                  <a:cubicBezTo>
                    <a:pt x="551290" y="224202"/>
                    <a:pt x="551169" y="235917"/>
                    <a:pt x="556591" y="245405"/>
                  </a:cubicBezTo>
                  <a:cubicBezTo>
                    <a:pt x="567809" y="265037"/>
                    <a:pt x="599371" y="278722"/>
                    <a:pt x="564542" y="261308"/>
                  </a:cubicBezTo>
                  <a:lnTo>
                    <a:pt x="540688" y="70477"/>
                  </a:lnTo>
                  <a:close/>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23" name="Cross 22"/>
            <p:cNvSpPr/>
            <p:nvPr/>
          </p:nvSpPr>
          <p:spPr>
            <a:xfrm>
              <a:off x="7772288" y="3886124"/>
              <a:ext cx="228374"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26"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925465" y="4114480"/>
              <a:ext cx="185205" cy="185191"/>
            </a:xfrm>
            <a:prstGeom prst="rect">
              <a:avLst/>
            </a:prstGeom>
            <a:noFill/>
            <a:ln w="9525">
              <a:noFill/>
              <a:miter lim="800000"/>
              <a:headEnd/>
              <a:tailEnd/>
            </a:ln>
            <a:effectLst>
              <a:outerShdw blurRad="50800" dist="50800" dir="5400000" algn="ctr" rotWithShape="0">
                <a:schemeClr val="tx1"/>
              </a:outerShdw>
            </a:effectLst>
          </p:spPr>
        </p:pic>
        <p:sp>
          <p:nvSpPr>
            <p:cNvPr id="27" name="Freeform 26"/>
            <p:cNvSpPr/>
            <p:nvPr/>
          </p:nvSpPr>
          <p:spPr>
            <a:xfrm>
              <a:off x="8319550" y="4530813"/>
              <a:ext cx="1308974" cy="867477"/>
            </a:xfrm>
            <a:custGeom>
              <a:avLst/>
              <a:gdLst>
                <a:gd name="connsiteX0" fmla="*/ 314953 w 1308866"/>
                <a:gd name="connsiteY0" fmla="*/ 57571 h 868604"/>
                <a:gd name="connsiteX1" fmla="*/ 434222 w 1308866"/>
                <a:gd name="connsiteY1" fmla="*/ 1911 h 868604"/>
                <a:gd name="connsiteX2" fmla="*/ 426271 w 1308866"/>
                <a:gd name="connsiteY2" fmla="*/ 41668 h 868604"/>
                <a:gd name="connsiteX3" fmla="*/ 410368 w 1308866"/>
                <a:gd name="connsiteY3" fmla="*/ 65522 h 868604"/>
                <a:gd name="connsiteX4" fmla="*/ 489881 w 1308866"/>
                <a:gd name="connsiteY4" fmla="*/ 49619 h 868604"/>
                <a:gd name="connsiteX5" fmla="*/ 473979 w 1308866"/>
                <a:gd name="connsiteY5" fmla="*/ 81425 h 868604"/>
                <a:gd name="connsiteX6" fmla="*/ 466027 w 1308866"/>
                <a:gd name="connsiteY6" fmla="*/ 113230 h 868604"/>
                <a:gd name="connsiteX7" fmla="*/ 442173 w 1308866"/>
                <a:gd name="connsiteY7" fmla="*/ 176840 h 868604"/>
                <a:gd name="connsiteX8" fmla="*/ 497833 w 1308866"/>
                <a:gd name="connsiteY8" fmla="*/ 168889 h 868604"/>
                <a:gd name="connsiteX9" fmla="*/ 497833 w 1308866"/>
                <a:gd name="connsiteY9" fmla="*/ 224548 h 868604"/>
                <a:gd name="connsiteX10" fmla="*/ 577346 w 1308866"/>
                <a:gd name="connsiteY10" fmla="*/ 192743 h 868604"/>
                <a:gd name="connsiteX11" fmla="*/ 569394 w 1308866"/>
                <a:gd name="connsiteY11" fmla="*/ 224548 h 868604"/>
                <a:gd name="connsiteX12" fmla="*/ 561443 w 1308866"/>
                <a:gd name="connsiteY12" fmla="*/ 248402 h 868604"/>
                <a:gd name="connsiteX13" fmla="*/ 545540 w 1308866"/>
                <a:gd name="connsiteY13" fmla="*/ 272256 h 868604"/>
                <a:gd name="connsiteX14" fmla="*/ 617102 w 1308866"/>
                <a:gd name="connsiteY14" fmla="*/ 335866 h 868604"/>
                <a:gd name="connsiteX15" fmla="*/ 672761 w 1308866"/>
                <a:gd name="connsiteY15" fmla="*/ 447185 h 868604"/>
                <a:gd name="connsiteX16" fmla="*/ 720469 w 1308866"/>
                <a:gd name="connsiteY16" fmla="*/ 375623 h 868604"/>
                <a:gd name="connsiteX17" fmla="*/ 736372 w 1308866"/>
                <a:gd name="connsiteY17" fmla="*/ 399477 h 868604"/>
                <a:gd name="connsiteX18" fmla="*/ 768177 w 1308866"/>
                <a:gd name="connsiteY18" fmla="*/ 471038 h 868604"/>
                <a:gd name="connsiteX19" fmla="*/ 776128 w 1308866"/>
                <a:gd name="connsiteY19" fmla="*/ 494892 h 868604"/>
                <a:gd name="connsiteX20" fmla="*/ 799982 w 1308866"/>
                <a:gd name="connsiteY20" fmla="*/ 343818 h 868604"/>
                <a:gd name="connsiteX21" fmla="*/ 807933 w 1308866"/>
                <a:gd name="connsiteY21" fmla="*/ 375623 h 868604"/>
                <a:gd name="connsiteX22" fmla="*/ 815885 w 1308866"/>
                <a:gd name="connsiteY22" fmla="*/ 423331 h 868604"/>
                <a:gd name="connsiteX23" fmla="*/ 871544 w 1308866"/>
                <a:gd name="connsiteY23" fmla="*/ 367671 h 868604"/>
                <a:gd name="connsiteX24" fmla="*/ 879495 w 1308866"/>
                <a:gd name="connsiteY24" fmla="*/ 399477 h 868604"/>
                <a:gd name="connsiteX25" fmla="*/ 887446 w 1308866"/>
                <a:gd name="connsiteY25" fmla="*/ 463087 h 868604"/>
                <a:gd name="connsiteX26" fmla="*/ 919252 w 1308866"/>
                <a:gd name="connsiteY26" fmla="*/ 367671 h 868604"/>
                <a:gd name="connsiteX27" fmla="*/ 927203 w 1308866"/>
                <a:gd name="connsiteY27" fmla="*/ 510795 h 868604"/>
                <a:gd name="connsiteX28" fmla="*/ 974911 w 1308866"/>
                <a:gd name="connsiteY28" fmla="*/ 399477 h 868604"/>
                <a:gd name="connsiteX29" fmla="*/ 998765 w 1308866"/>
                <a:gd name="connsiteY29" fmla="*/ 407428 h 868604"/>
                <a:gd name="connsiteX30" fmla="*/ 1014667 w 1308866"/>
                <a:gd name="connsiteY30" fmla="*/ 439233 h 868604"/>
                <a:gd name="connsiteX31" fmla="*/ 1022619 w 1308866"/>
                <a:gd name="connsiteY31" fmla="*/ 455136 h 868604"/>
                <a:gd name="connsiteX32" fmla="*/ 1070326 w 1308866"/>
                <a:gd name="connsiteY32" fmla="*/ 502844 h 868604"/>
                <a:gd name="connsiteX33" fmla="*/ 1157791 w 1308866"/>
                <a:gd name="connsiteY33" fmla="*/ 423331 h 868604"/>
                <a:gd name="connsiteX34" fmla="*/ 1141888 w 1308866"/>
                <a:gd name="connsiteY34" fmla="*/ 471038 h 868604"/>
                <a:gd name="connsiteX35" fmla="*/ 1213450 w 1308866"/>
                <a:gd name="connsiteY35" fmla="*/ 471038 h 868604"/>
                <a:gd name="connsiteX36" fmla="*/ 1213450 w 1308866"/>
                <a:gd name="connsiteY36" fmla="*/ 590308 h 868604"/>
                <a:gd name="connsiteX37" fmla="*/ 1237304 w 1308866"/>
                <a:gd name="connsiteY37" fmla="*/ 598259 h 868604"/>
                <a:gd name="connsiteX38" fmla="*/ 1269109 w 1308866"/>
                <a:gd name="connsiteY38" fmla="*/ 622113 h 868604"/>
                <a:gd name="connsiteX39" fmla="*/ 1292963 w 1308866"/>
                <a:gd name="connsiteY39" fmla="*/ 630065 h 868604"/>
                <a:gd name="connsiteX40" fmla="*/ 1308866 w 1308866"/>
                <a:gd name="connsiteY40" fmla="*/ 653918 h 868604"/>
                <a:gd name="connsiteX41" fmla="*/ 1165742 w 1308866"/>
                <a:gd name="connsiteY41" fmla="*/ 701626 h 868604"/>
                <a:gd name="connsiteX42" fmla="*/ 1094180 w 1308866"/>
                <a:gd name="connsiteY42" fmla="*/ 709578 h 868604"/>
                <a:gd name="connsiteX43" fmla="*/ 1094180 w 1308866"/>
                <a:gd name="connsiteY43" fmla="*/ 717529 h 868604"/>
                <a:gd name="connsiteX44" fmla="*/ 1038521 w 1308866"/>
                <a:gd name="connsiteY44" fmla="*/ 773188 h 868604"/>
                <a:gd name="connsiteX45" fmla="*/ 1030570 w 1308866"/>
                <a:gd name="connsiteY45" fmla="*/ 773188 h 868604"/>
                <a:gd name="connsiteX46" fmla="*/ 951057 w 1308866"/>
                <a:gd name="connsiteY46" fmla="*/ 701626 h 868604"/>
                <a:gd name="connsiteX47" fmla="*/ 935154 w 1308866"/>
                <a:gd name="connsiteY47" fmla="*/ 749334 h 868604"/>
                <a:gd name="connsiteX48" fmla="*/ 919252 w 1308866"/>
                <a:gd name="connsiteY48" fmla="*/ 797042 h 868604"/>
                <a:gd name="connsiteX49" fmla="*/ 911300 w 1308866"/>
                <a:gd name="connsiteY49" fmla="*/ 820896 h 868604"/>
                <a:gd name="connsiteX50" fmla="*/ 863593 w 1308866"/>
                <a:gd name="connsiteY50" fmla="*/ 677772 h 868604"/>
                <a:gd name="connsiteX51" fmla="*/ 855641 w 1308866"/>
                <a:gd name="connsiteY51" fmla="*/ 701626 h 868604"/>
                <a:gd name="connsiteX52" fmla="*/ 839739 w 1308866"/>
                <a:gd name="connsiteY52" fmla="*/ 725480 h 868604"/>
                <a:gd name="connsiteX53" fmla="*/ 831787 w 1308866"/>
                <a:gd name="connsiteY53" fmla="*/ 749334 h 868604"/>
                <a:gd name="connsiteX54" fmla="*/ 815885 w 1308866"/>
                <a:gd name="connsiteY54" fmla="*/ 773188 h 868604"/>
                <a:gd name="connsiteX55" fmla="*/ 799982 w 1308866"/>
                <a:gd name="connsiteY55" fmla="*/ 836798 h 868604"/>
                <a:gd name="connsiteX56" fmla="*/ 776128 w 1308866"/>
                <a:gd name="connsiteY56" fmla="*/ 765237 h 868604"/>
                <a:gd name="connsiteX57" fmla="*/ 752274 w 1308866"/>
                <a:gd name="connsiteY57" fmla="*/ 797042 h 868604"/>
                <a:gd name="connsiteX58" fmla="*/ 720469 w 1308866"/>
                <a:gd name="connsiteY58" fmla="*/ 844750 h 868604"/>
                <a:gd name="connsiteX59" fmla="*/ 712518 w 1308866"/>
                <a:gd name="connsiteY59" fmla="*/ 868604 h 868604"/>
                <a:gd name="connsiteX60" fmla="*/ 704566 w 1308866"/>
                <a:gd name="connsiteY60" fmla="*/ 741383 h 868604"/>
                <a:gd name="connsiteX61" fmla="*/ 680713 w 1308866"/>
                <a:gd name="connsiteY61" fmla="*/ 765237 h 868604"/>
                <a:gd name="connsiteX62" fmla="*/ 664810 w 1308866"/>
                <a:gd name="connsiteY62" fmla="*/ 789091 h 868604"/>
                <a:gd name="connsiteX63" fmla="*/ 625053 w 1308866"/>
                <a:gd name="connsiteY63" fmla="*/ 812945 h 868604"/>
                <a:gd name="connsiteX64" fmla="*/ 648907 w 1308866"/>
                <a:gd name="connsiteY64" fmla="*/ 661870 h 868604"/>
                <a:gd name="connsiteX65" fmla="*/ 633005 w 1308866"/>
                <a:gd name="connsiteY65" fmla="*/ 645967 h 868604"/>
                <a:gd name="connsiteX66" fmla="*/ 585297 w 1308866"/>
                <a:gd name="connsiteY66" fmla="*/ 717529 h 868604"/>
                <a:gd name="connsiteX67" fmla="*/ 577346 w 1308866"/>
                <a:gd name="connsiteY67" fmla="*/ 630065 h 868604"/>
                <a:gd name="connsiteX68" fmla="*/ 513735 w 1308866"/>
                <a:gd name="connsiteY68" fmla="*/ 709578 h 868604"/>
                <a:gd name="connsiteX69" fmla="*/ 521686 w 1308866"/>
                <a:gd name="connsiteY69" fmla="*/ 550551 h 868604"/>
                <a:gd name="connsiteX70" fmla="*/ 473979 w 1308866"/>
                <a:gd name="connsiteY70" fmla="*/ 518746 h 868604"/>
                <a:gd name="connsiteX71" fmla="*/ 458076 w 1308866"/>
                <a:gd name="connsiteY71" fmla="*/ 566454 h 868604"/>
                <a:gd name="connsiteX72" fmla="*/ 442173 w 1308866"/>
                <a:gd name="connsiteY72" fmla="*/ 622113 h 868604"/>
                <a:gd name="connsiteX73" fmla="*/ 450125 w 1308866"/>
                <a:gd name="connsiteY73" fmla="*/ 645967 h 868604"/>
                <a:gd name="connsiteX74" fmla="*/ 386514 w 1308866"/>
                <a:gd name="connsiteY74" fmla="*/ 622113 h 868604"/>
                <a:gd name="connsiteX75" fmla="*/ 410368 w 1308866"/>
                <a:gd name="connsiteY75" fmla="*/ 542600 h 868604"/>
                <a:gd name="connsiteX76" fmla="*/ 330855 w 1308866"/>
                <a:gd name="connsiteY76" fmla="*/ 534649 h 868604"/>
                <a:gd name="connsiteX77" fmla="*/ 346758 w 1308866"/>
                <a:gd name="connsiteY77" fmla="*/ 471038 h 868604"/>
                <a:gd name="connsiteX78" fmla="*/ 362660 w 1308866"/>
                <a:gd name="connsiteY78" fmla="*/ 463087 h 868604"/>
                <a:gd name="connsiteX79" fmla="*/ 291099 w 1308866"/>
                <a:gd name="connsiteY79" fmla="*/ 471038 h 868604"/>
                <a:gd name="connsiteX80" fmla="*/ 299050 w 1308866"/>
                <a:gd name="connsiteY80" fmla="*/ 407428 h 868604"/>
                <a:gd name="connsiteX81" fmla="*/ 259293 w 1308866"/>
                <a:gd name="connsiteY81" fmla="*/ 415379 h 868604"/>
                <a:gd name="connsiteX82" fmla="*/ 203634 w 1308866"/>
                <a:gd name="connsiteY82" fmla="*/ 423331 h 868604"/>
                <a:gd name="connsiteX83" fmla="*/ 211586 w 1308866"/>
                <a:gd name="connsiteY83" fmla="*/ 296110 h 868604"/>
                <a:gd name="connsiteX84" fmla="*/ 203634 w 1308866"/>
                <a:gd name="connsiteY84" fmla="*/ 288158 h 868604"/>
                <a:gd name="connsiteX85" fmla="*/ 147975 w 1308866"/>
                <a:gd name="connsiteY85" fmla="*/ 359720 h 868604"/>
                <a:gd name="connsiteX86" fmla="*/ 140024 w 1308866"/>
                <a:gd name="connsiteY86" fmla="*/ 288158 h 868604"/>
                <a:gd name="connsiteX87" fmla="*/ 100267 w 1308866"/>
                <a:gd name="connsiteY87" fmla="*/ 304061 h 868604"/>
                <a:gd name="connsiteX88" fmla="*/ 28706 w 1308866"/>
                <a:gd name="connsiteY88" fmla="*/ 335866 h 868604"/>
                <a:gd name="connsiteX89" fmla="*/ 92316 w 1308866"/>
                <a:gd name="connsiteY89" fmla="*/ 232499 h 868604"/>
                <a:gd name="connsiteX90" fmla="*/ 92316 w 1308866"/>
                <a:gd name="connsiteY90" fmla="*/ 232499 h 868604"/>
                <a:gd name="connsiteX91" fmla="*/ 76413 w 1308866"/>
                <a:gd name="connsiteY91" fmla="*/ 192743 h 868604"/>
                <a:gd name="connsiteX92" fmla="*/ 84365 w 1308866"/>
                <a:gd name="connsiteY92" fmla="*/ 81425 h 868604"/>
                <a:gd name="connsiteX93" fmla="*/ 163878 w 1308866"/>
                <a:gd name="connsiteY93" fmla="*/ 176840 h 868604"/>
                <a:gd name="connsiteX94" fmla="*/ 163878 w 1308866"/>
                <a:gd name="connsiteY94" fmla="*/ 25765 h 868604"/>
                <a:gd name="connsiteX95" fmla="*/ 259293 w 1308866"/>
                <a:gd name="connsiteY95" fmla="*/ 121181 h 868604"/>
                <a:gd name="connsiteX96" fmla="*/ 314953 w 1308866"/>
                <a:gd name="connsiteY96" fmla="*/ 57571 h 86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308866" h="868604">
                  <a:moveTo>
                    <a:pt x="314953" y="57571"/>
                  </a:moveTo>
                  <a:cubicBezTo>
                    <a:pt x="354709" y="39018"/>
                    <a:pt x="390791" y="8116"/>
                    <a:pt x="434222" y="1911"/>
                  </a:cubicBezTo>
                  <a:cubicBezTo>
                    <a:pt x="447601" y="0"/>
                    <a:pt x="431016" y="29014"/>
                    <a:pt x="426271" y="41668"/>
                  </a:cubicBezTo>
                  <a:cubicBezTo>
                    <a:pt x="422916" y="50616"/>
                    <a:pt x="410368" y="65522"/>
                    <a:pt x="410368" y="65522"/>
                  </a:cubicBezTo>
                  <a:cubicBezTo>
                    <a:pt x="436872" y="60221"/>
                    <a:pt x="463659" y="43063"/>
                    <a:pt x="489881" y="49619"/>
                  </a:cubicBezTo>
                  <a:cubicBezTo>
                    <a:pt x="501380" y="52494"/>
                    <a:pt x="478141" y="70326"/>
                    <a:pt x="473979" y="81425"/>
                  </a:cubicBezTo>
                  <a:cubicBezTo>
                    <a:pt x="470142" y="91657"/>
                    <a:pt x="469167" y="102763"/>
                    <a:pt x="466027" y="113230"/>
                  </a:cubicBezTo>
                  <a:cubicBezTo>
                    <a:pt x="452692" y="157679"/>
                    <a:pt x="456052" y="149085"/>
                    <a:pt x="442173" y="176840"/>
                  </a:cubicBezTo>
                  <a:cubicBezTo>
                    <a:pt x="536687" y="117770"/>
                    <a:pt x="502392" y="118736"/>
                    <a:pt x="497833" y="168889"/>
                  </a:cubicBezTo>
                  <a:cubicBezTo>
                    <a:pt x="496153" y="187366"/>
                    <a:pt x="497833" y="205995"/>
                    <a:pt x="497833" y="224548"/>
                  </a:cubicBezTo>
                  <a:cubicBezTo>
                    <a:pt x="524337" y="213946"/>
                    <a:pt x="548800" y="192743"/>
                    <a:pt x="577346" y="192743"/>
                  </a:cubicBezTo>
                  <a:cubicBezTo>
                    <a:pt x="588274" y="192743"/>
                    <a:pt x="572396" y="214040"/>
                    <a:pt x="569394" y="224548"/>
                  </a:cubicBezTo>
                  <a:cubicBezTo>
                    <a:pt x="567091" y="232607"/>
                    <a:pt x="565191" y="240905"/>
                    <a:pt x="561443" y="248402"/>
                  </a:cubicBezTo>
                  <a:cubicBezTo>
                    <a:pt x="557169" y="256949"/>
                    <a:pt x="545540" y="272256"/>
                    <a:pt x="545540" y="272256"/>
                  </a:cubicBezTo>
                  <a:cubicBezTo>
                    <a:pt x="646166" y="227534"/>
                    <a:pt x="617102" y="214347"/>
                    <a:pt x="617102" y="335866"/>
                  </a:cubicBezTo>
                  <a:cubicBezTo>
                    <a:pt x="714183" y="280391"/>
                    <a:pt x="672761" y="282693"/>
                    <a:pt x="672761" y="447185"/>
                  </a:cubicBezTo>
                  <a:cubicBezTo>
                    <a:pt x="688664" y="423331"/>
                    <a:pt x="697534" y="392824"/>
                    <a:pt x="720469" y="375623"/>
                  </a:cubicBezTo>
                  <a:cubicBezTo>
                    <a:pt x="728114" y="369889"/>
                    <a:pt x="732491" y="390744"/>
                    <a:pt x="736372" y="399477"/>
                  </a:cubicBezTo>
                  <a:cubicBezTo>
                    <a:pt x="774219" y="484634"/>
                    <a:pt x="732187" y="417057"/>
                    <a:pt x="768177" y="471038"/>
                  </a:cubicBezTo>
                  <a:lnTo>
                    <a:pt x="776128" y="494892"/>
                  </a:lnTo>
                  <a:cubicBezTo>
                    <a:pt x="784079" y="444534"/>
                    <a:pt x="786846" y="393078"/>
                    <a:pt x="799982" y="343818"/>
                  </a:cubicBezTo>
                  <a:cubicBezTo>
                    <a:pt x="802798" y="333259"/>
                    <a:pt x="804931" y="365116"/>
                    <a:pt x="807933" y="375623"/>
                  </a:cubicBezTo>
                  <a:cubicBezTo>
                    <a:pt x="818400" y="412255"/>
                    <a:pt x="815885" y="386129"/>
                    <a:pt x="815885" y="423331"/>
                  </a:cubicBezTo>
                  <a:cubicBezTo>
                    <a:pt x="834438" y="404778"/>
                    <a:pt x="846976" y="376884"/>
                    <a:pt x="871544" y="367671"/>
                  </a:cubicBezTo>
                  <a:cubicBezTo>
                    <a:pt x="881776" y="363834"/>
                    <a:pt x="877540" y="388725"/>
                    <a:pt x="879495" y="399477"/>
                  </a:cubicBezTo>
                  <a:cubicBezTo>
                    <a:pt x="887821" y="445271"/>
                    <a:pt x="887446" y="438161"/>
                    <a:pt x="887446" y="463087"/>
                  </a:cubicBezTo>
                  <a:cubicBezTo>
                    <a:pt x="898048" y="431282"/>
                    <a:pt x="897789" y="341916"/>
                    <a:pt x="919252" y="367671"/>
                  </a:cubicBezTo>
                  <a:cubicBezTo>
                    <a:pt x="949841" y="404378"/>
                    <a:pt x="927203" y="510795"/>
                    <a:pt x="927203" y="510795"/>
                  </a:cubicBezTo>
                  <a:cubicBezTo>
                    <a:pt x="943106" y="473689"/>
                    <a:pt x="951932" y="432669"/>
                    <a:pt x="974911" y="399477"/>
                  </a:cubicBezTo>
                  <a:cubicBezTo>
                    <a:pt x="979682" y="392586"/>
                    <a:pt x="992838" y="401501"/>
                    <a:pt x="998765" y="407428"/>
                  </a:cubicBezTo>
                  <a:cubicBezTo>
                    <a:pt x="1007146" y="415809"/>
                    <a:pt x="1009366" y="428631"/>
                    <a:pt x="1014667" y="439233"/>
                  </a:cubicBezTo>
                  <a:lnTo>
                    <a:pt x="1022619" y="455136"/>
                  </a:lnTo>
                  <a:cubicBezTo>
                    <a:pt x="1092144" y="339259"/>
                    <a:pt x="1070326" y="344714"/>
                    <a:pt x="1070326" y="502844"/>
                  </a:cubicBezTo>
                  <a:cubicBezTo>
                    <a:pt x="1099481" y="476340"/>
                    <a:pt x="1121785" y="439334"/>
                    <a:pt x="1157791" y="423331"/>
                  </a:cubicBezTo>
                  <a:cubicBezTo>
                    <a:pt x="1173109" y="416523"/>
                    <a:pt x="1141888" y="471038"/>
                    <a:pt x="1141888" y="471038"/>
                  </a:cubicBezTo>
                  <a:lnTo>
                    <a:pt x="1213450" y="471038"/>
                  </a:lnTo>
                  <a:cubicBezTo>
                    <a:pt x="1161722" y="548631"/>
                    <a:pt x="1138838" y="532277"/>
                    <a:pt x="1213450" y="590308"/>
                  </a:cubicBezTo>
                  <a:cubicBezTo>
                    <a:pt x="1220066" y="595454"/>
                    <a:pt x="1229353" y="595609"/>
                    <a:pt x="1237304" y="598259"/>
                  </a:cubicBezTo>
                  <a:cubicBezTo>
                    <a:pt x="1247906" y="606210"/>
                    <a:pt x="1257603" y="615538"/>
                    <a:pt x="1269109" y="622113"/>
                  </a:cubicBezTo>
                  <a:cubicBezTo>
                    <a:pt x="1276386" y="626271"/>
                    <a:pt x="1286418" y="624829"/>
                    <a:pt x="1292963" y="630065"/>
                  </a:cubicBezTo>
                  <a:cubicBezTo>
                    <a:pt x="1300425" y="636035"/>
                    <a:pt x="1308866" y="653918"/>
                    <a:pt x="1308866" y="653918"/>
                  </a:cubicBezTo>
                  <a:cubicBezTo>
                    <a:pt x="1139869" y="616363"/>
                    <a:pt x="1165742" y="573241"/>
                    <a:pt x="1165742" y="701626"/>
                  </a:cubicBezTo>
                  <a:cubicBezTo>
                    <a:pt x="1084809" y="600459"/>
                    <a:pt x="1104373" y="587270"/>
                    <a:pt x="1094180" y="709578"/>
                  </a:cubicBezTo>
                  <a:cubicBezTo>
                    <a:pt x="1093960" y="712219"/>
                    <a:pt x="1094180" y="714879"/>
                    <a:pt x="1094180" y="717529"/>
                  </a:cubicBezTo>
                  <a:cubicBezTo>
                    <a:pt x="1016580" y="639928"/>
                    <a:pt x="1056584" y="655784"/>
                    <a:pt x="1038521" y="773188"/>
                  </a:cubicBezTo>
                  <a:cubicBezTo>
                    <a:pt x="1038118" y="775808"/>
                    <a:pt x="1033220" y="773188"/>
                    <a:pt x="1030570" y="773188"/>
                  </a:cubicBezTo>
                  <a:cubicBezTo>
                    <a:pt x="1004066" y="749334"/>
                    <a:pt x="985650" y="710274"/>
                    <a:pt x="951057" y="701626"/>
                  </a:cubicBezTo>
                  <a:cubicBezTo>
                    <a:pt x="934795" y="697560"/>
                    <a:pt x="940455" y="733431"/>
                    <a:pt x="935154" y="749334"/>
                  </a:cubicBezTo>
                  <a:lnTo>
                    <a:pt x="919252" y="797042"/>
                  </a:lnTo>
                  <a:lnTo>
                    <a:pt x="911300" y="820896"/>
                  </a:lnTo>
                  <a:cubicBezTo>
                    <a:pt x="895398" y="773188"/>
                    <a:pt x="884859" y="723343"/>
                    <a:pt x="863593" y="677772"/>
                  </a:cubicBezTo>
                  <a:cubicBezTo>
                    <a:pt x="860049" y="670177"/>
                    <a:pt x="859389" y="694129"/>
                    <a:pt x="855641" y="701626"/>
                  </a:cubicBezTo>
                  <a:cubicBezTo>
                    <a:pt x="851367" y="710173"/>
                    <a:pt x="844013" y="716933"/>
                    <a:pt x="839739" y="725480"/>
                  </a:cubicBezTo>
                  <a:cubicBezTo>
                    <a:pt x="835991" y="732977"/>
                    <a:pt x="835535" y="741837"/>
                    <a:pt x="831787" y="749334"/>
                  </a:cubicBezTo>
                  <a:cubicBezTo>
                    <a:pt x="827513" y="757881"/>
                    <a:pt x="819766" y="764455"/>
                    <a:pt x="815885" y="773188"/>
                  </a:cubicBezTo>
                  <a:cubicBezTo>
                    <a:pt x="798306" y="812742"/>
                    <a:pt x="799982" y="808302"/>
                    <a:pt x="799982" y="836798"/>
                  </a:cubicBezTo>
                  <a:cubicBezTo>
                    <a:pt x="792031" y="812944"/>
                    <a:pt x="795444" y="781334"/>
                    <a:pt x="776128" y="765237"/>
                  </a:cubicBezTo>
                  <a:cubicBezTo>
                    <a:pt x="765947" y="756753"/>
                    <a:pt x="759874" y="786185"/>
                    <a:pt x="752274" y="797042"/>
                  </a:cubicBezTo>
                  <a:cubicBezTo>
                    <a:pt x="741314" y="812700"/>
                    <a:pt x="720469" y="844750"/>
                    <a:pt x="720469" y="844750"/>
                  </a:cubicBezTo>
                  <a:lnTo>
                    <a:pt x="712518" y="868604"/>
                  </a:lnTo>
                  <a:cubicBezTo>
                    <a:pt x="709867" y="826197"/>
                    <a:pt x="717062" y="781994"/>
                    <a:pt x="704566" y="741383"/>
                  </a:cubicBezTo>
                  <a:cubicBezTo>
                    <a:pt x="701259" y="730636"/>
                    <a:pt x="687912" y="756599"/>
                    <a:pt x="680713" y="765237"/>
                  </a:cubicBezTo>
                  <a:cubicBezTo>
                    <a:pt x="674595" y="772578"/>
                    <a:pt x="671567" y="782334"/>
                    <a:pt x="664810" y="789091"/>
                  </a:cubicBezTo>
                  <a:cubicBezTo>
                    <a:pt x="655217" y="798684"/>
                    <a:pt x="637600" y="806671"/>
                    <a:pt x="625053" y="812945"/>
                  </a:cubicBezTo>
                  <a:cubicBezTo>
                    <a:pt x="707220" y="566445"/>
                    <a:pt x="715168" y="701627"/>
                    <a:pt x="648907" y="661870"/>
                  </a:cubicBezTo>
                  <a:cubicBezTo>
                    <a:pt x="642479" y="658013"/>
                    <a:pt x="638306" y="651268"/>
                    <a:pt x="633005" y="645967"/>
                  </a:cubicBezTo>
                  <a:lnTo>
                    <a:pt x="585297" y="717529"/>
                  </a:lnTo>
                  <a:lnTo>
                    <a:pt x="577346" y="630065"/>
                  </a:lnTo>
                  <a:cubicBezTo>
                    <a:pt x="556142" y="656569"/>
                    <a:pt x="533200" y="737385"/>
                    <a:pt x="513735" y="709578"/>
                  </a:cubicBezTo>
                  <a:cubicBezTo>
                    <a:pt x="483298" y="666097"/>
                    <a:pt x="521686" y="550551"/>
                    <a:pt x="521686" y="550551"/>
                  </a:cubicBezTo>
                  <a:cubicBezTo>
                    <a:pt x="505784" y="539949"/>
                    <a:pt x="492521" y="514110"/>
                    <a:pt x="473979" y="518746"/>
                  </a:cubicBezTo>
                  <a:cubicBezTo>
                    <a:pt x="457717" y="522812"/>
                    <a:pt x="463377" y="550551"/>
                    <a:pt x="458076" y="566454"/>
                  </a:cubicBezTo>
                  <a:cubicBezTo>
                    <a:pt x="446671" y="600670"/>
                    <a:pt x="452156" y="582184"/>
                    <a:pt x="442173" y="622113"/>
                  </a:cubicBezTo>
                  <a:cubicBezTo>
                    <a:pt x="444824" y="630064"/>
                    <a:pt x="457622" y="642219"/>
                    <a:pt x="450125" y="645967"/>
                  </a:cubicBezTo>
                  <a:cubicBezTo>
                    <a:pt x="432993" y="654533"/>
                    <a:pt x="401091" y="630064"/>
                    <a:pt x="386514" y="622113"/>
                  </a:cubicBezTo>
                  <a:lnTo>
                    <a:pt x="410368" y="542600"/>
                  </a:lnTo>
                  <a:cubicBezTo>
                    <a:pt x="383864" y="539950"/>
                    <a:pt x="353018" y="549424"/>
                    <a:pt x="330855" y="534649"/>
                  </a:cubicBezTo>
                  <a:cubicBezTo>
                    <a:pt x="327451" y="532380"/>
                    <a:pt x="342593" y="479367"/>
                    <a:pt x="346758" y="471038"/>
                  </a:cubicBezTo>
                  <a:cubicBezTo>
                    <a:pt x="365600" y="433354"/>
                    <a:pt x="362660" y="442855"/>
                    <a:pt x="362660" y="463087"/>
                  </a:cubicBezTo>
                  <a:lnTo>
                    <a:pt x="291099" y="471038"/>
                  </a:lnTo>
                  <a:cubicBezTo>
                    <a:pt x="293749" y="449835"/>
                    <a:pt x="309652" y="425981"/>
                    <a:pt x="299050" y="407428"/>
                  </a:cubicBezTo>
                  <a:cubicBezTo>
                    <a:pt x="292345" y="395694"/>
                    <a:pt x="272486" y="412447"/>
                    <a:pt x="259293" y="415379"/>
                  </a:cubicBezTo>
                  <a:cubicBezTo>
                    <a:pt x="214831" y="425260"/>
                    <a:pt x="242013" y="423331"/>
                    <a:pt x="203634" y="423331"/>
                  </a:cubicBezTo>
                  <a:cubicBezTo>
                    <a:pt x="242496" y="287312"/>
                    <a:pt x="266451" y="337259"/>
                    <a:pt x="211586" y="296110"/>
                  </a:cubicBezTo>
                  <a:cubicBezTo>
                    <a:pt x="208587" y="293861"/>
                    <a:pt x="206285" y="290809"/>
                    <a:pt x="203634" y="288158"/>
                  </a:cubicBezTo>
                  <a:lnTo>
                    <a:pt x="147975" y="359720"/>
                  </a:lnTo>
                  <a:cubicBezTo>
                    <a:pt x="145325" y="335866"/>
                    <a:pt x="155644" y="306381"/>
                    <a:pt x="140024" y="288158"/>
                  </a:cubicBezTo>
                  <a:cubicBezTo>
                    <a:pt x="130735" y="277321"/>
                    <a:pt x="113310" y="298264"/>
                    <a:pt x="100267" y="304061"/>
                  </a:cubicBezTo>
                  <a:cubicBezTo>
                    <a:pt x="0" y="348625"/>
                    <a:pt x="32682" y="347793"/>
                    <a:pt x="28706" y="335866"/>
                  </a:cubicBezTo>
                  <a:lnTo>
                    <a:pt x="92316" y="232499"/>
                  </a:lnTo>
                  <a:lnTo>
                    <a:pt x="92316" y="232499"/>
                  </a:lnTo>
                  <a:lnTo>
                    <a:pt x="76413" y="192743"/>
                  </a:lnTo>
                  <a:lnTo>
                    <a:pt x="84365" y="81425"/>
                  </a:lnTo>
                  <a:lnTo>
                    <a:pt x="163878" y="176840"/>
                  </a:lnTo>
                  <a:lnTo>
                    <a:pt x="163878" y="25765"/>
                  </a:lnTo>
                  <a:lnTo>
                    <a:pt x="259293" y="121181"/>
                  </a:lnTo>
                  <a:lnTo>
                    <a:pt x="314953" y="57571"/>
                  </a:lnTo>
                  <a:close/>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28" name="Cross 27"/>
            <p:cNvSpPr/>
            <p:nvPr/>
          </p:nvSpPr>
          <p:spPr>
            <a:xfrm>
              <a:off x="8533999" y="4724360"/>
              <a:ext cx="228374"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9" name="Freeform 28"/>
            <p:cNvSpPr/>
            <p:nvPr/>
          </p:nvSpPr>
          <p:spPr>
            <a:xfrm>
              <a:off x="4898115" y="4986134"/>
              <a:ext cx="2012199" cy="1343684"/>
            </a:xfrm>
            <a:custGeom>
              <a:avLst/>
              <a:gdLst>
                <a:gd name="connsiteX0" fmla="*/ 1001865 w 2011680"/>
                <a:gd name="connsiteY0" fmla="*/ 1343770 h 1343770"/>
                <a:gd name="connsiteX1" fmla="*/ 2011680 w 2011680"/>
                <a:gd name="connsiteY1" fmla="*/ 652007 h 1343770"/>
                <a:gd name="connsiteX2" fmla="*/ 492981 w 2011680"/>
                <a:gd name="connsiteY2" fmla="*/ 31805 h 1343770"/>
                <a:gd name="connsiteX3" fmla="*/ 469127 w 2011680"/>
                <a:gd name="connsiteY3" fmla="*/ 79513 h 1343770"/>
                <a:gd name="connsiteX4" fmla="*/ 333955 w 2011680"/>
                <a:gd name="connsiteY4" fmla="*/ 0 h 1343770"/>
                <a:gd name="connsiteX5" fmla="*/ 0 w 2011680"/>
                <a:gd name="connsiteY5" fmla="*/ 508883 h 1343770"/>
                <a:gd name="connsiteX6" fmla="*/ 7952 w 2011680"/>
                <a:gd name="connsiteY6" fmla="*/ 683812 h 1343770"/>
                <a:gd name="connsiteX7" fmla="*/ 850790 w 2011680"/>
                <a:gd name="connsiteY7" fmla="*/ 1144988 h 1343770"/>
                <a:gd name="connsiteX8" fmla="*/ 1001865 w 2011680"/>
                <a:gd name="connsiteY8" fmla="*/ 1343770 h 13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1680" h="1343770">
                  <a:moveTo>
                    <a:pt x="1001865" y="1343770"/>
                  </a:moveTo>
                  <a:lnTo>
                    <a:pt x="2011680" y="652007"/>
                  </a:lnTo>
                  <a:lnTo>
                    <a:pt x="492981" y="31805"/>
                  </a:lnTo>
                  <a:lnTo>
                    <a:pt x="469127" y="79513"/>
                  </a:lnTo>
                  <a:lnTo>
                    <a:pt x="333955" y="0"/>
                  </a:lnTo>
                  <a:lnTo>
                    <a:pt x="0" y="508883"/>
                  </a:lnTo>
                  <a:lnTo>
                    <a:pt x="7952" y="683812"/>
                  </a:lnTo>
                  <a:lnTo>
                    <a:pt x="850790" y="1144988"/>
                  </a:lnTo>
                  <a:lnTo>
                    <a:pt x="1001865" y="1343770"/>
                  </a:lnTo>
                  <a:close/>
                </a:path>
              </a:pathLst>
            </a:custGeom>
            <a:solidFill>
              <a:srgbClr val="FFC000">
                <a:alpha val="37000"/>
              </a:srgbClr>
            </a:solid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0" name="Freeform 29"/>
            <p:cNvSpPr/>
            <p:nvPr/>
          </p:nvSpPr>
          <p:spPr>
            <a:xfrm>
              <a:off x="9455850" y="3475360"/>
              <a:ext cx="1349358" cy="1718245"/>
            </a:xfrm>
            <a:custGeom>
              <a:avLst/>
              <a:gdLst>
                <a:gd name="connsiteX0" fmla="*/ 86139 w 1350397"/>
                <a:gd name="connsiteY0" fmla="*/ 1367624 h 1718807"/>
                <a:gd name="connsiteX1" fmla="*/ 300824 w 1350397"/>
                <a:gd name="connsiteY1" fmla="*/ 1637969 h 1718807"/>
                <a:gd name="connsiteX2" fmla="*/ 610925 w 1350397"/>
                <a:gd name="connsiteY2" fmla="*/ 1582310 h 1718807"/>
                <a:gd name="connsiteX3" fmla="*/ 1103906 w 1350397"/>
                <a:gd name="connsiteY3" fmla="*/ 1296063 h 1718807"/>
                <a:gd name="connsiteX4" fmla="*/ 1119809 w 1350397"/>
                <a:gd name="connsiteY4" fmla="*/ 1264257 h 1718807"/>
                <a:gd name="connsiteX5" fmla="*/ 1151614 w 1350397"/>
                <a:gd name="connsiteY5" fmla="*/ 1232452 h 1718807"/>
                <a:gd name="connsiteX6" fmla="*/ 1183419 w 1350397"/>
                <a:gd name="connsiteY6" fmla="*/ 1184744 h 1718807"/>
                <a:gd name="connsiteX7" fmla="*/ 1191371 w 1350397"/>
                <a:gd name="connsiteY7" fmla="*/ 1160890 h 1718807"/>
                <a:gd name="connsiteX8" fmla="*/ 1231127 w 1350397"/>
                <a:gd name="connsiteY8" fmla="*/ 1113183 h 1718807"/>
                <a:gd name="connsiteX9" fmla="*/ 1247030 w 1350397"/>
                <a:gd name="connsiteY9" fmla="*/ 1089329 h 1718807"/>
                <a:gd name="connsiteX10" fmla="*/ 1270884 w 1350397"/>
                <a:gd name="connsiteY10" fmla="*/ 1081377 h 1718807"/>
                <a:gd name="connsiteX11" fmla="*/ 1294737 w 1350397"/>
                <a:gd name="connsiteY11" fmla="*/ 1033670 h 1718807"/>
                <a:gd name="connsiteX12" fmla="*/ 1318591 w 1350397"/>
                <a:gd name="connsiteY12" fmla="*/ 1025718 h 1718807"/>
                <a:gd name="connsiteX13" fmla="*/ 1326543 w 1350397"/>
                <a:gd name="connsiteY13" fmla="*/ 978010 h 1718807"/>
                <a:gd name="connsiteX14" fmla="*/ 1350397 w 1350397"/>
                <a:gd name="connsiteY14" fmla="*/ 890546 h 1718807"/>
                <a:gd name="connsiteX15" fmla="*/ 1175468 w 1350397"/>
                <a:gd name="connsiteY15" fmla="*/ 707666 h 1718807"/>
                <a:gd name="connsiteX16" fmla="*/ 1223176 w 1350397"/>
                <a:gd name="connsiteY16" fmla="*/ 644056 h 1718807"/>
                <a:gd name="connsiteX17" fmla="*/ 1239078 w 1350397"/>
                <a:gd name="connsiteY17" fmla="*/ 620202 h 1718807"/>
                <a:gd name="connsiteX18" fmla="*/ 1262932 w 1350397"/>
                <a:gd name="connsiteY18" fmla="*/ 596348 h 1718807"/>
                <a:gd name="connsiteX19" fmla="*/ 1247030 w 1350397"/>
                <a:gd name="connsiteY19" fmla="*/ 620202 h 1718807"/>
                <a:gd name="connsiteX20" fmla="*/ 1175468 w 1350397"/>
                <a:gd name="connsiteY20" fmla="*/ 548640 h 1718807"/>
                <a:gd name="connsiteX21" fmla="*/ 1088004 w 1350397"/>
                <a:gd name="connsiteY21" fmla="*/ 445273 h 1718807"/>
                <a:gd name="connsiteX22" fmla="*/ 1016442 w 1350397"/>
                <a:gd name="connsiteY22" fmla="*/ 365760 h 1718807"/>
                <a:gd name="connsiteX23" fmla="*/ 873318 w 1350397"/>
                <a:gd name="connsiteY23" fmla="*/ 262393 h 1718807"/>
                <a:gd name="connsiteX24" fmla="*/ 674536 w 1350397"/>
                <a:gd name="connsiteY24" fmla="*/ 182880 h 1718807"/>
                <a:gd name="connsiteX25" fmla="*/ 420094 w 1350397"/>
                <a:gd name="connsiteY25" fmla="*/ 71562 h 1718807"/>
                <a:gd name="connsiteX26" fmla="*/ 372386 w 1350397"/>
                <a:gd name="connsiteY26" fmla="*/ 47708 h 1718807"/>
                <a:gd name="connsiteX27" fmla="*/ 340581 w 1350397"/>
                <a:gd name="connsiteY27" fmla="*/ 39757 h 1718807"/>
                <a:gd name="connsiteX28" fmla="*/ 316727 w 1350397"/>
                <a:gd name="connsiteY28" fmla="*/ 31805 h 1718807"/>
                <a:gd name="connsiteX29" fmla="*/ 276971 w 1350397"/>
                <a:gd name="connsiteY29" fmla="*/ 23854 h 1718807"/>
                <a:gd name="connsiteX30" fmla="*/ 253117 w 1350397"/>
                <a:gd name="connsiteY30" fmla="*/ 15903 h 1718807"/>
                <a:gd name="connsiteX31" fmla="*/ 205409 w 1350397"/>
                <a:gd name="connsiteY31" fmla="*/ 0 h 1718807"/>
                <a:gd name="connsiteX32" fmla="*/ 14577 w 1350397"/>
                <a:gd name="connsiteY32" fmla="*/ 222637 h 1718807"/>
                <a:gd name="connsiteX33" fmla="*/ 276971 w 1350397"/>
                <a:gd name="connsiteY33" fmla="*/ 381663 h 1718807"/>
                <a:gd name="connsiteX34" fmla="*/ 380337 w 1350397"/>
                <a:gd name="connsiteY34" fmla="*/ 421419 h 1718807"/>
                <a:gd name="connsiteX35" fmla="*/ 467802 w 1350397"/>
                <a:gd name="connsiteY35" fmla="*/ 429370 h 1718807"/>
                <a:gd name="connsiteX36" fmla="*/ 531412 w 1350397"/>
                <a:gd name="connsiteY36" fmla="*/ 445273 h 1718807"/>
                <a:gd name="connsiteX37" fmla="*/ 555266 w 1350397"/>
                <a:gd name="connsiteY37" fmla="*/ 453224 h 1718807"/>
                <a:gd name="connsiteX38" fmla="*/ 579120 w 1350397"/>
                <a:gd name="connsiteY38" fmla="*/ 453224 h 1718807"/>
                <a:gd name="connsiteX39" fmla="*/ 730195 w 1350397"/>
                <a:gd name="connsiteY39" fmla="*/ 548640 h 1718807"/>
                <a:gd name="connsiteX40" fmla="*/ 602974 w 1350397"/>
                <a:gd name="connsiteY40" fmla="*/ 723569 h 1718807"/>
                <a:gd name="connsiteX41" fmla="*/ 579120 w 1350397"/>
                <a:gd name="connsiteY41" fmla="*/ 699715 h 1718807"/>
                <a:gd name="connsiteX42" fmla="*/ 531412 w 1350397"/>
                <a:gd name="connsiteY42" fmla="*/ 683812 h 1718807"/>
                <a:gd name="connsiteX43" fmla="*/ 499607 w 1350397"/>
                <a:gd name="connsiteY43" fmla="*/ 675861 h 1718807"/>
                <a:gd name="connsiteX44" fmla="*/ 332630 w 1350397"/>
                <a:gd name="connsiteY44" fmla="*/ 1041621 h 1718807"/>
                <a:gd name="connsiteX45" fmla="*/ 300824 w 1350397"/>
                <a:gd name="connsiteY45" fmla="*/ 1081377 h 1718807"/>
                <a:gd name="connsiteX46" fmla="*/ 221311 w 1350397"/>
                <a:gd name="connsiteY46" fmla="*/ 1200647 h 1718807"/>
                <a:gd name="connsiteX47" fmla="*/ 197457 w 1350397"/>
                <a:gd name="connsiteY47" fmla="*/ 1248355 h 1718807"/>
                <a:gd name="connsiteX48" fmla="*/ 189506 w 1350397"/>
                <a:gd name="connsiteY48" fmla="*/ 1272209 h 1718807"/>
                <a:gd name="connsiteX49" fmla="*/ 165652 w 1350397"/>
                <a:gd name="connsiteY49" fmla="*/ 1288111 h 1718807"/>
                <a:gd name="connsiteX50" fmla="*/ 133847 w 1350397"/>
                <a:gd name="connsiteY50" fmla="*/ 1335819 h 1718807"/>
                <a:gd name="connsiteX51" fmla="*/ 86139 w 1350397"/>
                <a:gd name="connsiteY51" fmla="*/ 1367624 h 1718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50397" h="1718807">
                  <a:moveTo>
                    <a:pt x="86139" y="1367624"/>
                  </a:moveTo>
                  <a:cubicBezTo>
                    <a:pt x="113969" y="1417982"/>
                    <a:pt x="229262" y="1547854"/>
                    <a:pt x="300824" y="1637969"/>
                  </a:cubicBezTo>
                  <a:cubicBezTo>
                    <a:pt x="404191" y="1619416"/>
                    <a:pt x="413468" y="1718807"/>
                    <a:pt x="610925" y="1582310"/>
                  </a:cubicBezTo>
                  <a:cubicBezTo>
                    <a:pt x="775252" y="1486894"/>
                    <a:pt x="942770" y="1396773"/>
                    <a:pt x="1103906" y="1296063"/>
                  </a:cubicBezTo>
                  <a:cubicBezTo>
                    <a:pt x="1113958" y="1289781"/>
                    <a:pt x="1112697" y="1273740"/>
                    <a:pt x="1119809" y="1264257"/>
                  </a:cubicBezTo>
                  <a:cubicBezTo>
                    <a:pt x="1128805" y="1252263"/>
                    <a:pt x="1141012" y="1243054"/>
                    <a:pt x="1151614" y="1232452"/>
                  </a:cubicBezTo>
                  <a:cubicBezTo>
                    <a:pt x="1170519" y="1175736"/>
                    <a:pt x="1143713" y="1244301"/>
                    <a:pt x="1183419" y="1184744"/>
                  </a:cubicBezTo>
                  <a:cubicBezTo>
                    <a:pt x="1188068" y="1177770"/>
                    <a:pt x="1187623" y="1168387"/>
                    <a:pt x="1191371" y="1160890"/>
                  </a:cubicBezTo>
                  <a:cubicBezTo>
                    <a:pt x="1206177" y="1131278"/>
                    <a:pt x="1209145" y="1139561"/>
                    <a:pt x="1231127" y="1113183"/>
                  </a:cubicBezTo>
                  <a:cubicBezTo>
                    <a:pt x="1237245" y="1105842"/>
                    <a:pt x="1239568" y="1095299"/>
                    <a:pt x="1247030" y="1089329"/>
                  </a:cubicBezTo>
                  <a:cubicBezTo>
                    <a:pt x="1253575" y="1084093"/>
                    <a:pt x="1262933" y="1084028"/>
                    <a:pt x="1270884" y="1081377"/>
                  </a:cubicBezTo>
                  <a:cubicBezTo>
                    <a:pt x="1276122" y="1065663"/>
                    <a:pt x="1280724" y="1044880"/>
                    <a:pt x="1294737" y="1033670"/>
                  </a:cubicBezTo>
                  <a:cubicBezTo>
                    <a:pt x="1301282" y="1028434"/>
                    <a:pt x="1310640" y="1028369"/>
                    <a:pt x="1318591" y="1025718"/>
                  </a:cubicBezTo>
                  <a:cubicBezTo>
                    <a:pt x="1329058" y="994321"/>
                    <a:pt x="1326543" y="1010246"/>
                    <a:pt x="1326543" y="978010"/>
                  </a:cubicBezTo>
                  <a:lnTo>
                    <a:pt x="1350397" y="890546"/>
                  </a:lnTo>
                  <a:cubicBezTo>
                    <a:pt x="1292087" y="829586"/>
                    <a:pt x="1214158" y="782628"/>
                    <a:pt x="1175468" y="707666"/>
                  </a:cubicBezTo>
                  <a:cubicBezTo>
                    <a:pt x="1163312" y="684114"/>
                    <a:pt x="1208475" y="666109"/>
                    <a:pt x="1223176" y="644056"/>
                  </a:cubicBezTo>
                  <a:cubicBezTo>
                    <a:pt x="1228477" y="636105"/>
                    <a:pt x="1232960" y="627543"/>
                    <a:pt x="1239078" y="620202"/>
                  </a:cubicBezTo>
                  <a:cubicBezTo>
                    <a:pt x="1246277" y="611563"/>
                    <a:pt x="1254981" y="604299"/>
                    <a:pt x="1262932" y="596348"/>
                  </a:cubicBezTo>
                  <a:cubicBezTo>
                    <a:pt x="1254143" y="622716"/>
                    <a:pt x="1263362" y="620202"/>
                    <a:pt x="1247030" y="620202"/>
                  </a:cubicBezTo>
                  <a:cubicBezTo>
                    <a:pt x="1223176" y="596348"/>
                    <a:pt x="1197259" y="574393"/>
                    <a:pt x="1175468" y="548640"/>
                  </a:cubicBezTo>
                  <a:cubicBezTo>
                    <a:pt x="1146313" y="514184"/>
                    <a:pt x="1119920" y="477188"/>
                    <a:pt x="1088004" y="445273"/>
                  </a:cubicBezTo>
                  <a:cubicBezTo>
                    <a:pt x="1000214" y="357485"/>
                    <a:pt x="1048247" y="400216"/>
                    <a:pt x="1016442" y="365760"/>
                  </a:cubicBezTo>
                  <a:lnTo>
                    <a:pt x="873318" y="262393"/>
                  </a:lnTo>
                  <a:lnTo>
                    <a:pt x="674536" y="182880"/>
                  </a:lnTo>
                  <a:lnTo>
                    <a:pt x="420094" y="71562"/>
                  </a:lnTo>
                  <a:cubicBezTo>
                    <a:pt x="362013" y="45011"/>
                    <a:pt x="429209" y="63942"/>
                    <a:pt x="372386" y="47708"/>
                  </a:cubicBezTo>
                  <a:cubicBezTo>
                    <a:pt x="361879" y="44706"/>
                    <a:pt x="351088" y="42759"/>
                    <a:pt x="340581" y="39757"/>
                  </a:cubicBezTo>
                  <a:cubicBezTo>
                    <a:pt x="332522" y="37454"/>
                    <a:pt x="324858" y="33838"/>
                    <a:pt x="316727" y="31805"/>
                  </a:cubicBezTo>
                  <a:cubicBezTo>
                    <a:pt x="303616" y="28527"/>
                    <a:pt x="290082" y="27132"/>
                    <a:pt x="276971" y="23854"/>
                  </a:cubicBezTo>
                  <a:cubicBezTo>
                    <a:pt x="268840" y="21821"/>
                    <a:pt x="261299" y="17721"/>
                    <a:pt x="253117" y="15903"/>
                  </a:cubicBezTo>
                  <a:cubicBezTo>
                    <a:pt x="202795" y="4720"/>
                    <a:pt x="205409" y="24533"/>
                    <a:pt x="205409" y="0"/>
                  </a:cubicBezTo>
                  <a:cubicBezTo>
                    <a:pt x="141798" y="74212"/>
                    <a:pt x="0" y="155051"/>
                    <a:pt x="14577" y="222637"/>
                  </a:cubicBezTo>
                  <a:lnTo>
                    <a:pt x="276971" y="381663"/>
                  </a:lnTo>
                  <a:cubicBezTo>
                    <a:pt x="309295" y="400726"/>
                    <a:pt x="343007" y="415198"/>
                    <a:pt x="380337" y="421419"/>
                  </a:cubicBezTo>
                  <a:cubicBezTo>
                    <a:pt x="409214" y="426232"/>
                    <a:pt x="438647" y="426720"/>
                    <a:pt x="467802" y="429370"/>
                  </a:cubicBezTo>
                  <a:cubicBezTo>
                    <a:pt x="489005" y="434671"/>
                    <a:pt x="510678" y="438362"/>
                    <a:pt x="531412" y="445273"/>
                  </a:cubicBezTo>
                  <a:cubicBezTo>
                    <a:pt x="539363" y="447923"/>
                    <a:pt x="546999" y="451846"/>
                    <a:pt x="555266" y="453224"/>
                  </a:cubicBezTo>
                  <a:cubicBezTo>
                    <a:pt x="563109" y="454531"/>
                    <a:pt x="571169" y="453224"/>
                    <a:pt x="579120" y="453224"/>
                  </a:cubicBezTo>
                  <a:cubicBezTo>
                    <a:pt x="629478" y="485029"/>
                    <a:pt x="720919" y="496957"/>
                    <a:pt x="730195" y="548640"/>
                  </a:cubicBezTo>
                  <a:cubicBezTo>
                    <a:pt x="687788" y="606950"/>
                    <a:pt x="653956" y="672587"/>
                    <a:pt x="602974" y="723569"/>
                  </a:cubicBezTo>
                  <a:cubicBezTo>
                    <a:pt x="595023" y="731520"/>
                    <a:pt x="588950" y="705176"/>
                    <a:pt x="579120" y="699715"/>
                  </a:cubicBezTo>
                  <a:cubicBezTo>
                    <a:pt x="564467" y="691574"/>
                    <a:pt x="547315" y="689113"/>
                    <a:pt x="531412" y="683812"/>
                  </a:cubicBezTo>
                  <a:cubicBezTo>
                    <a:pt x="505045" y="675023"/>
                    <a:pt x="515939" y="675861"/>
                    <a:pt x="499607" y="675861"/>
                  </a:cubicBezTo>
                  <a:cubicBezTo>
                    <a:pt x="443948" y="797781"/>
                    <a:pt x="391622" y="921278"/>
                    <a:pt x="332630" y="1041621"/>
                  </a:cubicBezTo>
                  <a:cubicBezTo>
                    <a:pt x="325160" y="1056860"/>
                    <a:pt x="310484" y="1067424"/>
                    <a:pt x="300824" y="1081377"/>
                  </a:cubicBezTo>
                  <a:cubicBezTo>
                    <a:pt x="67562" y="1418310"/>
                    <a:pt x="441031" y="893044"/>
                    <a:pt x="221311" y="1200647"/>
                  </a:cubicBezTo>
                  <a:cubicBezTo>
                    <a:pt x="201326" y="1260604"/>
                    <a:pt x="228285" y="1186700"/>
                    <a:pt x="197457" y="1248355"/>
                  </a:cubicBezTo>
                  <a:cubicBezTo>
                    <a:pt x="193709" y="1255852"/>
                    <a:pt x="194742" y="1265664"/>
                    <a:pt x="189506" y="1272209"/>
                  </a:cubicBezTo>
                  <a:cubicBezTo>
                    <a:pt x="183536" y="1279671"/>
                    <a:pt x="173603" y="1282810"/>
                    <a:pt x="165652" y="1288111"/>
                  </a:cubicBezTo>
                  <a:cubicBezTo>
                    <a:pt x="155050" y="1304014"/>
                    <a:pt x="149750" y="1325217"/>
                    <a:pt x="133847" y="1335819"/>
                  </a:cubicBezTo>
                  <a:cubicBezTo>
                    <a:pt x="103756" y="1355880"/>
                    <a:pt x="58310" y="1317266"/>
                    <a:pt x="86139" y="1367624"/>
                  </a:cubicBezTo>
                  <a:close/>
                </a:path>
              </a:pathLst>
            </a:custGeom>
            <a:solidFill>
              <a:srgbClr val="FFC000">
                <a:alpha val="37000"/>
              </a:srgbClr>
            </a:solid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1" name="Rectangle 30"/>
            <p:cNvSpPr/>
            <p:nvPr/>
          </p:nvSpPr>
          <p:spPr>
            <a:xfrm>
              <a:off x="8915551" y="5029299"/>
              <a:ext cx="456748" cy="151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2" name="TextBox 31"/>
            <p:cNvSpPr txBox="1"/>
            <p:nvPr/>
          </p:nvSpPr>
          <p:spPr>
            <a:xfrm>
              <a:off x="8838962" y="4952716"/>
              <a:ext cx="609926" cy="254812"/>
            </a:xfrm>
            <a:prstGeom prst="rect">
              <a:avLst/>
            </a:prstGeom>
            <a:noFill/>
            <a:ln>
              <a:noFill/>
            </a:ln>
          </p:spPr>
          <p:txBody>
            <a:bodyPr>
              <a:spAutoFit/>
            </a:bodyPr>
            <a:lstStyle>
              <a:defPPr>
                <a:defRPr lang="en-US"/>
              </a:defPPr>
              <a:lvl1pPr algn="just" rtl="1">
                <a:defRPr sz="1200">
                  <a:cs typeface="B Homa" pitchFamily="2" charset="-78"/>
                </a:defRPr>
              </a:lvl1pPr>
            </a:lstStyle>
            <a:p>
              <a:pPr algn="ctr" defTabSz="1125295" eaLnBrk="1" fontAlgn="auto" hangingPunct="1">
                <a:spcBef>
                  <a:spcPts val="0"/>
                </a:spcBef>
                <a:spcAft>
                  <a:spcPts val="0"/>
                </a:spcAft>
                <a:defRPr/>
              </a:pPr>
              <a:r>
                <a:rPr lang="fa-IR" sz="1050" b="1" dirty="0">
                  <a:latin typeface="+mn-lt"/>
                  <a:cs typeface="B Kamran" pitchFamily="2" charset="-78"/>
                </a:rPr>
                <a:t>محله بلندیه</a:t>
              </a:r>
              <a:endParaRPr lang="en-US" sz="1050" b="1" dirty="0">
                <a:latin typeface="+mn-lt"/>
                <a:cs typeface="B Kamran" pitchFamily="2" charset="-78"/>
              </a:endParaRPr>
            </a:p>
          </p:txBody>
        </p:sp>
        <p:pic>
          <p:nvPicPr>
            <p:cNvPr id="33"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805541" y="4920690"/>
              <a:ext cx="186598" cy="185192"/>
            </a:xfrm>
            <a:prstGeom prst="rect">
              <a:avLst/>
            </a:prstGeom>
            <a:noFill/>
            <a:ln w="9525">
              <a:noFill/>
              <a:miter lim="800000"/>
              <a:headEnd/>
              <a:tailEnd/>
            </a:ln>
            <a:effectLst>
              <a:outerShdw blurRad="50800" dist="50800" dir="5400000" algn="ctr" rotWithShape="0">
                <a:schemeClr val="tx1"/>
              </a:outerShdw>
            </a:effectLst>
          </p:spPr>
        </p:pic>
        <p:sp>
          <p:nvSpPr>
            <p:cNvPr id="34" name="Cross 33"/>
            <p:cNvSpPr/>
            <p:nvPr/>
          </p:nvSpPr>
          <p:spPr>
            <a:xfrm>
              <a:off x="9905637" y="4496003"/>
              <a:ext cx="228374"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35"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210599" y="4496003"/>
              <a:ext cx="186598" cy="183799"/>
            </a:xfrm>
            <a:prstGeom prst="rect">
              <a:avLst/>
            </a:prstGeom>
            <a:noFill/>
            <a:ln w="9525">
              <a:noFill/>
              <a:miter lim="800000"/>
              <a:headEnd/>
              <a:tailEnd/>
            </a:ln>
            <a:effectLst>
              <a:outerShdw blurRad="50800" dist="50800" dir="5400000" algn="ctr" rotWithShape="0">
                <a:schemeClr val="tx1"/>
              </a:outerShdw>
            </a:effectLst>
          </p:spPr>
        </p:pic>
        <p:sp>
          <p:nvSpPr>
            <p:cNvPr id="36" name="Freeform 35"/>
            <p:cNvSpPr/>
            <p:nvPr/>
          </p:nvSpPr>
          <p:spPr>
            <a:xfrm>
              <a:off x="9532440" y="3398777"/>
              <a:ext cx="1288086" cy="1719637"/>
            </a:xfrm>
            <a:custGeom>
              <a:avLst/>
              <a:gdLst>
                <a:gd name="connsiteX0" fmla="*/ 197893 w 1286875"/>
                <a:gd name="connsiteY0" fmla="*/ 176358 h 1719526"/>
                <a:gd name="connsiteX1" fmla="*/ 327546 w 1286875"/>
                <a:gd name="connsiteY1" fmla="*/ 74000 h 1719526"/>
                <a:gd name="connsiteX2" fmla="*/ 320723 w 1286875"/>
                <a:gd name="connsiteY2" fmla="*/ 101296 h 1719526"/>
                <a:gd name="connsiteX3" fmla="*/ 313899 w 1286875"/>
                <a:gd name="connsiteY3" fmla="*/ 176358 h 1719526"/>
                <a:gd name="connsiteX4" fmla="*/ 307075 w 1286875"/>
                <a:gd name="connsiteY4" fmla="*/ 224126 h 1719526"/>
                <a:gd name="connsiteX5" fmla="*/ 354842 w 1286875"/>
                <a:gd name="connsiteY5" fmla="*/ 265069 h 1719526"/>
                <a:gd name="connsiteX6" fmla="*/ 375314 w 1286875"/>
                <a:gd name="connsiteY6" fmla="*/ 230949 h 1719526"/>
                <a:gd name="connsiteX7" fmla="*/ 416257 w 1286875"/>
                <a:gd name="connsiteY7" fmla="*/ 203654 h 1719526"/>
                <a:gd name="connsiteX8" fmla="*/ 450376 w 1286875"/>
                <a:gd name="connsiteY8" fmla="*/ 271893 h 1719526"/>
                <a:gd name="connsiteX9" fmla="*/ 457200 w 1286875"/>
                <a:gd name="connsiteY9" fmla="*/ 265069 h 1719526"/>
                <a:gd name="connsiteX10" fmla="*/ 464024 w 1286875"/>
                <a:gd name="connsiteY10" fmla="*/ 333308 h 1719526"/>
                <a:gd name="connsiteX11" fmla="*/ 504967 w 1286875"/>
                <a:gd name="connsiteY11" fmla="*/ 306012 h 1719526"/>
                <a:gd name="connsiteX12" fmla="*/ 525439 w 1286875"/>
                <a:gd name="connsiteY12" fmla="*/ 292364 h 1719526"/>
                <a:gd name="connsiteX13" fmla="*/ 539087 w 1286875"/>
                <a:gd name="connsiteY13" fmla="*/ 271893 h 1719526"/>
                <a:gd name="connsiteX14" fmla="*/ 559558 w 1286875"/>
                <a:gd name="connsiteY14" fmla="*/ 265069 h 1719526"/>
                <a:gd name="connsiteX15" fmla="*/ 559558 w 1286875"/>
                <a:gd name="connsiteY15" fmla="*/ 326484 h 1719526"/>
                <a:gd name="connsiteX16" fmla="*/ 580030 w 1286875"/>
                <a:gd name="connsiteY16" fmla="*/ 374251 h 1719526"/>
                <a:gd name="connsiteX17" fmla="*/ 627797 w 1286875"/>
                <a:gd name="connsiteY17" fmla="*/ 326484 h 1719526"/>
                <a:gd name="connsiteX18" fmla="*/ 682388 w 1286875"/>
                <a:gd name="connsiteY18" fmla="*/ 346955 h 1719526"/>
                <a:gd name="connsiteX19" fmla="*/ 696036 w 1286875"/>
                <a:gd name="connsiteY19" fmla="*/ 408370 h 1719526"/>
                <a:gd name="connsiteX20" fmla="*/ 791570 w 1286875"/>
                <a:gd name="connsiteY20" fmla="*/ 367427 h 1719526"/>
                <a:gd name="connsiteX21" fmla="*/ 777923 w 1286875"/>
                <a:gd name="connsiteY21" fmla="*/ 442490 h 1719526"/>
                <a:gd name="connsiteX22" fmla="*/ 771099 w 1286875"/>
                <a:gd name="connsiteY22" fmla="*/ 456138 h 1719526"/>
                <a:gd name="connsiteX23" fmla="*/ 907576 w 1286875"/>
                <a:gd name="connsiteY23" fmla="*/ 381075 h 1719526"/>
                <a:gd name="connsiteX24" fmla="*/ 873457 w 1286875"/>
                <a:gd name="connsiteY24" fmla="*/ 490257 h 1719526"/>
                <a:gd name="connsiteX25" fmla="*/ 900752 w 1286875"/>
                <a:gd name="connsiteY25" fmla="*/ 544848 h 1719526"/>
                <a:gd name="connsiteX26" fmla="*/ 1003111 w 1286875"/>
                <a:gd name="connsiteY26" fmla="*/ 503905 h 1719526"/>
                <a:gd name="connsiteX27" fmla="*/ 996287 w 1286875"/>
                <a:gd name="connsiteY27" fmla="*/ 531200 h 1719526"/>
                <a:gd name="connsiteX28" fmla="*/ 975815 w 1286875"/>
                <a:gd name="connsiteY28" fmla="*/ 551672 h 1719526"/>
                <a:gd name="connsiteX29" fmla="*/ 962167 w 1286875"/>
                <a:gd name="connsiteY29" fmla="*/ 585791 h 1719526"/>
                <a:gd name="connsiteX30" fmla="*/ 1125940 w 1286875"/>
                <a:gd name="connsiteY30" fmla="*/ 531200 h 1719526"/>
                <a:gd name="connsiteX31" fmla="*/ 1119117 w 1286875"/>
                <a:gd name="connsiteY31" fmla="*/ 565320 h 1719526"/>
                <a:gd name="connsiteX32" fmla="*/ 1098645 w 1286875"/>
                <a:gd name="connsiteY32" fmla="*/ 599439 h 1719526"/>
                <a:gd name="connsiteX33" fmla="*/ 1064526 w 1286875"/>
                <a:gd name="connsiteY33" fmla="*/ 674502 h 1719526"/>
                <a:gd name="connsiteX34" fmla="*/ 1037230 w 1286875"/>
                <a:gd name="connsiteY34" fmla="*/ 715445 h 1719526"/>
                <a:gd name="connsiteX35" fmla="*/ 1160060 w 1286875"/>
                <a:gd name="connsiteY35" fmla="*/ 763212 h 1719526"/>
                <a:gd name="connsiteX36" fmla="*/ 1139588 w 1286875"/>
                <a:gd name="connsiteY36" fmla="*/ 770036 h 1719526"/>
                <a:gd name="connsiteX37" fmla="*/ 1112293 w 1286875"/>
                <a:gd name="connsiteY37" fmla="*/ 783684 h 1719526"/>
                <a:gd name="connsiteX38" fmla="*/ 1044054 w 1286875"/>
                <a:gd name="connsiteY38" fmla="*/ 783684 h 1719526"/>
                <a:gd name="connsiteX39" fmla="*/ 1084997 w 1286875"/>
                <a:gd name="connsiteY39" fmla="*/ 899690 h 1719526"/>
                <a:gd name="connsiteX40" fmla="*/ 1201003 w 1286875"/>
                <a:gd name="connsiteY40" fmla="*/ 817803 h 1719526"/>
                <a:gd name="connsiteX41" fmla="*/ 1194179 w 1286875"/>
                <a:gd name="connsiteY41" fmla="*/ 845099 h 1719526"/>
                <a:gd name="connsiteX42" fmla="*/ 1173708 w 1286875"/>
                <a:gd name="connsiteY42" fmla="*/ 906514 h 1719526"/>
                <a:gd name="connsiteX43" fmla="*/ 1166884 w 1286875"/>
                <a:gd name="connsiteY43" fmla="*/ 926985 h 1719526"/>
                <a:gd name="connsiteX44" fmla="*/ 1153236 w 1286875"/>
                <a:gd name="connsiteY44" fmla="*/ 947457 h 1719526"/>
                <a:gd name="connsiteX45" fmla="*/ 1255594 w 1286875"/>
                <a:gd name="connsiteY45" fmla="*/ 920161 h 1719526"/>
                <a:gd name="connsiteX46" fmla="*/ 1207827 w 1286875"/>
                <a:gd name="connsiteY46" fmla="*/ 974752 h 1719526"/>
                <a:gd name="connsiteX47" fmla="*/ 1194179 w 1286875"/>
                <a:gd name="connsiteY47" fmla="*/ 995224 h 1719526"/>
                <a:gd name="connsiteX48" fmla="*/ 1173708 w 1286875"/>
                <a:gd name="connsiteY48" fmla="*/ 1008872 h 1719526"/>
                <a:gd name="connsiteX49" fmla="*/ 1276066 w 1286875"/>
                <a:gd name="connsiteY49" fmla="*/ 1138526 h 1719526"/>
                <a:gd name="connsiteX50" fmla="*/ 1255594 w 1286875"/>
                <a:gd name="connsiteY50" fmla="*/ 1124878 h 1719526"/>
                <a:gd name="connsiteX51" fmla="*/ 1228299 w 1286875"/>
                <a:gd name="connsiteY51" fmla="*/ 1111230 h 1719526"/>
                <a:gd name="connsiteX52" fmla="*/ 1173708 w 1286875"/>
                <a:gd name="connsiteY52" fmla="*/ 1097582 h 1719526"/>
                <a:gd name="connsiteX53" fmla="*/ 1153236 w 1286875"/>
                <a:gd name="connsiteY53" fmla="*/ 1083935 h 1719526"/>
                <a:gd name="connsiteX54" fmla="*/ 1194179 w 1286875"/>
                <a:gd name="connsiteY54" fmla="*/ 1234060 h 1719526"/>
                <a:gd name="connsiteX55" fmla="*/ 1173708 w 1286875"/>
                <a:gd name="connsiteY55" fmla="*/ 1199941 h 1719526"/>
                <a:gd name="connsiteX56" fmla="*/ 1139588 w 1286875"/>
                <a:gd name="connsiteY56" fmla="*/ 1158997 h 1719526"/>
                <a:gd name="connsiteX57" fmla="*/ 1084997 w 1286875"/>
                <a:gd name="connsiteY57" fmla="*/ 1124878 h 1719526"/>
                <a:gd name="connsiteX58" fmla="*/ 1119117 w 1286875"/>
                <a:gd name="connsiteY58" fmla="*/ 1315946 h 1719526"/>
                <a:gd name="connsiteX59" fmla="*/ 1105469 w 1286875"/>
                <a:gd name="connsiteY59" fmla="*/ 1295475 h 1719526"/>
                <a:gd name="connsiteX60" fmla="*/ 1050878 w 1286875"/>
                <a:gd name="connsiteY60" fmla="*/ 1254532 h 1719526"/>
                <a:gd name="connsiteX61" fmla="*/ 1030406 w 1286875"/>
                <a:gd name="connsiteY61" fmla="*/ 1240884 h 1719526"/>
                <a:gd name="connsiteX62" fmla="*/ 1009935 w 1286875"/>
                <a:gd name="connsiteY62" fmla="*/ 1220412 h 1719526"/>
                <a:gd name="connsiteX63" fmla="*/ 1009935 w 1286875"/>
                <a:gd name="connsiteY63" fmla="*/ 1227236 h 1719526"/>
                <a:gd name="connsiteX64" fmla="*/ 1003111 w 1286875"/>
                <a:gd name="connsiteY64" fmla="*/ 1377361 h 1719526"/>
                <a:gd name="connsiteX65" fmla="*/ 989463 w 1286875"/>
                <a:gd name="connsiteY65" fmla="*/ 1356890 h 1719526"/>
                <a:gd name="connsiteX66" fmla="*/ 968991 w 1286875"/>
                <a:gd name="connsiteY66" fmla="*/ 1343242 h 1719526"/>
                <a:gd name="connsiteX67" fmla="*/ 955343 w 1286875"/>
                <a:gd name="connsiteY67" fmla="*/ 1343242 h 1719526"/>
                <a:gd name="connsiteX68" fmla="*/ 866633 w 1286875"/>
                <a:gd name="connsiteY68" fmla="*/ 1391009 h 1719526"/>
                <a:gd name="connsiteX69" fmla="*/ 873457 w 1286875"/>
                <a:gd name="connsiteY69" fmla="*/ 1479720 h 1719526"/>
                <a:gd name="connsiteX70" fmla="*/ 880281 w 1286875"/>
                <a:gd name="connsiteY70" fmla="*/ 1500191 h 1719526"/>
                <a:gd name="connsiteX71" fmla="*/ 798394 w 1286875"/>
                <a:gd name="connsiteY71" fmla="*/ 1459248 h 1719526"/>
                <a:gd name="connsiteX72" fmla="*/ 784746 w 1286875"/>
                <a:gd name="connsiteY72" fmla="*/ 1486544 h 1719526"/>
                <a:gd name="connsiteX73" fmla="*/ 777923 w 1286875"/>
                <a:gd name="connsiteY73" fmla="*/ 1582078 h 1719526"/>
                <a:gd name="connsiteX74" fmla="*/ 675564 w 1286875"/>
                <a:gd name="connsiteY74" fmla="*/ 1438776 h 1719526"/>
                <a:gd name="connsiteX75" fmla="*/ 668740 w 1286875"/>
                <a:gd name="connsiteY75" fmla="*/ 1466072 h 1719526"/>
                <a:gd name="connsiteX76" fmla="*/ 655093 w 1286875"/>
                <a:gd name="connsiteY76" fmla="*/ 1520663 h 1719526"/>
                <a:gd name="connsiteX77" fmla="*/ 655093 w 1286875"/>
                <a:gd name="connsiteY77" fmla="*/ 1547958 h 1719526"/>
                <a:gd name="connsiteX78" fmla="*/ 607326 w 1286875"/>
                <a:gd name="connsiteY78" fmla="*/ 1616197 h 1719526"/>
                <a:gd name="connsiteX79" fmla="*/ 532263 w 1286875"/>
                <a:gd name="connsiteY79" fmla="*/ 1520663 h 1719526"/>
                <a:gd name="connsiteX80" fmla="*/ 525439 w 1286875"/>
                <a:gd name="connsiteY80" fmla="*/ 1547958 h 1719526"/>
                <a:gd name="connsiteX81" fmla="*/ 511791 w 1286875"/>
                <a:gd name="connsiteY81" fmla="*/ 1595726 h 1719526"/>
                <a:gd name="connsiteX82" fmla="*/ 504967 w 1286875"/>
                <a:gd name="connsiteY82" fmla="*/ 1650317 h 1719526"/>
                <a:gd name="connsiteX83" fmla="*/ 436729 w 1286875"/>
                <a:gd name="connsiteY83" fmla="*/ 1588902 h 1719526"/>
                <a:gd name="connsiteX84" fmla="*/ 436729 w 1286875"/>
                <a:gd name="connsiteY84" fmla="*/ 1582078 h 1719526"/>
                <a:gd name="connsiteX85" fmla="*/ 416257 w 1286875"/>
                <a:gd name="connsiteY85" fmla="*/ 1670788 h 1719526"/>
                <a:gd name="connsiteX86" fmla="*/ 368490 w 1286875"/>
                <a:gd name="connsiteY86" fmla="*/ 1568430 h 1719526"/>
                <a:gd name="connsiteX87" fmla="*/ 259308 w 1286875"/>
                <a:gd name="connsiteY87" fmla="*/ 1663964 h 1719526"/>
                <a:gd name="connsiteX88" fmla="*/ 272955 w 1286875"/>
                <a:gd name="connsiteY88" fmla="*/ 1588902 h 1719526"/>
                <a:gd name="connsiteX89" fmla="*/ 279779 w 1286875"/>
                <a:gd name="connsiteY89" fmla="*/ 1575254 h 1719526"/>
                <a:gd name="connsiteX90" fmla="*/ 197893 w 1286875"/>
                <a:gd name="connsiteY90" fmla="*/ 1609373 h 1719526"/>
                <a:gd name="connsiteX91" fmla="*/ 204717 w 1286875"/>
                <a:gd name="connsiteY91" fmla="*/ 1588902 h 1719526"/>
                <a:gd name="connsiteX92" fmla="*/ 252484 w 1286875"/>
                <a:gd name="connsiteY92" fmla="*/ 1520663 h 1719526"/>
                <a:gd name="connsiteX93" fmla="*/ 272955 w 1286875"/>
                <a:gd name="connsiteY93" fmla="*/ 1493367 h 1719526"/>
                <a:gd name="connsiteX94" fmla="*/ 286603 w 1286875"/>
                <a:gd name="connsiteY94" fmla="*/ 1472896 h 1719526"/>
                <a:gd name="connsiteX95" fmla="*/ 150126 w 1286875"/>
                <a:gd name="connsiteY95" fmla="*/ 1500191 h 1719526"/>
                <a:gd name="connsiteX96" fmla="*/ 163773 w 1286875"/>
                <a:gd name="connsiteY96" fmla="*/ 1479720 h 1719526"/>
                <a:gd name="connsiteX97" fmla="*/ 156949 w 1286875"/>
                <a:gd name="connsiteY97" fmla="*/ 1445600 h 1719526"/>
                <a:gd name="connsiteX98" fmla="*/ 143302 w 1286875"/>
                <a:gd name="connsiteY98" fmla="*/ 1438776 h 1719526"/>
                <a:gd name="connsiteX99" fmla="*/ 197893 w 1286875"/>
                <a:gd name="connsiteY99" fmla="*/ 1356890 h 1719526"/>
                <a:gd name="connsiteX100" fmla="*/ 177421 w 1286875"/>
                <a:gd name="connsiteY100" fmla="*/ 1336418 h 1719526"/>
                <a:gd name="connsiteX101" fmla="*/ 272955 w 1286875"/>
                <a:gd name="connsiteY101" fmla="*/ 1322770 h 1719526"/>
                <a:gd name="connsiteX102" fmla="*/ 266132 w 1286875"/>
                <a:gd name="connsiteY102" fmla="*/ 1295475 h 1719526"/>
                <a:gd name="connsiteX103" fmla="*/ 238836 w 1286875"/>
                <a:gd name="connsiteY103" fmla="*/ 1261355 h 1719526"/>
                <a:gd name="connsiteX104" fmla="*/ 225188 w 1286875"/>
                <a:gd name="connsiteY104" fmla="*/ 1234060 h 1719526"/>
                <a:gd name="connsiteX105" fmla="*/ 307075 w 1286875"/>
                <a:gd name="connsiteY105" fmla="*/ 1227236 h 1719526"/>
                <a:gd name="connsiteX106" fmla="*/ 293427 w 1286875"/>
                <a:gd name="connsiteY106" fmla="*/ 1186293 h 1719526"/>
                <a:gd name="connsiteX107" fmla="*/ 286603 w 1286875"/>
                <a:gd name="connsiteY107" fmla="*/ 1165821 h 1719526"/>
                <a:gd name="connsiteX108" fmla="*/ 279779 w 1286875"/>
                <a:gd name="connsiteY108" fmla="*/ 1145349 h 1719526"/>
                <a:gd name="connsiteX109" fmla="*/ 266132 w 1286875"/>
                <a:gd name="connsiteY109" fmla="*/ 1138526 h 1719526"/>
                <a:gd name="connsiteX110" fmla="*/ 341194 w 1286875"/>
                <a:gd name="connsiteY110" fmla="*/ 1124878 h 1719526"/>
                <a:gd name="connsiteX111" fmla="*/ 320723 w 1286875"/>
                <a:gd name="connsiteY111" fmla="*/ 1070287 h 1719526"/>
                <a:gd name="connsiteX112" fmla="*/ 354842 w 1286875"/>
                <a:gd name="connsiteY112" fmla="*/ 1022520 h 1719526"/>
                <a:gd name="connsiteX113" fmla="*/ 375314 w 1286875"/>
                <a:gd name="connsiteY113" fmla="*/ 1029344 h 1719526"/>
                <a:gd name="connsiteX114" fmla="*/ 416257 w 1286875"/>
                <a:gd name="connsiteY114" fmla="*/ 1036167 h 1719526"/>
                <a:gd name="connsiteX115" fmla="*/ 470848 w 1286875"/>
                <a:gd name="connsiteY115" fmla="*/ 1049815 h 1719526"/>
                <a:gd name="connsiteX116" fmla="*/ 416257 w 1286875"/>
                <a:gd name="connsiteY116" fmla="*/ 858746 h 1719526"/>
                <a:gd name="connsiteX117" fmla="*/ 450376 w 1286875"/>
                <a:gd name="connsiteY117" fmla="*/ 858746 h 1719526"/>
                <a:gd name="connsiteX118" fmla="*/ 539087 w 1286875"/>
                <a:gd name="connsiteY118" fmla="*/ 899690 h 1719526"/>
                <a:gd name="connsiteX119" fmla="*/ 532263 w 1286875"/>
                <a:gd name="connsiteY119" fmla="*/ 865570 h 1719526"/>
                <a:gd name="connsiteX120" fmla="*/ 518615 w 1286875"/>
                <a:gd name="connsiteY120" fmla="*/ 831451 h 1719526"/>
                <a:gd name="connsiteX121" fmla="*/ 552735 w 1286875"/>
                <a:gd name="connsiteY121" fmla="*/ 790508 h 1719526"/>
                <a:gd name="connsiteX122" fmla="*/ 580030 w 1286875"/>
                <a:gd name="connsiteY122" fmla="*/ 804155 h 1719526"/>
                <a:gd name="connsiteX123" fmla="*/ 627797 w 1286875"/>
                <a:gd name="connsiteY123" fmla="*/ 838275 h 1719526"/>
                <a:gd name="connsiteX124" fmla="*/ 607326 w 1286875"/>
                <a:gd name="connsiteY124" fmla="*/ 770036 h 1719526"/>
                <a:gd name="connsiteX125" fmla="*/ 634621 w 1286875"/>
                <a:gd name="connsiteY125" fmla="*/ 756388 h 1719526"/>
                <a:gd name="connsiteX126" fmla="*/ 661917 w 1286875"/>
                <a:gd name="connsiteY126" fmla="*/ 749564 h 1719526"/>
                <a:gd name="connsiteX127" fmla="*/ 682388 w 1286875"/>
                <a:gd name="connsiteY127" fmla="*/ 742741 h 1719526"/>
                <a:gd name="connsiteX128" fmla="*/ 730155 w 1286875"/>
                <a:gd name="connsiteY128" fmla="*/ 742741 h 1719526"/>
                <a:gd name="connsiteX129" fmla="*/ 655093 w 1286875"/>
                <a:gd name="connsiteY129" fmla="*/ 681326 h 1719526"/>
                <a:gd name="connsiteX130" fmla="*/ 723332 w 1286875"/>
                <a:gd name="connsiteY130" fmla="*/ 626735 h 1719526"/>
                <a:gd name="connsiteX131" fmla="*/ 743803 w 1286875"/>
                <a:gd name="connsiteY131" fmla="*/ 613087 h 1719526"/>
                <a:gd name="connsiteX132" fmla="*/ 771099 w 1286875"/>
                <a:gd name="connsiteY132" fmla="*/ 585791 h 1719526"/>
                <a:gd name="connsiteX133" fmla="*/ 675564 w 1286875"/>
                <a:gd name="connsiteY133" fmla="*/ 517552 h 1719526"/>
                <a:gd name="connsiteX134" fmla="*/ 614149 w 1286875"/>
                <a:gd name="connsiteY134" fmla="*/ 551672 h 1719526"/>
                <a:gd name="connsiteX135" fmla="*/ 607326 w 1286875"/>
                <a:gd name="connsiteY135" fmla="*/ 531200 h 1719526"/>
                <a:gd name="connsiteX136" fmla="*/ 600502 w 1286875"/>
                <a:gd name="connsiteY136" fmla="*/ 503905 h 1719526"/>
                <a:gd name="connsiteX137" fmla="*/ 593678 w 1286875"/>
                <a:gd name="connsiteY137" fmla="*/ 469785 h 1719526"/>
                <a:gd name="connsiteX138" fmla="*/ 511791 w 1286875"/>
                <a:gd name="connsiteY138" fmla="*/ 462961 h 1719526"/>
                <a:gd name="connsiteX139" fmla="*/ 477672 w 1286875"/>
                <a:gd name="connsiteY139" fmla="*/ 510729 h 1719526"/>
                <a:gd name="connsiteX140" fmla="*/ 457200 w 1286875"/>
                <a:gd name="connsiteY140" fmla="*/ 531200 h 1719526"/>
                <a:gd name="connsiteX141" fmla="*/ 382138 w 1286875"/>
                <a:gd name="connsiteY141" fmla="*/ 394723 h 1719526"/>
                <a:gd name="connsiteX142" fmla="*/ 341194 w 1286875"/>
                <a:gd name="connsiteY142" fmla="*/ 476609 h 1719526"/>
                <a:gd name="connsiteX143" fmla="*/ 334370 w 1286875"/>
                <a:gd name="connsiteY143" fmla="*/ 415194 h 1719526"/>
                <a:gd name="connsiteX144" fmla="*/ 320723 w 1286875"/>
                <a:gd name="connsiteY144" fmla="*/ 374251 h 1719526"/>
                <a:gd name="connsiteX145" fmla="*/ 225188 w 1286875"/>
                <a:gd name="connsiteY145" fmla="*/ 442490 h 1719526"/>
                <a:gd name="connsiteX146" fmla="*/ 211540 w 1286875"/>
                <a:gd name="connsiteY146" fmla="*/ 360603 h 1719526"/>
                <a:gd name="connsiteX147" fmla="*/ 177421 w 1286875"/>
                <a:gd name="connsiteY147" fmla="*/ 381075 h 1719526"/>
                <a:gd name="connsiteX148" fmla="*/ 136478 w 1286875"/>
                <a:gd name="connsiteY148" fmla="*/ 394723 h 1719526"/>
                <a:gd name="connsiteX149" fmla="*/ 109182 w 1286875"/>
                <a:gd name="connsiteY149" fmla="*/ 415194 h 1719526"/>
                <a:gd name="connsiteX150" fmla="*/ 88711 w 1286875"/>
                <a:gd name="connsiteY150" fmla="*/ 422018 h 1719526"/>
                <a:gd name="connsiteX151" fmla="*/ 0 w 1286875"/>
                <a:gd name="connsiteY151" fmla="*/ 340132 h 1719526"/>
                <a:gd name="connsiteX152" fmla="*/ 75063 w 1286875"/>
                <a:gd name="connsiteY152" fmla="*/ 299188 h 1719526"/>
                <a:gd name="connsiteX153" fmla="*/ 68239 w 1286875"/>
                <a:gd name="connsiteY153" fmla="*/ 271893 h 1719526"/>
                <a:gd name="connsiteX154" fmla="*/ 47767 w 1286875"/>
                <a:gd name="connsiteY154" fmla="*/ 230949 h 1719526"/>
                <a:gd name="connsiteX155" fmla="*/ 27296 w 1286875"/>
                <a:gd name="connsiteY155" fmla="*/ 217302 h 1719526"/>
                <a:gd name="connsiteX156" fmla="*/ 116006 w 1286875"/>
                <a:gd name="connsiteY156" fmla="*/ 80824 h 1719526"/>
                <a:gd name="connsiteX157" fmla="*/ 197893 w 1286875"/>
                <a:gd name="connsiteY157" fmla="*/ 176358 h 171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1286875" h="1719526">
                  <a:moveTo>
                    <a:pt x="197893" y="176358"/>
                  </a:moveTo>
                  <a:cubicBezTo>
                    <a:pt x="382580" y="10140"/>
                    <a:pt x="348688" y="0"/>
                    <a:pt x="327546" y="74000"/>
                  </a:cubicBezTo>
                  <a:cubicBezTo>
                    <a:pt x="324970" y="83018"/>
                    <a:pt x="322997" y="92197"/>
                    <a:pt x="320723" y="101296"/>
                  </a:cubicBezTo>
                  <a:cubicBezTo>
                    <a:pt x="318448" y="126317"/>
                    <a:pt x="317015" y="151428"/>
                    <a:pt x="313899" y="176358"/>
                  </a:cubicBezTo>
                  <a:cubicBezTo>
                    <a:pt x="306183" y="238086"/>
                    <a:pt x="307075" y="189800"/>
                    <a:pt x="307075" y="224126"/>
                  </a:cubicBezTo>
                  <a:cubicBezTo>
                    <a:pt x="322997" y="237774"/>
                    <a:pt x="333975" y="262983"/>
                    <a:pt x="354842" y="265069"/>
                  </a:cubicBezTo>
                  <a:cubicBezTo>
                    <a:pt x="368040" y="266389"/>
                    <a:pt x="366580" y="240931"/>
                    <a:pt x="375314" y="230949"/>
                  </a:cubicBezTo>
                  <a:cubicBezTo>
                    <a:pt x="387511" y="217010"/>
                    <a:pt x="401009" y="211278"/>
                    <a:pt x="416257" y="203654"/>
                  </a:cubicBezTo>
                  <a:cubicBezTo>
                    <a:pt x="426812" y="261704"/>
                    <a:pt x="407018" y="293573"/>
                    <a:pt x="450376" y="271893"/>
                  </a:cubicBezTo>
                  <a:cubicBezTo>
                    <a:pt x="453253" y="270454"/>
                    <a:pt x="454925" y="267344"/>
                    <a:pt x="457200" y="265069"/>
                  </a:cubicBezTo>
                  <a:cubicBezTo>
                    <a:pt x="459475" y="287815"/>
                    <a:pt x="446668" y="318431"/>
                    <a:pt x="464024" y="333308"/>
                  </a:cubicBezTo>
                  <a:cubicBezTo>
                    <a:pt x="476478" y="343983"/>
                    <a:pt x="491319" y="315111"/>
                    <a:pt x="504967" y="306012"/>
                  </a:cubicBezTo>
                  <a:lnTo>
                    <a:pt x="525439" y="292364"/>
                  </a:lnTo>
                  <a:cubicBezTo>
                    <a:pt x="529988" y="285540"/>
                    <a:pt x="532683" y="277016"/>
                    <a:pt x="539087" y="271893"/>
                  </a:cubicBezTo>
                  <a:cubicBezTo>
                    <a:pt x="544704" y="267400"/>
                    <a:pt x="559558" y="265069"/>
                    <a:pt x="559558" y="265069"/>
                  </a:cubicBezTo>
                  <a:lnTo>
                    <a:pt x="559558" y="326484"/>
                  </a:lnTo>
                  <a:lnTo>
                    <a:pt x="580030" y="374251"/>
                  </a:lnTo>
                  <a:lnTo>
                    <a:pt x="627797" y="326484"/>
                  </a:lnTo>
                  <a:lnTo>
                    <a:pt x="682388" y="346955"/>
                  </a:lnTo>
                  <a:lnTo>
                    <a:pt x="696036" y="408370"/>
                  </a:lnTo>
                  <a:cubicBezTo>
                    <a:pt x="727881" y="394722"/>
                    <a:pt x="757327" y="362159"/>
                    <a:pt x="791570" y="367427"/>
                  </a:cubicBezTo>
                  <a:cubicBezTo>
                    <a:pt x="801494" y="368954"/>
                    <a:pt x="783625" y="428233"/>
                    <a:pt x="777923" y="442490"/>
                  </a:cubicBezTo>
                  <a:cubicBezTo>
                    <a:pt x="776034" y="447213"/>
                    <a:pt x="773374" y="451589"/>
                    <a:pt x="771099" y="456138"/>
                  </a:cubicBezTo>
                  <a:lnTo>
                    <a:pt x="907576" y="381075"/>
                  </a:lnTo>
                  <a:lnTo>
                    <a:pt x="873457" y="490257"/>
                  </a:lnTo>
                  <a:lnTo>
                    <a:pt x="900752" y="544848"/>
                  </a:lnTo>
                  <a:cubicBezTo>
                    <a:pt x="934872" y="531200"/>
                    <a:pt x="966732" y="509102"/>
                    <a:pt x="1003111" y="503905"/>
                  </a:cubicBezTo>
                  <a:cubicBezTo>
                    <a:pt x="1012395" y="502579"/>
                    <a:pt x="1000940" y="523057"/>
                    <a:pt x="996287" y="531200"/>
                  </a:cubicBezTo>
                  <a:cubicBezTo>
                    <a:pt x="991499" y="539579"/>
                    <a:pt x="982639" y="544848"/>
                    <a:pt x="975815" y="551672"/>
                  </a:cubicBezTo>
                  <a:cubicBezTo>
                    <a:pt x="967383" y="576969"/>
                    <a:pt x="972208" y="565710"/>
                    <a:pt x="962167" y="585791"/>
                  </a:cubicBezTo>
                  <a:cubicBezTo>
                    <a:pt x="1016758" y="567594"/>
                    <a:pt x="1068879" y="538642"/>
                    <a:pt x="1125940" y="531200"/>
                  </a:cubicBezTo>
                  <a:cubicBezTo>
                    <a:pt x="1137441" y="529700"/>
                    <a:pt x="1123424" y="554551"/>
                    <a:pt x="1119117" y="565320"/>
                  </a:cubicBezTo>
                  <a:cubicBezTo>
                    <a:pt x="1114191" y="577635"/>
                    <a:pt x="1104577" y="587576"/>
                    <a:pt x="1098645" y="599439"/>
                  </a:cubicBezTo>
                  <a:cubicBezTo>
                    <a:pt x="1076290" y="644149"/>
                    <a:pt x="1120770" y="599513"/>
                    <a:pt x="1064526" y="674502"/>
                  </a:cubicBezTo>
                  <a:cubicBezTo>
                    <a:pt x="1041002" y="705866"/>
                    <a:pt x="1049140" y="691625"/>
                    <a:pt x="1037230" y="715445"/>
                  </a:cubicBezTo>
                  <a:cubicBezTo>
                    <a:pt x="1078173" y="731367"/>
                    <a:pt x="1121298" y="742539"/>
                    <a:pt x="1160060" y="763212"/>
                  </a:cubicBezTo>
                  <a:cubicBezTo>
                    <a:pt x="1166407" y="766597"/>
                    <a:pt x="1146200" y="767202"/>
                    <a:pt x="1139588" y="770036"/>
                  </a:cubicBezTo>
                  <a:cubicBezTo>
                    <a:pt x="1130238" y="774043"/>
                    <a:pt x="1122363" y="782245"/>
                    <a:pt x="1112293" y="783684"/>
                  </a:cubicBezTo>
                  <a:cubicBezTo>
                    <a:pt x="1089775" y="786901"/>
                    <a:pt x="1066800" y="783684"/>
                    <a:pt x="1044054" y="783684"/>
                  </a:cubicBezTo>
                  <a:lnTo>
                    <a:pt x="1084997" y="899690"/>
                  </a:lnTo>
                  <a:cubicBezTo>
                    <a:pt x="1123666" y="872394"/>
                    <a:pt x="1158668" y="838971"/>
                    <a:pt x="1201003" y="817803"/>
                  </a:cubicBezTo>
                  <a:cubicBezTo>
                    <a:pt x="1209392" y="813609"/>
                    <a:pt x="1196018" y="835902"/>
                    <a:pt x="1194179" y="845099"/>
                  </a:cubicBezTo>
                  <a:cubicBezTo>
                    <a:pt x="1177288" y="929552"/>
                    <a:pt x="1200197" y="853534"/>
                    <a:pt x="1173708" y="906514"/>
                  </a:cubicBezTo>
                  <a:cubicBezTo>
                    <a:pt x="1170491" y="912947"/>
                    <a:pt x="1170101" y="920552"/>
                    <a:pt x="1166884" y="926985"/>
                  </a:cubicBezTo>
                  <a:cubicBezTo>
                    <a:pt x="1163216" y="934321"/>
                    <a:pt x="1153236" y="947457"/>
                    <a:pt x="1153236" y="947457"/>
                  </a:cubicBezTo>
                  <a:cubicBezTo>
                    <a:pt x="1187355" y="938358"/>
                    <a:pt x="1220852" y="913844"/>
                    <a:pt x="1255594" y="920161"/>
                  </a:cubicBezTo>
                  <a:cubicBezTo>
                    <a:pt x="1286875" y="925849"/>
                    <a:pt x="1210385" y="973047"/>
                    <a:pt x="1207827" y="974752"/>
                  </a:cubicBezTo>
                  <a:cubicBezTo>
                    <a:pt x="1203278" y="981576"/>
                    <a:pt x="1199978" y="989425"/>
                    <a:pt x="1194179" y="995224"/>
                  </a:cubicBezTo>
                  <a:cubicBezTo>
                    <a:pt x="1188380" y="1001023"/>
                    <a:pt x="1173708" y="1008872"/>
                    <a:pt x="1173708" y="1008872"/>
                  </a:cubicBezTo>
                  <a:cubicBezTo>
                    <a:pt x="1207827" y="1052090"/>
                    <a:pt x="1244312" y="1093541"/>
                    <a:pt x="1276066" y="1138526"/>
                  </a:cubicBezTo>
                  <a:cubicBezTo>
                    <a:pt x="1280796" y="1145226"/>
                    <a:pt x="1262715" y="1128947"/>
                    <a:pt x="1255594" y="1124878"/>
                  </a:cubicBezTo>
                  <a:cubicBezTo>
                    <a:pt x="1246762" y="1119831"/>
                    <a:pt x="1237949" y="1114447"/>
                    <a:pt x="1228299" y="1111230"/>
                  </a:cubicBezTo>
                  <a:cubicBezTo>
                    <a:pt x="1210505" y="1105298"/>
                    <a:pt x="1191503" y="1103514"/>
                    <a:pt x="1173708" y="1097582"/>
                  </a:cubicBezTo>
                  <a:cubicBezTo>
                    <a:pt x="1151078" y="1090039"/>
                    <a:pt x="1153236" y="1097951"/>
                    <a:pt x="1153236" y="1083935"/>
                  </a:cubicBezTo>
                  <a:cubicBezTo>
                    <a:pt x="1166884" y="1133977"/>
                    <a:pt x="1185165" y="1182980"/>
                    <a:pt x="1194179" y="1234060"/>
                  </a:cubicBezTo>
                  <a:cubicBezTo>
                    <a:pt x="1196484" y="1247121"/>
                    <a:pt x="1181509" y="1210667"/>
                    <a:pt x="1173708" y="1199941"/>
                  </a:cubicBezTo>
                  <a:cubicBezTo>
                    <a:pt x="1163259" y="1185573"/>
                    <a:pt x="1151638" y="1172051"/>
                    <a:pt x="1139588" y="1158997"/>
                  </a:cubicBezTo>
                  <a:cubicBezTo>
                    <a:pt x="1089613" y="1104857"/>
                    <a:pt x="1101578" y="1091717"/>
                    <a:pt x="1084997" y="1124878"/>
                  </a:cubicBezTo>
                  <a:cubicBezTo>
                    <a:pt x="1096370" y="1188567"/>
                    <a:pt x="1111409" y="1251710"/>
                    <a:pt x="1119117" y="1315946"/>
                  </a:cubicBezTo>
                  <a:cubicBezTo>
                    <a:pt x="1120094" y="1324089"/>
                    <a:pt x="1111565" y="1300961"/>
                    <a:pt x="1105469" y="1295475"/>
                  </a:cubicBezTo>
                  <a:cubicBezTo>
                    <a:pt x="1088562" y="1280259"/>
                    <a:pt x="1069804" y="1267149"/>
                    <a:pt x="1050878" y="1254532"/>
                  </a:cubicBezTo>
                  <a:cubicBezTo>
                    <a:pt x="1044054" y="1249983"/>
                    <a:pt x="1036706" y="1246135"/>
                    <a:pt x="1030406" y="1240884"/>
                  </a:cubicBezTo>
                  <a:cubicBezTo>
                    <a:pt x="1022992" y="1234706"/>
                    <a:pt x="1016759" y="1227236"/>
                    <a:pt x="1009935" y="1220412"/>
                  </a:cubicBezTo>
                  <a:lnTo>
                    <a:pt x="1009935" y="1227236"/>
                  </a:lnTo>
                  <a:cubicBezTo>
                    <a:pt x="1007660" y="1277278"/>
                    <a:pt x="1010924" y="1327881"/>
                    <a:pt x="1003111" y="1377361"/>
                  </a:cubicBezTo>
                  <a:cubicBezTo>
                    <a:pt x="1001832" y="1385462"/>
                    <a:pt x="995262" y="1362689"/>
                    <a:pt x="989463" y="1356890"/>
                  </a:cubicBezTo>
                  <a:cubicBezTo>
                    <a:pt x="983664" y="1351091"/>
                    <a:pt x="976606" y="1346288"/>
                    <a:pt x="968991" y="1343242"/>
                  </a:cubicBezTo>
                  <a:cubicBezTo>
                    <a:pt x="964767" y="1341552"/>
                    <a:pt x="959892" y="1343242"/>
                    <a:pt x="955343" y="1343242"/>
                  </a:cubicBezTo>
                  <a:cubicBezTo>
                    <a:pt x="925773" y="1359164"/>
                    <a:pt x="883912" y="1362211"/>
                    <a:pt x="866633" y="1391009"/>
                  </a:cubicBezTo>
                  <a:cubicBezTo>
                    <a:pt x="851374" y="1416440"/>
                    <a:pt x="869778" y="1450291"/>
                    <a:pt x="873457" y="1479720"/>
                  </a:cubicBezTo>
                  <a:cubicBezTo>
                    <a:pt x="874349" y="1486857"/>
                    <a:pt x="880281" y="1500191"/>
                    <a:pt x="880281" y="1500191"/>
                  </a:cubicBezTo>
                  <a:cubicBezTo>
                    <a:pt x="852985" y="1486543"/>
                    <a:pt x="828605" y="1463564"/>
                    <a:pt x="798394" y="1459248"/>
                  </a:cubicBezTo>
                  <a:cubicBezTo>
                    <a:pt x="788324" y="1457809"/>
                    <a:pt x="786877" y="1476597"/>
                    <a:pt x="784746" y="1486544"/>
                  </a:cubicBezTo>
                  <a:cubicBezTo>
                    <a:pt x="777018" y="1522610"/>
                    <a:pt x="777923" y="1548331"/>
                    <a:pt x="777923" y="1582078"/>
                  </a:cubicBezTo>
                  <a:cubicBezTo>
                    <a:pt x="743803" y="1534311"/>
                    <a:pt x="715796" y="1481522"/>
                    <a:pt x="675564" y="1438776"/>
                  </a:cubicBezTo>
                  <a:cubicBezTo>
                    <a:pt x="669136" y="1431946"/>
                    <a:pt x="671316" y="1457054"/>
                    <a:pt x="668740" y="1466072"/>
                  </a:cubicBezTo>
                  <a:cubicBezTo>
                    <a:pt x="661011" y="1493126"/>
                    <a:pt x="658876" y="1486619"/>
                    <a:pt x="655093" y="1520663"/>
                  </a:cubicBezTo>
                  <a:cubicBezTo>
                    <a:pt x="654088" y="1529706"/>
                    <a:pt x="655093" y="1538860"/>
                    <a:pt x="655093" y="1547958"/>
                  </a:cubicBezTo>
                  <a:cubicBezTo>
                    <a:pt x="579694" y="1483330"/>
                    <a:pt x="607326" y="1486044"/>
                    <a:pt x="607326" y="1616197"/>
                  </a:cubicBezTo>
                  <a:cubicBezTo>
                    <a:pt x="582305" y="1584352"/>
                    <a:pt x="563375" y="1546590"/>
                    <a:pt x="532263" y="1520663"/>
                  </a:cubicBezTo>
                  <a:cubicBezTo>
                    <a:pt x="525058" y="1514659"/>
                    <a:pt x="528015" y="1538940"/>
                    <a:pt x="525439" y="1547958"/>
                  </a:cubicBezTo>
                  <a:cubicBezTo>
                    <a:pt x="518949" y="1570673"/>
                    <a:pt x="516057" y="1570128"/>
                    <a:pt x="511791" y="1595726"/>
                  </a:cubicBezTo>
                  <a:cubicBezTo>
                    <a:pt x="508776" y="1613815"/>
                    <a:pt x="504967" y="1650317"/>
                    <a:pt x="504967" y="1650317"/>
                  </a:cubicBezTo>
                  <a:cubicBezTo>
                    <a:pt x="463645" y="1634821"/>
                    <a:pt x="436729" y="1640860"/>
                    <a:pt x="436729" y="1588902"/>
                  </a:cubicBezTo>
                  <a:lnTo>
                    <a:pt x="436729" y="1582078"/>
                  </a:lnTo>
                  <a:lnTo>
                    <a:pt x="416257" y="1670788"/>
                  </a:lnTo>
                  <a:cubicBezTo>
                    <a:pt x="330966" y="1719526"/>
                    <a:pt x="368490" y="1716423"/>
                    <a:pt x="368490" y="1568430"/>
                  </a:cubicBezTo>
                  <a:cubicBezTo>
                    <a:pt x="332096" y="1600275"/>
                    <a:pt x="304208" y="1646004"/>
                    <a:pt x="259308" y="1663964"/>
                  </a:cubicBezTo>
                  <a:cubicBezTo>
                    <a:pt x="246765" y="1668981"/>
                    <a:pt x="268279" y="1600592"/>
                    <a:pt x="272955" y="1588902"/>
                  </a:cubicBezTo>
                  <a:cubicBezTo>
                    <a:pt x="274844" y="1584179"/>
                    <a:pt x="277504" y="1579803"/>
                    <a:pt x="279779" y="1575254"/>
                  </a:cubicBezTo>
                  <a:cubicBezTo>
                    <a:pt x="252484" y="1586627"/>
                    <a:pt x="226986" y="1604083"/>
                    <a:pt x="197893" y="1609373"/>
                  </a:cubicBezTo>
                  <a:cubicBezTo>
                    <a:pt x="190816" y="1610660"/>
                    <a:pt x="201796" y="1595475"/>
                    <a:pt x="204717" y="1588902"/>
                  </a:cubicBezTo>
                  <a:cubicBezTo>
                    <a:pt x="230851" y="1530100"/>
                    <a:pt x="214475" y="1564102"/>
                    <a:pt x="252484" y="1520663"/>
                  </a:cubicBezTo>
                  <a:cubicBezTo>
                    <a:pt x="259973" y="1512104"/>
                    <a:pt x="266345" y="1502622"/>
                    <a:pt x="272955" y="1493367"/>
                  </a:cubicBezTo>
                  <a:cubicBezTo>
                    <a:pt x="277722" y="1486693"/>
                    <a:pt x="286603" y="1472896"/>
                    <a:pt x="286603" y="1472896"/>
                  </a:cubicBezTo>
                  <a:cubicBezTo>
                    <a:pt x="241111" y="1481994"/>
                    <a:pt x="196448" y="1497618"/>
                    <a:pt x="150126" y="1500191"/>
                  </a:cubicBezTo>
                  <a:cubicBezTo>
                    <a:pt x="141938" y="1500646"/>
                    <a:pt x="162756" y="1487858"/>
                    <a:pt x="163773" y="1479720"/>
                  </a:cubicBezTo>
                  <a:cubicBezTo>
                    <a:pt x="165211" y="1468211"/>
                    <a:pt x="162136" y="1455974"/>
                    <a:pt x="156949" y="1445600"/>
                  </a:cubicBezTo>
                  <a:cubicBezTo>
                    <a:pt x="154675" y="1441051"/>
                    <a:pt x="147851" y="1441051"/>
                    <a:pt x="143302" y="1438776"/>
                  </a:cubicBezTo>
                  <a:cubicBezTo>
                    <a:pt x="253078" y="1376047"/>
                    <a:pt x="269353" y="1404530"/>
                    <a:pt x="197893" y="1356890"/>
                  </a:cubicBezTo>
                  <a:cubicBezTo>
                    <a:pt x="175528" y="1341980"/>
                    <a:pt x="177421" y="1351443"/>
                    <a:pt x="177421" y="1336418"/>
                  </a:cubicBezTo>
                  <a:cubicBezTo>
                    <a:pt x="209266" y="1331869"/>
                    <a:pt x="243748" y="1336250"/>
                    <a:pt x="272955" y="1322770"/>
                  </a:cubicBezTo>
                  <a:cubicBezTo>
                    <a:pt x="281470" y="1318840"/>
                    <a:pt x="268708" y="1304492"/>
                    <a:pt x="266132" y="1295475"/>
                  </a:cubicBezTo>
                  <a:cubicBezTo>
                    <a:pt x="258377" y="1268331"/>
                    <a:pt x="263398" y="1277729"/>
                    <a:pt x="238836" y="1261355"/>
                  </a:cubicBezTo>
                  <a:cubicBezTo>
                    <a:pt x="223926" y="1238991"/>
                    <a:pt x="225188" y="1249085"/>
                    <a:pt x="225188" y="1234060"/>
                  </a:cubicBezTo>
                  <a:cubicBezTo>
                    <a:pt x="252484" y="1231785"/>
                    <a:pt x="284636" y="1242943"/>
                    <a:pt x="307075" y="1227236"/>
                  </a:cubicBezTo>
                  <a:cubicBezTo>
                    <a:pt x="318860" y="1218986"/>
                    <a:pt x="297976" y="1199941"/>
                    <a:pt x="293427" y="1186293"/>
                  </a:cubicBezTo>
                  <a:lnTo>
                    <a:pt x="286603" y="1165821"/>
                  </a:lnTo>
                  <a:cubicBezTo>
                    <a:pt x="284328" y="1158997"/>
                    <a:pt x="286213" y="1148566"/>
                    <a:pt x="279779" y="1145349"/>
                  </a:cubicBezTo>
                  <a:lnTo>
                    <a:pt x="266132" y="1138526"/>
                  </a:lnTo>
                  <a:cubicBezTo>
                    <a:pt x="291153" y="1133977"/>
                    <a:pt x="322187" y="1141773"/>
                    <a:pt x="341194" y="1124878"/>
                  </a:cubicBezTo>
                  <a:cubicBezTo>
                    <a:pt x="346473" y="1120186"/>
                    <a:pt x="326719" y="1082280"/>
                    <a:pt x="320723" y="1070287"/>
                  </a:cubicBezTo>
                  <a:cubicBezTo>
                    <a:pt x="332096" y="1054365"/>
                    <a:pt x="339188" y="1034260"/>
                    <a:pt x="354842" y="1022520"/>
                  </a:cubicBezTo>
                  <a:cubicBezTo>
                    <a:pt x="360597" y="1018204"/>
                    <a:pt x="368292" y="1027784"/>
                    <a:pt x="375314" y="1029344"/>
                  </a:cubicBezTo>
                  <a:cubicBezTo>
                    <a:pt x="388820" y="1032345"/>
                    <a:pt x="402609" y="1033893"/>
                    <a:pt x="416257" y="1036167"/>
                  </a:cubicBezTo>
                  <a:cubicBezTo>
                    <a:pt x="461516" y="1051254"/>
                    <a:pt x="442814" y="1049815"/>
                    <a:pt x="470848" y="1049815"/>
                  </a:cubicBezTo>
                  <a:cubicBezTo>
                    <a:pt x="443932" y="998973"/>
                    <a:pt x="378912" y="927213"/>
                    <a:pt x="416257" y="858746"/>
                  </a:cubicBezTo>
                  <a:cubicBezTo>
                    <a:pt x="421703" y="848762"/>
                    <a:pt x="439003" y="858746"/>
                    <a:pt x="450376" y="858746"/>
                  </a:cubicBezTo>
                  <a:cubicBezTo>
                    <a:pt x="479946" y="872394"/>
                    <a:pt x="506632" y="896985"/>
                    <a:pt x="539087" y="899690"/>
                  </a:cubicBezTo>
                  <a:cubicBezTo>
                    <a:pt x="550646" y="900653"/>
                    <a:pt x="535076" y="876822"/>
                    <a:pt x="532263" y="865570"/>
                  </a:cubicBezTo>
                  <a:cubicBezTo>
                    <a:pt x="528047" y="848707"/>
                    <a:pt x="525674" y="845569"/>
                    <a:pt x="518615" y="831451"/>
                  </a:cubicBezTo>
                  <a:cubicBezTo>
                    <a:pt x="529988" y="817803"/>
                    <a:pt x="536501" y="797723"/>
                    <a:pt x="552735" y="790508"/>
                  </a:cubicBezTo>
                  <a:cubicBezTo>
                    <a:pt x="562030" y="786377"/>
                    <a:pt x="571307" y="798921"/>
                    <a:pt x="580030" y="804155"/>
                  </a:cubicBezTo>
                  <a:cubicBezTo>
                    <a:pt x="616378" y="825964"/>
                    <a:pt x="610801" y="821279"/>
                    <a:pt x="627797" y="838275"/>
                  </a:cubicBezTo>
                  <a:cubicBezTo>
                    <a:pt x="620973" y="815529"/>
                    <a:pt x="605354" y="793702"/>
                    <a:pt x="607326" y="770036"/>
                  </a:cubicBezTo>
                  <a:cubicBezTo>
                    <a:pt x="608171" y="759899"/>
                    <a:pt x="625096" y="759960"/>
                    <a:pt x="634621" y="756388"/>
                  </a:cubicBezTo>
                  <a:cubicBezTo>
                    <a:pt x="643403" y="753095"/>
                    <a:pt x="652899" y="752140"/>
                    <a:pt x="661917" y="749564"/>
                  </a:cubicBezTo>
                  <a:cubicBezTo>
                    <a:pt x="668833" y="747588"/>
                    <a:pt x="675231" y="743457"/>
                    <a:pt x="682388" y="742741"/>
                  </a:cubicBezTo>
                  <a:cubicBezTo>
                    <a:pt x="698231" y="741157"/>
                    <a:pt x="714233" y="742741"/>
                    <a:pt x="730155" y="742741"/>
                  </a:cubicBezTo>
                  <a:cubicBezTo>
                    <a:pt x="705134" y="722269"/>
                    <a:pt x="665316" y="711995"/>
                    <a:pt x="655093" y="681326"/>
                  </a:cubicBezTo>
                  <a:cubicBezTo>
                    <a:pt x="647625" y="658921"/>
                    <a:pt x="708078" y="635451"/>
                    <a:pt x="723332" y="626735"/>
                  </a:cubicBezTo>
                  <a:cubicBezTo>
                    <a:pt x="730453" y="622666"/>
                    <a:pt x="736979" y="617636"/>
                    <a:pt x="743803" y="613087"/>
                  </a:cubicBezTo>
                  <a:cubicBezTo>
                    <a:pt x="760272" y="588383"/>
                    <a:pt x="750115" y="596283"/>
                    <a:pt x="771099" y="585791"/>
                  </a:cubicBezTo>
                  <a:cubicBezTo>
                    <a:pt x="648543" y="603299"/>
                    <a:pt x="675564" y="631607"/>
                    <a:pt x="675564" y="517552"/>
                  </a:cubicBezTo>
                  <a:cubicBezTo>
                    <a:pt x="655092" y="528925"/>
                    <a:pt x="637113" y="547079"/>
                    <a:pt x="614149" y="551672"/>
                  </a:cubicBezTo>
                  <a:cubicBezTo>
                    <a:pt x="607096" y="553083"/>
                    <a:pt x="609302" y="538116"/>
                    <a:pt x="607326" y="531200"/>
                  </a:cubicBezTo>
                  <a:cubicBezTo>
                    <a:pt x="604750" y="522182"/>
                    <a:pt x="602536" y="513060"/>
                    <a:pt x="600502" y="503905"/>
                  </a:cubicBezTo>
                  <a:cubicBezTo>
                    <a:pt x="597986" y="492583"/>
                    <a:pt x="593678" y="469785"/>
                    <a:pt x="593678" y="469785"/>
                  </a:cubicBezTo>
                  <a:cubicBezTo>
                    <a:pt x="566382" y="467510"/>
                    <a:pt x="538941" y="459341"/>
                    <a:pt x="511791" y="462961"/>
                  </a:cubicBezTo>
                  <a:cubicBezTo>
                    <a:pt x="496323" y="465023"/>
                    <a:pt x="482780" y="501790"/>
                    <a:pt x="477672" y="510729"/>
                  </a:cubicBezTo>
                  <a:cubicBezTo>
                    <a:pt x="464893" y="533093"/>
                    <a:pt x="471634" y="531200"/>
                    <a:pt x="457200" y="531200"/>
                  </a:cubicBezTo>
                  <a:cubicBezTo>
                    <a:pt x="426782" y="379110"/>
                    <a:pt x="476298" y="394723"/>
                    <a:pt x="382138" y="394723"/>
                  </a:cubicBezTo>
                  <a:cubicBezTo>
                    <a:pt x="368490" y="422018"/>
                    <a:pt x="369244" y="464588"/>
                    <a:pt x="341194" y="476609"/>
                  </a:cubicBezTo>
                  <a:cubicBezTo>
                    <a:pt x="322262" y="484722"/>
                    <a:pt x="338409" y="435392"/>
                    <a:pt x="334370" y="415194"/>
                  </a:cubicBezTo>
                  <a:cubicBezTo>
                    <a:pt x="331549" y="401088"/>
                    <a:pt x="320723" y="374251"/>
                    <a:pt x="320723" y="374251"/>
                  </a:cubicBezTo>
                  <a:lnTo>
                    <a:pt x="225188" y="442490"/>
                  </a:lnTo>
                  <a:cubicBezTo>
                    <a:pt x="220639" y="415194"/>
                    <a:pt x="228529" y="382446"/>
                    <a:pt x="211540" y="360603"/>
                  </a:cubicBezTo>
                  <a:cubicBezTo>
                    <a:pt x="203397" y="350134"/>
                    <a:pt x="189495" y="375587"/>
                    <a:pt x="177421" y="381075"/>
                  </a:cubicBezTo>
                  <a:cubicBezTo>
                    <a:pt x="164325" y="387028"/>
                    <a:pt x="136478" y="394723"/>
                    <a:pt x="136478" y="394723"/>
                  </a:cubicBezTo>
                  <a:cubicBezTo>
                    <a:pt x="127379" y="401547"/>
                    <a:pt x="119057" y="409551"/>
                    <a:pt x="109182" y="415194"/>
                  </a:cubicBezTo>
                  <a:cubicBezTo>
                    <a:pt x="102937" y="418763"/>
                    <a:pt x="88711" y="422018"/>
                    <a:pt x="88711" y="422018"/>
                  </a:cubicBezTo>
                  <a:cubicBezTo>
                    <a:pt x="98180" y="308397"/>
                    <a:pt x="122925" y="340132"/>
                    <a:pt x="0" y="340132"/>
                  </a:cubicBezTo>
                  <a:cubicBezTo>
                    <a:pt x="25021" y="326484"/>
                    <a:pt x="54910" y="319341"/>
                    <a:pt x="75063" y="299188"/>
                  </a:cubicBezTo>
                  <a:cubicBezTo>
                    <a:pt x="81695" y="292556"/>
                    <a:pt x="70815" y="280911"/>
                    <a:pt x="68239" y="271893"/>
                  </a:cubicBezTo>
                  <a:cubicBezTo>
                    <a:pt x="64576" y="259073"/>
                    <a:pt x="58844" y="239810"/>
                    <a:pt x="47767" y="230949"/>
                  </a:cubicBezTo>
                  <a:cubicBezTo>
                    <a:pt x="25138" y="212846"/>
                    <a:pt x="27296" y="234659"/>
                    <a:pt x="27296" y="217302"/>
                  </a:cubicBezTo>
                  <a:cubicBezTo>
                    <a:pt x="153684" y="188135"/>
                    <a:pt x="116006" y="227177"/>
                    <a:pt x="116006" y="80824"/>
                  </a:cubicBezTo>
                  <a:lnTo>
                    <a:pt x="197893" y="176358"/>
                  </a:lnTo>
                  <a:close/>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7" name="Rectangle 36"/>
            <p:cNvSpPr/>
            <p:nvPr/>
          </p:nvSpPr>
          <p:spPr>
            <a:xfrm>
              <a:off x="9067336" y="4342837"/>
              <a:ext cx="458140" cy="153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8" name="TextBox 37"/>
            <p:cNvSpPr txBox="1"/>
            <p:nvPr/>
          </p:nvSpPr>
          <p:spPr>
            <a:xfrm>
              <a:off x="8838962" y="4267646"/>
              <a:ext cx="914889" cy="253420"/>
            </a:xfrm>
            <a:prstGeom prst="rect">
              <a:avLst/>
            </a:prstGeom>
            <a:noFill/>
            <a:ln>
              <a:noFill/>
            </a:ln>
          </p:spPr>
          <p:txBody>
            <a:bodyPr>
              <a:spAutoFit/>
            </a:bodyPr>
            <a:lstStyle>
              <a:defPPr>
                <a:defRPr lang="en-US"/>
              </a:defPPr>
              <a:lvl1pPr algn="just" rtl="1">
                <a:defRPr sz="1200">
                  <a:cs typeface="B Homa" pitchFamily="2" charset="-78"/>
                </a:defRPr>
              </a:lvl1pPr>
            </a:lstStyle>
            <a:p>
              <a:pPr algn="ctr" defTabSz="1125295" eaLnBrk="1" fontAlgn="auto" hangingPunct="1">
                <a:spcBef>
                  <a:spcPts val="0"/>
                </a:spcBef>
                <a:spcAft>
                  <a:spcPts val="0"/>
                </a:spcAft>
                <a:defRPr/>
              </a:pPr>
              <a:r>
                <a:rPr lang="fa-IR" sz="1050" b="1" dirty="0">
                  <a:latin typeface="+mn-lt"/>
                  <a:cs typeface="B Kamran" pitchFamily="2" charset="-78"/>
                </a:rPr>
                <a:t>بافت قدیم</a:t>
              </a:r>
              <a:endParaRPr lang="en-US" sz="1050" b="1" dirty="0">
                <a:latin typeface="+mn-lt"/>
                <a:cs typeface="B Kamran" pitchFamily="2" charset="-78"/>
              </a:endParaRPr>
            </a:p>
          </p:txBody>
        </p:sp>
        <p:sp>
          <p:nvSpPr>
            <p:cNvPr id="39" name="Rectangle 38"/>
            <p:cNvSpPr/>
            <p:nvPr/>
          </p:nvSpPr>
          <p:spPr>
            <a:xfrm>
              <a:off x="8000662" y="4267646"/>
              <a:ext cx="458140" cy="1517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0" name="TextBox 39"/>
            <p:cNvSpPr txBox="1"/>
            <p:nvPr/>
          </p:nvSpPr>
          <p:spPr>
            <a:xfrm>
              <a:off x="7772288" y="4191063"/>
              <a:ext cx="914889" cy="253420"/>
            </a:xfrm>
            <a:prstGeom prst="rect">
              <a:avLst/>
            </a:prstGeom>
            <a:noFill/>
            <a:ln>
              <a:noFill/>
            </a:ln>
          </p:spPr>
          <p:txBody>
            <a:bodyPr>
              <a:spAutoFit/>
            </a:bodyPr>
            <a:lstStyle>
              <a:defPPr>
                <a:defRPr lang="en-US"/>
              </a:defPPr>
              <a:lvl1pPr algn="just" rtl="1">
                <a:defRPr sz="1200">
                  <a:cs typeface="B Homa" pitchFamily="2" charset="-78"/>
                </a:defRPr>
              </a:lvl1pPr>
            </a:lstStyle>
            <a:p>
              <a:pPr algn="ctr" defTabSz="1125295" eaLnBrk="1" fontAlgn="auto" hangingPunct="1">
                <a:spcBef>
                  <a:spcPts val="0"/>
                </a:spcBef>
                <a:spcAft>
                  <a:spcPts val="0"/>
                </a:spcAft>
                <a:defRPr/>
              </a:pPr>
              <a:r>
                <a:rPr lang="fa-IR" sz="1050" b="1" dirty="0">
                  <a:latin typeface="+mn-lt"/>
                  <a:cs typeface="B Kamran" pitchFamily="2" charset="-78"/>
                </a:rPr>
                <a:t>محله کوشک</a:t>
              </a:r>
              <a:endParaRPr lang="en-US" sz="1050" b="1" dirty="0">
                <a:latin typeface="+mn-lt"/>
                <a:cs typeface="B Kamran" pitchFamily="2" charset="-78"/>
              </a:endParaRPr>
            </a:p>
          </p:txBody>
        </p:sp>
        <p:sp>
          <p:nvSpPr>
            <p:cNvPr id="41" name="Rectangle 40"/>
            <p:cNvSpPr/>
            <p:nvPr/>
          </p:nvSpPr>
          <p:spPr>
            <a:xfrm>
              <a:off x="9982225" y="4342837"/>
              <a:ext cx="685123" cy="153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2" name="TextBox 41"/>
            <p:cNvSpPr txBox="1"/>
            <p:nvPr/>
          </p:nvSpPr>
          <p:spPr>
            <a:xfrm>
              <a:off x="9830440" y="4267646"/>
              <a:ext cx="913497" cy="253420"/>
            </a:xfrm>
            <a:prstGeom prst="rect">
              <a:avLst/>
            </a:prstGeom>
            <a:noFill/>
            <a:ln>
              <a:noFill/>
            </a:ln>
          </p:spPr>
          <p:txBody>
            <a:bodyPr>
              <a:spAutoFit/>
            </a:bodyPr>
            <a:lstStyle>
              <a:defPPr>
                <a:defRPr lang="en-US"/>
              </a:defPPr>
              <a:lvl1pPr algn="just" rtl="1">
                <a:defRPr sz="1200">
                  <a:cs typeface="B Homa" pitchFamily="2" charset="-78"/>
                </a:defRPr>
              </a:lvl1pPr>
            </a:lstStyle>
            <a:p>
              <a:pPr algn="ctr" defTabSz="1125295" eaLnBrk="1" fontAlgn="auto" hangingPunct="1">
                <a:spcBef>
                  <a:spcPts val="0"/>
                </a:spcBef>
                <a:spcAft>
                  <a:spcPts val="0"/>
                </a:spcAft>
                <a:defRPr/>
              </a:pPr>
              <a:r>
                <a:rPr lang="fa-IR" sz="1050" b="1" dirty="0">
                  <a:latin typeface="+mn-lt"/>
                  <a:cs typeface="B Kamran" pitchFamily="2" charset="-78"/>
                </a:rPr>
                <a:t>محله دشت قوت</a:t>
              </a:r>
              <a:endParaRPr lang="en-US" sz="1050" b="1" dirty="0">
                <a:latin typeface="+mn-lt"/>
                <a:cs typeface="B Kamran" pitchFamily="2" charset="-78"/>
              </a:endParaRPr>
            </a:p>
          </p:txBody>
        </p:sp>
        <p:sp>
          <p:nvSpPr>
            <p:cNvPr id="43" name="Rectangle 42"/>
            <p:cNvSpPr/>
            <p:nvPr/>
          </p:nvSpPr>
          <p:spPr>
            <a:xfrm>
              <a:off x="5638938" y="5714369"/>
              <a:ext cx="685123" cy="153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4" name="TextBox 43"/>
            <p:cNvSpPr txBox="1"/>
            <p:nvPr/>
          </p:nvSpPr>
          <p:spPr>
            <a:xfrm>
              <a:off x="5485761" y="5639178"/>
              <a:ext cx="914889" cy="253420"/>
            </a:xfrm>
            <a:prstGeom prst="rect">
              <a:avLst/>
            </a:prstGeom>
            <a:noFill/>
            <a:ln>
              <a:noFill/>
            </a:ln>
          </p:spPr>
          <p:txBody>
            <a:bodyPr>
              <a:spAutoFit/>
            </a:bodyPr>
            <a:lstStyle>
              <a:defPPr>
                <a:defRPr lang="en-US"/>
              </a:defPPr>
              <a:lvl1pPr algn="just" rtl="1">
                <a:defRPr sz="1200">
                  <a:cs typeface="B Homa" pitchFamily="2" charset="-78"/>
                </a:defRPr>
              </a:lvl1pPr>
            </a:lstStyle>
            <a:p>
              <a:pPr algn="ctr" defTabSz="1125295" eaLnBrk="1" fontAlgn="auto" hangingPunct="1">
                <a:spcBef>
                  <a:spcPts val="0"/>
                </a:spcBef>
                <a:spcAft>
                  <a:spcPts val="0"/>
                </a:spcAft>
                <a:defRPr/>
              </a:pPr>
              <a:r>
                <a:rPr lang="fa-IR" sz="1050" b="1" dirty="0">
                  <a:latin typeface="+mn-lt"/>
                  <a:cs typeface="B Kamran" pitchFamily="2" charset="-78"/>
                </a:rPr>
                <a:t>محله سرآسیاب</a:t>
              </a:r>
              <a:endParaRPr lang="en-US" sz="1050" b="1" dirty="0">
                <a:latin typeface="+mn-lt"/>
                <a:cs typeface="B Kamran" pitchFamily="2" charset="-78"/>
              </a:endParaRPr>
            </a:p>
          </p:txBody>
        </p:sp>
        <p:sp>
          <p:nvSpPr>
            <p:cNvPr id="45" name="Cross 44"/>
            <p:cNvSpPr/>
            <p:nvPr/>
          </p:nvSpPr>
          <p:spPr>
            <a:xfrm>
              <a:off x="5638938" y="5410822"/>
              <a:ext cx="228374"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r>
                <a:rPr lang="fa-IR" dirty="0"/>
                <a:t>ر</a:t>
              </a:r>
              <a:endParaRPr lang="en-US" dirty="0"/>
            </a:p>
          </p:txBody>
        </p:sp>
        <p:pic>
          <p:nvPicPr>
            <p:cNvPr id="46"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410564" y="5639178"/>
              <a:ext cx="185205" cy="183799"/>
            </a:xfrm>
            <a:prstGeom prst="rect">
              <a:avLst/>
            </a:prstGeom>
            <a:noFill/>
            <a:ln w="9525">
              <a:noFill/>
              <a:miter lim="800000"/>
              <a:headEnd/>
              <a:tailEnd/>
            </a:ln>
            <a:effectLst>
              <a:outerShdw blurRad="50800" dist="50800" dir="5400000" algn="ctr" rotWithShape="0">
                <a:schemeClr val="tx1"/>
              </a:outerShdw>
            </a:effectLst>
          </p:spPr>
        </p:pic>
        <p:sp>
          <p:nvSpPr>
            <p:cNvPr id="47" name="Freeform 46"/>
            <p:cNvSpPr/>
            <p:nvPr/>
          </p:nvSpPr>
          <p:spPr>
            <a:xfrm>
              <a:off x="5002554" y="4994489"/>
              <a:ext cx="1691919" cy="1248999"/>
            </a:xfrm>
            <a:custGeom>
              <a:avLst/>
              <a:gdLst>
                <a:gd name="connsiteX0" fmla="*/ 286603 w 1692323"/>
                <a:gd name="connsiteY0" fmla="*/ 197892 h 1248999"/>
                <a:gd name="connsiteX1" fmla="*/ 293427 w 1692323"/>
                <a:gd name="connsiteY1" fmla="*/ 177420 h 1248999"/>
                <a:gd name="connsiteX2" fmla="*/ 320723 w 1692323"/>
                <a:gd name="connsiteY2" fmla="*/ 156949 h 1248999"/>
                <a:gd name="connsiteX3" fmla="*/ 348018 w 1692323"/>
                <a:gd name="connsiteY3" fmla="*/ 129653 h 1248999"/>
                <a:gd name="connsiteX4" fmla="*/ 382138 w 1692323"/>
                <a:gd name="connsiteY4" fmla="*/ 75062 h 1248999"/>
                <a:gd name="connsiteX5" fmla="*/ 395786 w 1692323"/>
                <a:gd name="connsiteY5" fmla="*/ 54591 h 1248999"/>
                <a:gd name="connsiteX6" fmla="*/ 409433 w 1692323"/>
                <a:gd name="connsiteY6" fmla="*/ 34119 h 1248999"/>
                <a:gd name="connsiteX7" fmla="*/ 443553 w 1692323"/>
                <a:gd name="connsiteY7" fmla="*/ 0 h 1248999"/>
                <a:gd name="connsiteX8" fmla="*/ 402609 w 1692323"/>
                <a:gd name="connsiteY8" fmla="*/ 150125 h 1248999"/>
                <a:gd name="connsiteX9" fmla="*/ 436729 w 1692323"/>
                <a:gd name="connsiteY9" fmla="*/ 143301 h 1248999"/>
                <a:gd name="connsiteX10" fmla="*/ 498144 w 1692323"/>
                <a:gd name="connsiteY10" fmla="*/ 102358 h 1248999"/>
                <a:gd name="connsiteX11" fmla="*/ 539087 w 1692323"/>
                <a:gd name="connsiteY11" fmla="*/ 75062 h 1248999"/>
                <a:gd name="connsiteX12" fmla="*/ 552735 w 1692323"/>
                <a:gd name="connsiteY12" fmla="*/ 170597 h 1248999"/>
                <a:gd name="connsiteX13" fmla="*/ 566383 w 1692323"/>
                <a:gd name="connsiteY13" fmla="*/ 150125 h 1248999"/>
                <a:gd name="connsiteX14" fmla="*/ 586854 w 1692323"/>
                <a:gd name="connsiteY14" fmla="*/ 143301 h 1248999"/>
                <a:gd name="connsiteX15" fmla="*/ 634621 w 1692323"/>
                <a:gd name="connsiteY15" fmla="*/ 116006 h 1248999"/>
                <a:gd name="connsiteX16" fmla="*/ 655093 w 1692323"/>
                <a:gd name="connsiteY16" fmla="*/ 109182 h 1248999"/>
                <a:gd name="connsiteX17" fmla="*/ 661917 w 1692323"/>
                <a:gd name="connsiteY17" fmla="*/ 266131 h 1248999"/>
                <a:gd name="connsiteX18" fmla="*/ 682389 w 1692323"/>
                <a:gd name="connsiteY18" fmla="*/ 259307 h 1248999"/>
                <a:gd name="connsiteX19" fmla="*/ 702860 w 1692323"/>
                <a:gd name="connsiteY19" fmla="*/ 238835 h 1248999"/>
                <a:gd name="connsiteX20" fmla="*/ 723332 w 1692323"/>
                <a:gd name="connsiteY20" fmla="*/ 225188 h 1248999"/>
                <a:gd name="connsiteX21" fmla="*/ 736980 w 1692323"/>
                <a:gd name="connsiteY21" fmla="*/ 204716 h 1248999"/>
                <a:gd name="connsiteX22" fmla="*/ 777923 w 1692323"/>
                <a:gd name="connsiteY22" fmla="*/ 191068 h 1248999"/>
                <a:gd name="connsiteX23" fmla="*/ 798395 w 1692323"/>
                <a:gd name="connsiteY23" fmla="*/ 177420 h 1248999"/>
                <a:gd name="connsiteX24" fmla="*/ 812042 w 1692323"/>
                <a:gd name="connsiteY24" fmla="*/ 197892 h 1248999"/>
                <a:gd name="connsiteX25" fmla="*/ 832514 w 1692323"/>
                <a:gd name="connsiteY25" fmla="*/ 334370 h 1248999"/>
                <a:gd name="connsiteX26" fmla="*/ 887105 w 1692323"/>
                <a:gd name="connsiteY26" fmla="*/ 327546 h 1248999"/>
                <a:gd name="connsiteX27" fmla="*/ 893929 w 1692323"/>
                <a:gd name="connsiteY27" fmla="*/ 348018 h 1248999"/>
                <a:gd name="connsiteX28" fmla="*/ 921224 w 1692323"/>
                <a:gd name="connsiteY28" fmla="*/ 443552 h 1248999"/>
                <a:gd name="connsiteX29" fmla="*/ 941696 w 1692323"/>
                <a:gd name="connsiteY29" fmla="*/ 457200 h 1248999"/>
                <a:gd name="connsiteX30" fmla="*/ 962168 w 1692323"/>
                <a:gd name="connsiteY30" fmla="*/ 450376 h 1248999"/>
                <a:gd name="connsiteX31" fmla="*/ 1003111 w 1692323"/>
                <a:gd name="connsiteY31" fmla="*/ 423080 h 1248999"/>
                <a:gd name="connsiteX32" fmla="*/ 1030406 w 1692323"/>
                <a:gd name="connsiteY32" fmla="*/ 388961 h 1248999"/>
                <a:gd name="connsiteX33" fmla="*/ 1057702 w 1692323"/>
                <a:gd name="connsiteY33" fmla="*/ 348018 h 1248999"/>
                <a:gd name="connsiteX34" fmla="*/ 1071350 w 1692323"/>
                <a:gd name="connsiteY34" fmla="*/ 368489 h 1248999"/>
                <a:gd name="connsiteX35" fmla="*/ 1084997 w 1692323"/>
                <a:gd name="connsiteY35" fmla="*/ 457200 h 1248999"/>
                <a:gd name="connsiteX36" fmla="*/ 1153236 w 1692323"/>
                <a:gd name="connsiteY36" fmla="*/ 450376 h 1248999"/>
                <a:gd name="connsiteX37" fmla="*/ 1173708 w 1692323"/>
                <a:gd name="connsiteY37" fmla="*/ 443552 h 1248999"/>
                <a:gd name="connsiteX38" fmla="*/ 1214651 w 1692323"/>
                <a:gd name="connsiteY38" fmla="*/ 416256 h 1248999"/>
                <a:gd name="connsiteX39" fmla="*/ 1207827 w 1692323"/>
                <a:gd name="connsiteY39" fmla="*/ 457200 h 1248999"/>
                <a:gd name="connsiteX40" fmla="*/ 1194180 w 1692323"/>
                <a:gd name="connsiteY40" fmla="*/ 498143 h 1248999"/>
                <a:gd name="connsiteX41" fmla="*/ 1214651 w 1692323"/>
                <a:gd name="connsiteY41" fmla="*/ 511791 h 1248999"/>
                <a:gd name="connsiteX42" fmla="*/ 1235123 w 1692323"/>
                <a:gd name="connsiteY42" fmla="*/ 504967 h 1248999"/>
                <a:gd name="connsiteX43" fmla="*/ 1282890 w 1692323"/>
                <a:gd name="connsiteY43" fmla="*/ 491319 h 1248999"/>
                <a:gd name="connsiteX44" fmla="*/ 1323833 w 1692323"/>
                <a:gd name="connsiteY44" fmla="*/ 457200 h 1248999"/>
                <a:gd name="connsiteX45" fmla="*/ 1337481 w 1692323"/>
                <a:gd name="connsiteY45" fmla="*/ 436728 h 1248999"/>
                <a:gd name="connsiteX46" fmla="*/ 1344305 w 1692323"/>
                <a:gd name="connsiteY46" fmla="*/ 559558 h 1248999"/>
                <a:gd name="connsiteX47" fmla="*/ 1385248 w 1692323"/>
                <a:gd name="connsiteY47" fmla="*/ 545910 h 1248999"/>
                <a:gd name="connsiteX48" fmla="*/ 1398896 w 1692323"/>
                <a:gd name="connsiteY48" fmla="*/ 525438 h 1248999"/>
                <a:gd name="connsiteX49" fmla="*/ 1439839 w 1692323"/>
                <a:gd name="connsiteY49" fmla="*/ 498143 h 1248999"/>
                <a:gd name="connsiteX50" fmla="*/ 1446663 w 1692323"/>
                <a:gd name="connsiteY50" fmla="*/ 477671 h 1248999"/>
                <a:gd name="connsiteX51" fmla="*/ 1473959 w 1692323"/>
                <a:gd name="connsiteY51" fmla="*/ 443552 h 1248999"/>
                <a:gd name="connsiteX52" fmla="*/ 1453487 w 1692323"/>
                <a:gd name="connsiteY52" fmla="*/ 511791 h 1248999"/>
                <a:gd name="connsiteX53" fmla="*/ 1439839 w 1692323"/>
                <a:gd name="connsiteY53" fmla="*/ 552734 h 1248999"/>
                <a:gd name="connsiteX54" fmla="*/ 1433015 w 1692323"/>
                <a:gd name="connsiteY54" fmla="*/ 573206 h 1248999"/>
                <a:gd name="connsiteX55" fmla="*/ 1412544 w 1692323"/>
                <a:gd name="connsiteY55" fmla="*/ 614149 h 1248999"/>
                <a:gd name="connsiteX56" fmla="*/ 1419368 w 1692323"/>
                <a:gd name="connsiteY56" fmla="*/ 634620 h 1248999"/>
                <a:gd name="connsiteX57" fmla="*/ 1439839 w 1692323"/>
                <a:gd name="connsiteY57" fmla="*/ 627797 h 1248999"/>
                <a:gd name="connsiteX58" fmla="*/ 1480783 w 1692323"/>
                <a:gd name="connsiteY58" fmla="*/ 600501 h 1248999"/>
                <a:gd name="connsiteX59" fmla="*/ 1501254 w 1692323"/>
                <a:gd name="connsiteY59" fmla="*/ 580029 h 1248999"/>
                <a:gd name="connsiteX60" fmla="*/ 1521726 w 1692323"/>
                <a:gd name="connsiteY60" fmla="*/ 573206 h 1248999"/>
                <a:gd name="connsiteX61" fmla="*/ 1535374 w 1692323"/>
                <a:gd name="connsiteY61" fmla="*/ 552734 h 1248999"/>
                <a:gd name="connsiteX62" fmla="*/ 1576317 w 1692323"/>
                <a:gd name="connsiteY62" fmla="*/ 532262 h 1248999"/>
                <a:gd name="connsiteX63" fmla="*/ 1603612 w 1692323"/>
                <a:gd name="connsiteY63" fmla="*/ 573206 h 1248999"/>
                <a:gd name="connsiteX64" fmla="*/ 1576317 w 1692323"/>
                <a:gd name="connsiteY64" fmla="*/ 614149 h 1248999"/>
                <a:gd name="connsiteX65" fmla="*/ 1562669 w 1692323"/>
                <a:gd name="connsiteY65" fmla="*/ 634620 h 1248999"/>
                <a:gd name="connsiteX66" fmla="*/ 1569493 w 1692323"/>
                <a:gd name="connsiteY66" fmla="*/ 682388 h 1248999"/>
                <a:gd name="connsiteX67" fmla="*/ 1610436 w 1692323"/>
                <a:gd name="connsiteY67" fmla="*/ 696035 h 1248999"/>
                <a:gd name="connsiteX68" fmla="*/ 1651380 w 1692323"/>
                <a:gd name="connsiteY68" fmla="*/ 709683 h 1248999"/>
                <a:gd name="connsiteX69" fmla="*/ 1671851 w 1692323"/>
                <a:gd name="connsiteY69" fmla="*/ 716507 h 1248999"/>
                <a:gd name="connsiteX70" fmla="*/ 1692323 w 1692323"/>
                <a:gd name="connsiteY70" fmla="*/ 730155 h 1248999"/>
                <a:gd name="connsiteX71" fmla="*/ 1549021 w 1692323"/>
                <a:gd name="connsiteY71" fmla="*/ 736979 h 1248999"/>
                <a:gd name="connsiteX72" fmla="*/ 1562669 w 1692323"/>
                <a:gd name="connsiteY72" fmla="*/ 777922 h 1248999"/>
                <a:gd name="connsiteX73" fmla="*/ 1569493 w 1692323"/>
                <a:gd name="connsiteY73" fmla="*/ 805218 h 1248999"/>
                <a:gd name="connsiteX74" fmla="*/ 1576317 w 1692323"/>
                <a:gd name="connsiteY74" fmla="*/ 873456 h 1248999"/>
                <a:gd name="connsiteX75" fmla="*/ 1535374 w 1692323"/>
                <a:gd name="connsiteY75" fmla="*/ 859809 h 1248999"/>
                <a:gd name="connsiteX76" fmla="*/ 1514902 w 1692323"/>
                <a:gd name="connsiteY76" fmla="*/ 846161 h 1248999"/>
                <a:gd name="connsiteX77" fmla="*/ 1473959 w 1692323"/>
                <a:gd name="connsiteY77" fmla="*/ 812041 h 1248999"/>
                <a:gd name="connsiteX78" fmla="*/ 1453487 w 1692323"/>
                <a:gd name="connsiteY78" fmla="*/ 805218 h 1248999"/>
                <a:gd name="connsiteX79" fmla="*/ 1453487 w 1692323"/>
                <a:gd name="connsiteY79" fmla="*/ 893928 h 1248999"/>
                <a:gd name="connsiteX80" fmla="*/ 1446663 w 1692323"/>
                <a:gd name="connsiteY80" fmla="*/ 873456 h 1248999"/>
                <a:gd name="connsiteX81" fmla="*/ 1412544 w 1692323"/>
                <a:gd name="connsiteY81" fmla="*/ 839337 h 1248999"/>
                <a:gd name="connsiteX82" fmla="*/ 1412544 w 1692323"/>
                <a:gd name="connsiteY82" fmla="*/ 852985 h 1248999"/>
                <a:gd name="connsiteX83" fmla="*/ 1426192 w 1692323"/>
                <a:gd name="connsiteY83" fmla="*/ 873456 h 1248999"/>
                <a:gd name="connsiteX84" fmla="*/ 1439839 w 1692323"/>
                <a:gd name="connsiteY84" fmla="*/ 921223 h 1248999"/>
                <a:gd name="connsiteX85" fmla="*/ 1419368 w 1692323"/>
                <a:gd name="connsiteY85" fmla="*/ 900752 h 1248999"/>
                <a:gd name="connsiteX86" fmla="*/ 1392072 w 1692323"/>
                <a:gd name="connsiteY86" fmla="*/ 859809 h 1248999"/>
                <a:gd name="connsiteX87" fmla="*/ 1371600 w 1692323"/>
                <a:gd name="connsiteY87" fmla="*/ 818865 h 1248999"/>
                <a:gd name="connsiteX88" fmla="*/ 1351129 w 1692323"/>
                <a:gd name="connsiteY88" fmla="*/ 805218 h 1248999"/>
                <a:gd name="connsiteX89" fmla="*/ 1351129 w 1692323"/>
                <a:gd name="connsiteY89" fmla="*/ 1023582 h 1248999"/>
                <a:gd name="connsiteX90" fmla="*/ 1330657 w 1692323"/>
                <a:gd name="connsiteY90" fmla="*/ 1009934 h 1248999"/>
                <a:gd name="connsiteX91" fmla="*/ 1310186 w 1692323"/>
                <a:gd name="connsiteY91" fmla="*/ 1003110 h 1248999"/>
                <a:gd name="connsiteX92" fmla="*/ 1296538 w 1692323"/>
                <a:gd name="connsiteY92" fmla="*/ 982638 h 1248999"/>
                <a:gd name="connsiteX93" fmla="*/ 1255595 w 1692323"/>
                <a:gd name="connsiteY93" fmla="*/ 941695 h 1248999"/>
                <a:gd name="connsiteX94" fmla="*/ 1241947 w 1692323"/>
                <a:gd name="connsiteY94" fmla="*/ 962167 h 1248999"/>
                <a:gd name="connsiteX95" fmla="*/ 1248771 w 1692323"/>
                <a:gd name="connsiteY95" fmla="*/ 982638 h 1248999"/>
                <a:gd name="connsiteX96" fmla="*/ 1255595 w 1692323"/>
                <a:gd name="connsiteY96" fmla="*/ 1050877 h 1248999"/>
                <a:gd name="connsiteX97" fmla="*/ 1235123 w 1692323"/>
                <a:gd name="connsiteY97" fmla="*/ 1044053 h 1248999"/>
                <a:gd name="connsiteX98" fmla="*/ 1187356 w 1692323"/>
                <a:gd name="connsiteY98" fmla="*/ 989462 h 1248999"/>
                <a:gd name="connsiteX99" fmla="*/ 1153236 w 1692323"/>
                <a:gd name="connsiteY99" fmla="*/ 928047 h 1248999"/>
                <a:gd name="connsiteX100" fmla="*/ 1105469 w 1692323"/>
                <a:gd name="connsiteY100" fmla="*/ 968991 h 1248999"/>
                <a:gd name="connsiteX101" fmla="*/ 1119117 w 1692323"/>
                <a:gd name="connsiteY101" fmla="*/ 996286 h 1248999"/>
                <a:gd name="connsiteX102" fmla="*/ 1125941 w 1692323"/>
                <a:gd name="connsiteY102" fmla="*/ 1023582 h 1248999"/>
                <a:gd name="connsiteX103" fmla="*/ 1139589 w 1692323"/>
                <a:gd name="connsiteY103" fmla="*/ 1064525 h 1248999"/>
                <a:gd name="connsiteX104" fmla="*/ 1153236 w 1692323"/>
                <a:gd name="connsiteY104" fmla="*/ 1105468 h 1248999"/>
                <a:gd name="connsiteX105" fmla="*/ 1160060 w 1692323"/>
                <a:gd name="connsiteY105" fmla="*/ 1125940 h 1248999"/>
                <a:gd name="connsiteX106" fmla="*/ 1153236 w 1692323"/>
                <a:gd name="connsiteY106" fmla="*/ 1160059 h 1248999"/>
                <a:gd name="connsiteX107" fmla="*/ 1132765 w 1692323"/>
                <a:gd name="connsiteY107" fmla="*/ 1119116 h 1248999"/>
                <a:gd name="connsiteX108" fmla="*/ 1091821 w 1692323"/>
                <a:gd name="connsiteY108" fmla="*/ 1084997 h 1248999"/>
                <a:gd name="connsiteX109" fmla="*/ 1071350 w 1692323"/>
                <a:gd name="connsiteY109" fmla="*/ 1064525 h 1248999"/>
                <a:gd name="connsiteX110" fmla="*/ 1064526 w 1692323"/>
                <a:gd name="connsiteY110" fmla="*/ 1091820 h 1248999"/>
                <a:gd name="connsiteX111" fmla="*/ 1057702 w 1692323"/>
                <a:gd name="connsiteY111" fmla="*/ 1187355 h 1248999"/>
                <a:gd name="connsiteX112" fmla="*/ 1044054 w 1692323"/>
                <a:gd name="connsiteY112" fmla="*/ 1207826 h 1248999"/>
                <a:gd name="connsiteX113" fmla="*/ 1037230 w 1692323"/>
                <a:gd name="connsiteY113" fmla="*/ 1125940 h 1248999"/>
                <a:gd name="connsiteX114" fmla="*/ 1023583 w 1692323"/>
                <a:gd name="connsiteY114" fmla="*/ 1084997 h 1248999"/>
                <a:gd name="connsiteX115" fmla="*/ 1003111 w 1692323"/>
                <a:gd name="connsiteY115" fmla="*/ 1078173 h 1248999"/>
                <a:gd name="connsiteX116" fmla="*/ 975815 w 1692323"/>
                <a:gd name="connsiteY116" fmla="*/ 1187355 h 1248999"/>
                <a:gd name="connsiteX117" fmla="*/ 962168 w 1692323"/>
                <a:gd name="connsiteY117" fmla="*/ 1228298 h 1248999"/>
                <a:gd name="connsiteX118" fmla="*/ 948520 w 1692323"/>
                <a:gd name="connsiteY118" fmla="*/ 1248770 h 1248999"/>
                <a:gd name="connsiteX119" fmla="*/ 941696 w 1692323"/>
                <a:gd name="connsiteY119" fmla="*/ 1201003 h 1248999"/>
                <a:gd name="connsiteX120" fmla="*/ 921224 w 1692323"/>
                <a:gd name="connsiteY120" fmla="*/ 1187355 h 1248999"/>
                <a:gd name="connsiteX121" fmla="*/ 907577 w 1692323"/>
                <a:gd name="connsiteY121" fmla="*/ 1207826 h 1248999"/>
                <a:gd name="connsiteX122" fmla="*/ 887105 w 1692323"/>
                <a:gd name="connsiteY122" fmla="*/ 1214650 h 1248999"/>
                <a:gd name="connsiteX123" fmla="*/ 880281 w 1692323"/>
                <a:gd name="connsiteY123" fmla="*/ 1235122 h 1248999"/>
                <a:gd name="connsiteX124" fmla="*/ 859809 w 1692323"/>
                <a:gd name="connsiteY124" fmla="*/ 1241946 h 1248999"/>
                <a:gd name="connsiteX125" fmla="*/ 873457 w 1692323"/>
                <a:gd name="connsiteY125" fmla="*/ 1201003 h 1248999"/>
                <a:gd name="connsiteX126" fmla="*/ 880281 w 1692323"/>
                <a:gd name="connsiteY126" fmla="*/ 1180531 h 1248999"/>
                <a:gd name="connsiteX127" fmla="*/ 873457 w 1692323"/>
                <a:gd name="connsiteY127" fmla="*/ 1119116 h 1248999"/>
                <a:gd name="connsiteX128" fmla="*/ 832514 w 1692323"/>
                <a:gd name="connsiteY128" fmla="*/ 1146412 h 1248999"/>
                <a:gd name="connsiteX129" fmla="*/ 791571 w 1692323"/>
                <a:gd name="connsiteY129" fmla="*/ 1160059 h 1248999"/>
                <a:gd name="connsiteX130" fmla="*/ 784747 w 1692323"/>
                <a:gd name="connsiteY130" fmla="*/ 1139588 h 1248999"/>
                <a:gd name="connsiteX131" fmla="*/ 777923 w 1692323"/>
                <a:gd name="connsiteY131" fmla="*/ 1023582 h 1248999"/>
                <a:gd name="connsiteX132" fmla="*/ 764275 w 1692323"/>
                <a:gd name="connsiteY132" fmla="*/ 1044053 h 1248999"/>
                <a:gd name="connsiteX133" fmla="*/ 743803 w 1692323"/>
                <a:gd name="connsiteY133" fmla="*/ 1064525 h 1248999"/>
                <a:gd name="connsiteX134" fmla="*/ 723332 w 1692323"/>
                <a:gd name="connsiteY134" fmla="*/ 1078173 h 1248999"/>
                <a:gd name="connsiteX135" fmla="*/ 682389 w 1692323"/>
                <a:gd name="connsiteY135" fmla="*/ 1112292 h 1248999"/>
                <a:gd name="connsiteX136" fmla="*/ 675565 w 1692323"/>
                <a:gd name="connsiteY136" fmla="*/ 989462 h 1248999"/>
                <a:gd name="connsiteX137" fmla="*/ 655093 w 1692323"/>
                <a:gd name="connsiteY137" fmla="*/ 1009934 h 1248999"/>
                <a:gd name="connsiteX138" fmla="*/ 627797 w 1692323"/>
                <a:gd name="connsiteY138" fmla="*/ 1071349 h 1248999"/>
                <a:gd name="connsiteX139" fmla="*/ 607326 w 1692323"/>
                <a:gd name="connsiteY139" fmla="*/ 1078173 h 1248999"/>
                <a:gd name="connsiteX140" fmla="*/ 600502 w 1692323"/>
                <a:gd name="connsiteY140" fmla="*/ 941695 h 1248999"/>
                <a:gd name="connsiteX141" fmla="*/ 580030 w 1692323"/>
                <a:gd name="connsiteY141" fmla="*/ 955343 h 1248999"/>
                <a:gd name="connsiteX142" fmla="*/ 566383 w 1692323"/>
                <a:gd name="connsiteY142" fmla="*/ 975815 h 1248999"/>
                <a:gd name="connsiteX143" fmla="*/ 525439 w 1692323"/>
                <a:gd name="connsiteY143" fmla="*/ 1009934 h 1248999"/>
                <a:gd name="connsiteX144" fmla="*/ 511792 w 1692323"/>
                <a:gd name="connsiteY144" fmla="*/ 914400 h 1248999"/>
                <a:gd name="connsiteX145" fmla="*/ 450377 w 1692323"/>
                <a:gd name="connsiteY145" fmla="*/ 962167 h 1248999"/>
                <a:gd name="connsiteX146" fmla="*/ 450377 w 1692323"/>
                <a:gd name="connsiteY146" fmla="*/ 852985 h 1248999"/>
                <a:gd name="connsiteX147" fmla="*/ 443553 w 1692323"/>
                <a:gd name="connsiteY147" fmla="*/ 825689 h 1248999"/>
                <a:gd name="connsiteX148" fmla="*/ 416257 w 1692323"/>
                <a:gd name="connsiteY148" fmla="*/ 866632 h 1248999"/>
                <a:gd name="connsiteX149" fmla="*/ 361666 w 1692323"/>
                <a:gd name="connsiteY149" fmla="*/ 928047 h 1248999"/>
                <a:gd name="connsiteX150" fmla="*/ 368490 w 1692323"/>
                <a:gd name="connsiteY150" fmla="*/ 859809 h 1248999"/>
                <a:gd name="connsiteX151" fmla="*/ 375314 w 1692323"/>
                <a:gd name="connsiteY151" fmla="*/ 832513 h 1248999"/>
                <a:gd name="connsiteX152" fmla="*/ 368490 w 1692323"/>
                <a:gd name="connsiteY152" fmla="*/ 689212 h 1248999"/>
                <a:gd name="connsiteX153" fmla="*/ 320723 w 1692323"/>
                <a:gd name="connsiteY153" fmla="*/ 696035 h 1248999"/>
                <a:gd name="connsiteX154" fmla="*/ 313899 w 1692323"/>
                <a:gd name="connsiteY154" fmla="*/ 730155 h 1248999"/>
                <a:gd name="connsiteX155" fmla="*/ 307075 w 1692323"/>
                <a:gd name="connsiteY155" fmla="*/ 757450 h 1248999"/>
                <a:gd name="connsiteX156" fmla="*/ 286603 w 1692323"/>
                <a:gd name="connsiteY156" fmla="*/ 818865 h 1248999"/>
                <a:gd name="connsiteX157" fmla="*/ 279780 w 1692323"/>
                <a:gd name="connsiteY157" fmla="*/ 839337 h 1248999"/>
                <a:gd name="connsiteX158" fmla="*/ 272956 w 1692323"/>
                <a:gd name="connsiteY158" fmla="*/ 730155 h 1248999"/>
                <a:gd name="connsiteX159" fmla="*/ 232012 w 1692323"/>
                <a:gd name="connsiteY159" fmla="*/ 757450 h 1248999"/>
                <a:gd name="connsiteX160" fmla="*/ 211541 w 1692323"/>
                <a:gd name="connsiteY160" fmla="*/ 771098 h 1248999"/>
                <a:gd name="connsiteX161" fmla="*/ 218365 w 1692323"/>
                <a:gd name="connsiteY161" fmla="*/ 730155 h 1248999"/>
                <a:gd name="connsiteX162" fmla="*/ 225189 w 1692323"/>
                <a:gd name="connsiteY162" fmla="*/ 709683 h 1248999"/>
                <a:gd name="connsiteX163" fmla="*/ 163774 w 1692323"/>
                <a:gd name="connsiteY163" fmla="*/ 757450 h 1248999"/>
                <a:gd name="connsiteX164" fmla="*/ 143302 w 1692323"/>
                <a:gd name="connsiteY164" fmla="*/ 764274 h 1248999"/>
                <a:gd name="connsiteX165" fmla="*/ 116006 w 1692323"/>
                <a:gd name="connsiteY165" fmla="*/ 757450 h 1248999"/>
                <a:gd name="connsiteX166" fmla="*/ 122830 w 1692323"/>
                <a:gd name="connsiteY166" fmla="*/ 736979 h 1248999"/>
                <a:gd name="connsiteX167" fmla="*/ 163774 w 1692323"/>
                <a:gd name="connsiteY167" fmla="*/ 709683 h 1248999"/>
                <a:gd name="connsiteX168" fmla="*/ 177421 w 1692323"/>
                <a:gd name="connsiteY168" fmla="*/ 689212 h 1248999"/>
                <a:gd name="connsiteX169" fmla="*/ 156950 w 1692323"/>
                <a:gd name="connsiteY169" fmla="*/ 641444 h 1248999"/>
                <a:gd name="connsiteX170" fmla="*/ 136478 w 1692323"/>
                <a:gd name="connsiteY170" fmla="*/ 634620 h 1248999"/>
                <a:gd name="connsiteX171" fmla="*/ 116006 w 1692323"/>
                <a:gd name="connsiteY171" fmla="*/ 648268 h 1248999"/>
                <a:gd name="connsiteX172" fmla="*/ 88711 w 1692323"/>
                <a:gd name="connsiteY172" fmla="*/ 675564 h 1248999"/>
                <a:gd name="connsiteX173" fmla="*/ 81887 w 1692323"/>
                <a:gd name="connsiteY173" fmla="*/ 696035 h 1248999"/>
                <a:gd name="connsiteX174" fmla="*/ 54592 w 1692323"/>
                <a:gd name="connsiteY174" fmla="*/ 702859 h 1248999"/>
                <a:gd name="connsiteX175" fmla="*/ 34120 w 1692323"/>
                <a:gd name="connsiteY175" fmla="*/ 675564 h 1248999"/>
                <a:gd name="connsiteX176" fmla="*/ 75063 w 1692323"/>
                <a:gd name="connsiteY176" fmla="*/ 627797 h 1248999"/>
                <a:gd name="connsiteX177" fmla="*/ 47768 w 1692323"/>
                <a:gd name="connsiteY177" fmla="*/ 580029 h 1248999"/>
                <a:gd name="connsiteX178" fmla="*/ 0 w 1692323"/>
                <a:gd name="connsiteY178" fmla="*/ 518615 h 1248999"/>
                <a:gd name="connsiteX179" fmla="*/ 122830 w 1692323"/>
                <a:gd name="connsiteY179" fmla="*/ 573206 h 1248999"/>
                <a:gd name="connsiteX180" fmla="*/ 47768 w 1692323"/>
                <a:gd name="connsiteY180" fmla="*/ 409432 h 1248999"/>
                <a:gd name="connsiteX181" fmla="*/ 163774 w 1692323"/>
                <a:gd name="connsiteY181" fmla="*/ 457200 h 1248999"/>
                <a:gd name="connsiteX182" fmla="*/ 156950 w 1692323"/>
                <a:gd name="connsiteY182" fmla="*/ 429904 h 1248999"/>
                <a:gd name="connsiteX183" fmla="*/ 143302 w 1692323"/>
                <a:gd name="connsiteY183" fmla="*/ 395785 h 1248999"/>
                <a:gd name="connsiteX184" fmla="*/ 129654 w 1692323"/>
                <a:gd name="connsiteY184" fmla="*/ 327546 h 1248999"/>
                <a:gd name="connsiteX185" fmla="*/ 122830 w 1692323"/>
                <a:gd name="connsiteY185" fmla="*/ 300250 h 1248999"/>
                <a:gd name="connsiteX186" fmla="*/ 116006 w 1692323"/>
                <a:gd name="connsiteY186" fmla="*/ 279779 h 1248999"/>
                <a:gd name="connsiteX187" fmla="*/ 156950 w 1692323"/>
                <a:gd name="connsiteY187" fmla="*/ 307074 h 1248999"/>
                <a:gd name="connsiteX188" fmla="*/ 197893 w 1692323"/>
                <a:gd name="connsiteY188" fmla="*/ 341194 h 1248999"/>
                <a:gd name="connsiteX189" fmla="*/ 184245 w 1692323"/>
                <a:gd name="connsiteY189" fmla="*/ 279779 h 1248999"/>
                <a:gd name="connsiteX190" fmla="*/ 177421 w 1692323"/>
                <a:gd name="connsiteY190" fmla="*/ 252483 h 1248999"/>
                <a:gd name="connsiteX191" fmla="*/ 163774 w 1692323"/>
                <a:gd name="connsiteY191" fmla="*/ 232012 h 1248999"/>
                <a:gd name="connsiteX192" fmla="*/ 170597 w 1692323"/>
                <a:gd name="connsiteY192" fmla="*/ 197892 h 1248999"/>
                <a:gd name="connsiteX193" fmla="*/ 191069 w 1692323"/>
                <a:gd name="connsiteY193" fmla="*/ 211540 h 1248999"/>
                <a:gd name="connsiteX194" fmla="*/ 211541 w 1692323"/>
                <a:gd name="connsiteY194" fmla="*/ 218364 h 1248999"/>
                <a:gd name="connsiteX195" fmla="*/ 252484 w 1692323"/>
                <a:gd name="connsiteY195" fmla="*/ 245659 h 1248999"/>
                <a:gd name="connsiteX196" fmla="*/ 272956 w 1692323"/>
                <a:gd name="connsiteY196" fmla="*/ 259307 h 1248999"/>
                <a:gd name="connsiteX197" fmla="*/ 279780 w 1692323"/>
                <a:gd name="connsiteY197" fmla="*/ 197892 h 1248999"/>
                <a:gd name="connsiteX198" fmla="*/ 286603 w 1692323"/>
                <a:gd name="connsiteY198" fmla="*/ 197892 h 124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1692323" h="1248999">
                  <a:moveTo>
                    <a:pt x="286603" y="197892"/>
                  </a:moveTo>
                  <a:cubicBezTo>
                    <a:pt x="288878" y="194480"/>
                    <a:pt x="288822" y="182946"/>
                    <a:pt x="293427" y="177420"/>
                  </a:cubicBezTo>
                  <a:cubicBezTo>
                    <a:pt x="300708" y="168683"/>
                    <a:pt x="312164" y="164438"/>
                    <a:pt x="320723" y="156949"/>
                  </a:cubicBezTo>
                  <a:cubicBezTo>
                    <a:pt x="330407" y="148476"/>
                    <a:pt x="340298" y="139947"/>
                    <a:pt x="348018" y="129653"/>
                  </a:cubicBezTo>
                  <a:cubicBezTo>
                    <a:pt x="360893" y="112486"/>
                    <a:pt x="370617" y="93166"/>
                    <a:pt x="382138" y="75062"/>
                  </a:cubicBezTo>
                  <a:cubicBezTo>
                    <a:pt x="386541" y="68143"/>
                    <a:pt x="391237" y="61415"/>
                    <a:pt x="395786" y="54591"/>
                  </a:cubicBezTo>
                  <a:cubicBezTo>
                    <a:pt x="400335" y="47767"/>
                    <a:pt x="403634" y="39918"/>
                    <a:pt x="409433" y="34119"/>
                  </a:cubicBezTo>
                  <a:lnTo>
                    <a:pt x="443553" y="0"/>
                  </a:lnTo>
                  <a:cubicBezTo>
                    <a:pt x="429905" y="50042"/>
                    <a:pt x="405076" y="98314"/>
                    <a:pt x="402609" y="150125"/>
                  </a:cubicBezTo>
                  <a:cubicBezTo>
                    <a:pt x="402057" y="161710"/>
                    <a:pt x="425829" y="147265"/>
                    <a:pt x="436729" y="143301"/>
                  </a:cubicBezTo>
                  <a:cubicBezTo>
                    <a:pt x="507294" y="117641"/>
                    <a:pt x="453607" y="134170"/>
                    <a:pt x="498144" y="102358"/>
                  </a:cubicBezTo>
                  <a:cubicBezTo>
                    <a:pt x="555977" y="61049"/>
                    <a:pt x="502571" y="111578"/>
                    <a:pt x="539087" y="75062"/>
                  </a:cubicBezTo>
                  <a:cubicBezTo>
                    <a:pt x="543636" y="106907"/>
                    <a:pt x="541742" y="140365"/>
                    <a:pt x="552735" y="170597"/>
                  </a:cubicBezTo>
                  <a:cubicBezTo>
                    <a:pt x="555538" y="178305"/>
                    <a:pt x="559979" y="155248"/>
                    <a:pt x="566383" y="150125"/>
                  </a:cubicBezTo>
                  <a:cubicBezTo>
                    <a:pt x="572000" y="145632"/>
                    <a:pt x="580243" y="146134"/>
                    <a:pt x="586854" y="143301"/>
                  </a:cubicBezTo>
                  <a:cubicBezTo>
                    <a:pt x="670618" y="107401"/>
                    <a:pt x="566076" y="150278"/>
                    <a:pt x="634621" y="116006"/>
                  </a:cubicBezTo>
                  <a:cubicBezTo>
                    <a:pt x="641055" y="112789"/>
                    <a:pt x="648269" y="111457"/>
                    <a:pt x="655093" y="109182"/>
                  </a:cubicBezTo>
                  <a:cubicBezTo>
                    <a:pt x="657368" y="161498"/>
                    <a:pt x="652549" y="214610"/>
                    <a:pt x="661917" y="266131"/>
                  </a:cubicBezTo>
                  <a:cubicBezTo>
                    <a:pt x="663204" y="273208"/>
                    <a:pt x="676404" y="263297"/>
                    <a:pt x="682389" y="259307"/>
                  </a:cubicBezTo>
                  <a:cubicBezTo>
                    <a:pt x="690419" y="253954"/>
                    <a:pt x="695446" y="245013"/>
                    <a:pt x="702860" y="238835"/>
                  </a:cubicBezTo>
                  <a:cubicBezTo>
                    <a:pt x="709160" y="233585"/>
                    <a:pt x="716508" y="229737"/>
                    <a:pt x="723332" y="225188"/>
                  </a:cubicBezTo>
                  <a:cubicBezTo>
                    <a:pt x="727881" y="218364"/>
                    <a:pt x="730025" y="209063"/>
                    <a:pt x="736980" y="204716"/>
                  </a:cubicBezTo>
                  <a:cubicBezTo>
                    <a:pt x="749179" y="197091"/>
                    <a:pt x="765953" y="199048"/>
                    <a:pt x="777923" y="191068"/>
                  </a:cubicBezTo>
                  <a:lnTo>
                    <a:pt x="798395" y="177420"/>
                  </a:lnTo>
                  <a:cubicBezTo>
                    <a:pt x="802944" y="184244"/>
                    <a:pt x="811701" y="189698"/>
                    <a:pt x="812042" y="197892"/>
                  </a:cubicBezTo>
                  <a:cubicBezTo>
                    <a:pt x="818262" y="347190"/>
                    <a:pt x="756179" y="353454"/>
                    <a:pt x="832514" y="334370"/>
                  </a:cubicBezTo>
                  <a:cubicBezTo>
                    <a:pt x="871751" y="308211"/>
                    <a:pt x="868623" y="290583"/>
                    <a:pt x="887105" y="327546"/>
                  </a:cubicBezTo>
                  <a:cubicBezTo>
                    <a:pt x="890322" y="333980"/>
                    <a:pt x="891654" y="341194"/>
                    <a:pt x="893929" y="348018"/>
                  </a:cubicBezTo>
                  <a:cubicBezTo>
                    <a:pt x="899995" y="414737"/>
                    <a:pt x="883615" y="412211"/>
                    <a:pt x="921224" y="443552"/>
                  </a:cubicBezTo>
                  <a:cubicBezTo>
                    <a:pt x="927524" y="448803"/>
                    <a:pt x="934872" y="452651"/>
                    <a:pt x="941696" y="457200"/>
                  </a:cubicBezTo>
                  <a:cubicBezTo>
                    <a:pt x="948520" y="454925"/>
                    <a:pt x="955880" y="453869"/>
                    <a:pt x="962168" y="450376"/>
                  </a:cubicBezTo>
                  <a:cubicBezTo>
                    <a:pt x="976506" y="442410"/>
                    <a:pt x="1003111" y="423080"/>
                    <a:pt x="1003111" y="423080"/>
                  </a:cubicBezTo>
                  <a:cubicBezTo>
                    <a:pt x="1018478" y="376981"/>
                    <a:pt x="997167" y="426949"/>
                    <a:pt x="1030406" y="388961"/>
                  </a:cubicBezTo>
                  <a:cubicBezTo>
                    <a:pt x="1041207" y="376617"/>
                    <a:pt x="1057702" y="348018"/>
                    <a:pt x="1057702" y="348018"/>
                  </a:cubicBezTo>
                  <a:cubicBezTo>
                    <a:pt x="1062251" y="354842"/>
                    <a:pt x="1069361" y="360533"/>
                    <a:pt x="1071350" y="368489"/>
                  </a:cubicBezTo>
                  <a:cubicBezTo>
                    <a:pt x="1078606" y="397514"/>
                    <a:pt x="1063842" y="436045"/>
                    <a:pt x="1084997" y="457200"/>
                  </a:cubicBezTo>
                  <a:cubicBezTo>
                    <a:pt x="1101161" y="473364"/>
                    <a:pt x="1130490" y="452651"/>
                    <a:pt x="1153236" y="450376"/>
                  </a:cubicBezTo>
                  <a:cubicBezTo>
                    <a:pt x="1160060" y="448101"/>
                    <a:pt x="1167420" y="447045"/>
                    <a:pt x="1173708" y="443552"/>
                  </a:cubicBezTo>
                  <a:cubicBezTo>
                    <a:pt x="1188046" y="435586"/>
                    <a:pt x="1214651" y="416256"/>
                    <a:pt x="1214651" y="416256"/>
                  </a:cubicBezTo>
                  <a:cubicBezTo>
                    <a:pt x="1226279" y="451139"/>
                    <a:pt x="1222945" y="423183"/>
                    <a:pt x="1207827" y="457200"/>
                  </a:cubicBezTo>
                  <a:cubicBezTo>
                    <a:pt x="1201984" y="470346"/>
                    <a:pt x="1194180" y="498143"/>
                    <a:pt x="1194180" y="498143"/>
                  </a:cubicBezTo>
                  <a:cubicBezTo>
                    <a:pt x="1201004" y="502692"/>
                    <a:pt x="1206561" y="510443"/>
                    <a:pt x="1214651" y="511791"/>
                  </a:cubicBezTo>
                  <a:cubicBezTo>
                    <a:pt x="1221746" y="512974"/>
                    <a:pt x="1228207" y="506943"/>
                    <a:pt x="1235123" y="504967"/>
                  </a:cubicBezTo>
                  <a:cubicBezTo>
                    <a:pt x="1245325" y="502052"/>
                    <a:pt x="1271983" y="496772"/>
                    <a:pt x="1282890" y="491319"/>
                  </a:cubicBezTo>
                  <a:cubicBezTo>
                    <a:pt x="1298226" y="483651"/>
                    <a:pt x="1313053" y="470136"/>
                    <a:pt x="1323833" y="457200"/>
                  </a:cubicBezTo>
                  <a:cubicBezTo>
                    <a:pt x="1329083" y="450899"/>
                    <a:pt x="1332932" y="443552"/>
                    <a:pt x="1337481" y="436728"/>
                  </a:cubicBezTo>
                  <a:cubicBezTo>
                    <a:pt x="1339756" y="477671"/>
                    <a:pt x="1327869" y="521990"/>
                    <a:pt x="1344305" y="559558"/>
                  </a:cubicBezTo>
                  <a:cubicBezTo>
                    <a:pt x="1350071" y="572738"/>
                    <a:pt x="1385248" y="545910"/>
                    <a:pt x="1385248" y="545910"/>
                  </a:cubicBezTo>
                  <a:cubicBezTo>
                    <a:pt x="1389797" y="539086"/>
                    <a:pt x="1392724" y="530839"/>
                    <a:pt x="1398896" y="525438"/>
                  </a:cubicBezTo>
                  <a:cubicBezTo>
                    <a:pt x="1411240" y="514637"/>
                    <a:pt x="1439839" y="498143"/>
                    <a:pt x="1439839" y="498143"/>
                  </a:cubicBezTo>
                  <a:cubicBezTo>
                    <a:pt x="1442114" y="491319"/>
                    <a:pt x="1442169" y="483288"/>
                    <a:pt x="1446663" y="477671"/>
                  </a:cubicBezTo>
                  <a:cubicBezTo>
                    <a:pt x="1481939" y="433575"/>
                    <a:pt x="1456806" y="495007"/>
                    <a:pt x="1473959" y="443552"/>
                  </a:cubicBezTo>
                  <a:cubicBezTo>
                    <a:pt x="1461609" y="517652"/>
                    <a:pt x="1476156" y="455119"/>
                    <a:pt x="1453487" y="511791"/>
                  </a:cubicBezTo>
                  <a:cubicBezTo>
                    <a:pt x="1448144" y="525148"/>
                    <a:pt x="1444388" y="539086"/>
                    <a:pt x="1439839" y="552734"/>
                  </a:cubicBezTo>
                  <a:cubicBezTo>
                    <a:pt x="1437564" y="559558"/>
                    <a:pt x="1437005" y="567221"/>
                    <a:pt x="1433015" y="573206"/>
                  </a:cubicBezTo>
                  <a:cubicBezTo>
                    <a:pt x="1415378" y="599662"/>
                    <a:pt x="1421961" y="585897"/>
                    <a:pt x="1412544" y="614149"/>
                  </a:cubicBezTo>
                  <a:cubicBezTo>
                    <a:pt x="1414819" y="620973"/>
                    <a:pt x="1412935" y="631403"/>
                    <a:pt x="1419368" y="634620"/>
                  </a:cubicBezTo>
                  <a:cubicBezTo>
                    <a:pt x="1425801" y="637837"/>
                    <a:pt x="1433551" y="631290"/>
                    <a:pt x="1439839" y="627797"/>
                  </a:cubicBezTo>
                  <a:cubicBezTo>
                    <a:pt x="1454178" y="619831"/>
                    <a:pt x="1469185" y="612100"/>
                    <a:pt x="1480783" y="600501"/>
                  </a:cubicBezTo>
                  <a:cubicBezTo>
                    <a:pt x="1487607" y="593677"/>
                    <a:pt x="1493224" y="585382"/>
                    <a:pt x="1501254" y="580029"/>
                  </a:cubicBezTo>
                  <a:cubicBezTo>
                    <a:pt x="1507239" y="576039"/>
                    <a:pt x="1514902" y="575480"/>
                    <a:pt x="1521726" y="573206"/>
                  </a:cubicBezTo>
                  <a:cubicBezTo>
                    <a:pt x="1526275" y="566382"/>
                    <a:pt x="1529575" y="558533"/>
                    <a:pt x="1535374" y="552734"/>
                  </a:cubicBezTo>
                  <a:cubicBezTo>
                    <a:pt x="1548603" y="539505"/>
                    <a:pt x="1559666" y="537812"/>
                    <a:pt x="1576317" y="532262"/>
                  </a:cubicBezTo>
                  <a:cubicBezTo>
                    <a:pt x="1585415" y="545910"/>
                    <a:pt x="1612710" y="559558"/>
                    <a:pt x="1603612" y="573206"/>
                  </a:cubicBezTo>
                  <a:lnTo>
                    <a:pt x="1576317" y="614149"/>
                  </a:lnTo>
                  <a:lnTo>
                    <a:pt x="1562669" y="634620"/>
                  </a:lnTo>
                  <a:cubicBezTo>
                    <a:pt x="1564944" y="650543"/>
                    <a:pt x="1559618" y="669692"/>
                    <a:pt x="1569493" y="682388"/>
                  </a:cubicBezTo>
                  <a:cubicBezTo>
                    <a:pt x="1578325" y="693744"/>
                    <a:pt x="1596788" y="691486"/>
                    <a:pt x="1610436" y="696035"/>
                  </a:cubicBezTo>
                  <a:lnTo>
                    <a:pt x="1651380" y="709683"/>
                  </a:lnTo>
                  <a:cubicBezTo>
                    <a:pt x="1658204" y="711958"/>
                    <a:pt x="1665866" y="712517"/>
                    <a:pt x="1671851" y="716507"/>
                  </a:cubicBezTo>
                  <a:lnTo>
                    <a:pt x="1692323" y="730155"/>
                  </a:lnTo>
                  <a:cubicBezTo>
                    <a:pt x="1644556" y="732430"/>
                    <a:pt x="1593894" y="720447"/>
                    <a:pt x="1549021" y="736979"/>
                  </a:cubicBezTo>
                  <a:cubicBezTo>
                    <a:pt x="1535522" y="741952"/>
                    <a:pt x="1559180" y="763966"/>
                    <a:pt x="1562669" y="777922"/>
                  </a:cubicBezTo>
                  <a:lnTo>
                    <a:pt x="1569493" y="805218"/>
                  </a:lnTo>
                  <a:cubicBezTo>
                    <a:pt x="1571768" y="827964"/>
                    <a:pt x="1588432" y="854071"/>
                    <a:pt x="1576317" y="873456"/>
                  </a:cubicBezTo>
                  <a:cubicBezTo>
                    <a:pt x="1568693" y="885655"/>
                    <a:pt x="1535374" y="859809"/>
                    <a:pt x="1535374" y="859809"/>
                  </a:cubicBezTo>
                  <a:cubicBezTo>
                    <a:pt x="1528550" y="855260"/>
                    <a:pt x="1521203" y="851411"/>
                    <a:pt x="1514902" y="846161"/>
                  </a:cubicBezTo>
                  <a:cubicBezTo>
                    <a:pt x="1492269" y="827300"/>
                    <a:pt x="1499368" y="824745"/>
                    <a:pt x="1473959" y="812041"/>
                  </a:cubicBezTo>
                  <a:cubicBezTo>
                    <a:pt x="1467525" y="808824"/>
                    <a:pt x="1460311" y="807492"/>
                    <a:pt x="1453487" y="805218"/>
                  </a:cubicBezTo>
                  <a:cubicBezTo>
                    <a:pt x="1458234" y="833701"/>
                    <a:pt x="1467756" y="865392"/>
                    <a:pt x="1453487" y="893928"/>
                  </a:cubicBezTo>
                  <a:cubicBezTo>
                    <a:pt x="1450270" y="900362"/>
                    <a:pt x="1449880" y="879890"/>
                    <a:pt x="1446663" y="873456"/>
                  </a:cubicBezTo>
                  <a:cubicBezTo>
                    <a:pt x="1435290" y="850711"/>
                    <a:pt x="1433014" y="852984"/>
                    <a:pt x="1412544" y="839337"/>
                  </a:cubicBezTo>
                  <a:cubicBezTo>
                    <a:pt x="1403280" y="825441"/>
                    <a:pt x="1379154" y="786206"/>
                    <a:pt x="1412544" y="852985"/>
                  </a:cubicBezTo>
                  <a:cubicBezTo>
                    <a:pt x="1416212" y="860320"/>
                    <a:pt x="1421643" y="866632"/>
                    <a:pt x="1426192" y="873456"/>
                  </a:cubicBezTo>
                  <a:cubicBezTo>
                    <a:pt x="1427532" y="877477"/>
                    <a:pt x="1442285" y="920000"/>
                    <a:pt x="1439839" y="921223"/>
                  </a:cubicBezTo>
                  <a:cubicBezTo>
                    <a:pt x="1431208" y="925539"/>
                    <a:pt x="1425293" y="908369"/>
                    <a:pt x="1419368" y="900752"/>
                  </a:cubicBezTo>
                  <a:cubicBezTo>
                    <a:pt x="1409298" y="887805"/>
                    <a:pt x="1392072" y="859809"/>
                    <a:pt x="1392072" y="859809"/>
                  </a:cubicBezTo>
                  <a:cubicBezTo>
                    <a:pt x="1386522" y="843159"/>
                    <a:pt x="1384829" y="832094"/>
                    <a:pt x="1371600" y="818865"/>
                  </a:cubicBezTo>
                  <a:cubicBezTo>
                    <a:pt x="1365801" y="813066"/>
                    <a:pt x="1357953" y="809767"/>
                    <a:pt x="1351129" y="805218"/>
                  </a:cubicBezTo>
                  <a:cubicBezTo>
                    <a:pt x="1359954" y="884643"/>
                    <a:pt x="1368462" y="932583"/>
                    <a:pt x="1351129" y="1023582"/>
                  </a:cubicBezTo>
                  <a:cubicBezTo>
                    <a:pt x="1349594" y="1031639"/>
                    <a:pt x="1337993" y="1013602"/>
                    <a:pt x="1330657" y="1009934"/>
                  </a:cubicBezTo>
                  <a:cubicBezTo>
                    <a:pt x="1324224" y="1006717"/>
                    <a:pt x="1317010" y="1005385"/>
                    <a:pt x="1310186" y="1003110"/>
                  </a:cubicBezTo>
                  <a:cubicBezTo>
                    <a:pt x="1305637" y="996286"/>
                    <a:pt x="1301987" y="988768"/>
                    <a:pt x="1296538" y="982638"/>
                  </a:cubicBezTo>
                  <a:cubicBezTo>
                    <a:pt x="1283715" y="968212"/>
                    <a:pt x="1255595" y="941695"/>
                    <a:pt x="1255595" y="941695"/>
                  </a:cubicBezTo>
                  <a:cubicBezTo>
                    <a:pt x="1251046" y="948519"/>
                    <a:pt x="1243295" y="954077"/>
                    <a:pt x="1241947" y="962167"/>
                  </a:cubicBezTo>
                  <a:cubicBezTo>
                    <a:pt x="1240764" y="969262"/>
                    <a:pt x="1247677" y="975529"/>
                    <a:pt x="1248771" y="982638"/>
                  </a:cubicBezTo>
                  <a:cubicBezTo>
                    <a:pt x="1252247" y="1005232"/>
                    <a:pt x="1260554" y="1028562"/>
                    <a:pt x="1255595" y="1050877"/>
                  </a:cubicBezTo>
                  <a:cubicBezTo>
                    <a:pt x="1254035" y="1057899"/>
                    <a:pt x="1241947" y="1046328"/>
                    <a:pt x="1235123" y="1044053"/>
                  </a:cubicBezTo>
                  <a:cubicBezTo>
                    <a:pt x="1203278" y="996286"/>
                    <a:pt x="1221475" y="1012209"/>
                    <a:pt x="1187356" y="989462"/>
                  </a:cubicBezTo>
                  <a:cubicBezTo>
                    <a:pt x="1156070" y="942534"/>
                    <a:pt x="1165247" y="964080"/>
                    <a:pt x="1153236" y="928047"/>
                  </a:cubicBezTo>
                  <a:cubicBezTo>
                    <a:pt x="1137314" y="941695"/>
                    <a:pt x="1114847" y="950234"/>
                    <a:pt x="1105469" y="968991"/>
                  </a:cubicBezTo>
                  <a:cubicBezTo>
                    <a:pt x="1100920" y="978089"/>
                    <a:pt x="1115545" y="986761"/>
                    <a:pt x="1119117" y="996286"/>
                  </a:cubicBezTo>
                  <a:cubicBezTo>
                    <a:pt x="1122410" y="1005068"/>
                    <a:pt x="1123246" y="1014599"/>
                    <a:pt x="1125941" y="1023582"/>
                  </a:cubicBezTo>
                  <a:cubicBezTo>
                    <a:pt x="1130075" y="1037361"/>
                    <a:pt x="1135040" y="1050877"/>
                    <a:pt x="1139589" y="1064525"/>
                  </a:cubicBezTo>
                  <a:lnTo>
                    <a:pt x="1153236" y="1105468"/>
                  </a:lnTo>
                  <a:lnTo>
                    <a:pt x="1160060" y="1125940"/>
                  </a:lnTo>
                  <a:cubicBezTo>
                    <a:pt x="1157785" y="1137313"/>
                    <a:pt x="1162886" y="1153625"/>
                    <a:pt x="1153236" y="1160059"/>
                  </a:cubicBezTo>
                  <a:cubicBezTo>
                    <a:pt x="1145803" y="1165014"/>
                    <a:pt x="1133232" y="1119817"/>
                    <a:pt x="1132765" y="1119116"/>
                  </a:cubicBezTo>
                  <a:cubicBezTo>
                    <a:pt x="1117810" y="1096684"/>
                    <a:pt x="1110706" y="1100735"/>
                    <a:pt x="1091821" y="1084997"/>
                  </a:cubicBezTo>
                  <a:cubicBezTo>
                    <a:pt x="1084407" y="1078819"/>
                    <a:pt x="1078174" y="1071349"/>
                    <a:pt x="1071350" y="1064525"/>
                  </a:cubicBezTo>
                  <a:cubicBezTo>
                    <a:pt x="1069075" y="1073623"/>
                    <a:pt x="1065562" y="1082499"/>
                    <a:pt x="1064526" y="1091820"/>
                  </a:cubicBezTo>
                  <a:cubicBezTo>
                    <a:pt x="1061000" y="1123551"/>
                    <a:pt x="1063250" y="1155915"/>
                    <a:pt x="1057702" y="1187355"/>
                  </a:cubicBezTo>
                  <a:cubicBezTo>
                    <a:pt x="1056277" y="1195431"/>
                    <a:pt x="1048603" y="1201002"/>
                    <a:pt x="1044054" y="1207826"/>
                  </a:cubicBezTo>
                  <a:cubicBezTo>
                    <a:pt x="1041779" y="1180531"/>
                    <a:pt x="1041733" y="1152957"/>
                    <a:pt x="1037230" y="1125940"/>
                  </a:cubicBezTo>
                  <a:cubicBezTo>
                    <a:pt x="1034865" y="1111750"/>
                    <a:pt x="1037231" y="1089546"/>
                    <a:pt x="1023583" y="1084997"/>
                  </a:cubicBezTo>
                  <a:lnTo>
                    <a:pt x="1003111" y="1078173"/>
                  </a:lnTo>
                  <a:cubicBezTo>
                    <a:pt x="986640" y="1160529"/>
                    <a:pt x="996800" y="1124399"/>
                    <a:pt x="975815" y="1187355"/>
                  </a:cubicBezTo>
                  <a:cubicBezTo>
                    <a:pt x="975814" y="1187359"/>
                    <a:pt x="962170" y="1228295"/>
                    <a:pt x="962168" y="1228298"/>
                  </a:cubicBezTo>
                  <a:lnTo>
                    <a:pt x="948520" y="1248770"/>
                  </a:lnTo>
                  <a:cubicBezTo>
                    <a:pt x="946245" y="1232848"/>
                    <a:pt x="948228" y="1215701"/>
                    <a:pt x="941696" y="1201003"/>
                  </a:cubicBezTo>
                  <a:cubicBezTo>
                    <a:pt x="938365" y="1193508"/>
                    <a:pt x="929266" y="1185747"/>
                    <a:pt x="921224" y="1187355"/>
                  </a:cubicBezTo>
                  <a:cubicBezTo>
                    <a:pt x="913182" y="1188963"/>
                    <a:pt x="913981" y="1202703"/>
                    <a:pt x="907577" y="1207826"/>
                  </a:cubicBezTo>
                  <a:cubicBezTo>
                    <a:pt x="901960" y="1212319"/>
                    <a:pt x="893929" y="1212375"/>
                    <a:pt x="887105" y="1214650"/>
                  </a:cubicBezTo>
                  <a:cubicBezTo>
                    <a:pt x="884830" y="1221474"/>
                    <a:pt x="885367" y="1230036"/>
                    <a:pt x="880281" y="1235122"/>
                  </a:cubicBezTo>
                  <a:cubicBezTo>
                    <a:pt x="875195" y="1240208"/>
                    <a:pt x="861220" y="1248999"/>
                    <a:pt x="859809" y="1241946"/>
                  </a:cubicBezTo>
                  <a:cubicBezTo>
                    <a:pt x="856988" y="1227839"/>
                    <a:pt x="868908" y="1214651"/>
                    <a:pt x="873457" y="1201003"/>
                  </a:cubicBezTo>
                  <a:lnTo>
                    <a:pt x="880281" y="1180531"/>
                  </a:lnTo>
                  <a:cubicBezTo>
                    <a:pt x="878006" y="1160059"/>
                    <a:pt x="890218" y="1131088"/>
                    <a:pt x="873457" y="1119116"/>
                  </a:cubicBezTo>
                  <a:cubicBezTo>
                    <a:pt x="860110" y="1109582"/>
                    <a:pt x="848075" y="1141225"/>
                    <a:pt x="832514" y="1146412"/>
                  </a:cubicBezTo>
                  <a:lnTo>
                    <a:pt x="791571" y="1160059"/>
                  </a:lnTo>
                  <a:cubicBezTo>
                    <a:pt x="789296" y="1153235"/>
                    <a:pt x="785463" y="1146745"/>
                    <a:pt x="784747" y="1139588"/>
                  </a:cubicBezTo>
                  <a:cubicBezTo>
                    <a:pt x="780893" y="1101045"/>
                    <a:pt x="786039" y="1061458"/>
                    <a:pt x="777923" y="1023582"/>
                  </a:cubicBezTo>
                  <a:cubicBezTo>
                    <a:pt x="776205" y="1015563"/>
                    <a:pt x="769525" y="1037753"/>
                    <a:pt x="764275" y="1044053"/>
                  </a:cubicBezTo>
                  <a:cubicBezTo>
                    <a:pt x="758097" y="1051467"/>
                    <a:pt x="751217" y="1058347"/>
                    <a:pt x="743803" y="1064525"/>
                  </a:cubicBezTo>
                  <a:cubicBezTo>
                    <a:pt x="737503" y="1069775"/>
                    <a:pt x="729632" y="1072923"/>
                    <a:pt x="723332" y="1078173"/>
                  </a:cubicBezTo>
                  <a:cubicBezTo>
                    <a:pt x="670791" y="1121957"/>
                    <a:pt x="733214" y="1078407"/>
                    <a:pt x="682389" y="1112292"/>
                  </a:cubicBezTo>
                  <a:cubicBezTo>
                    <a:pt x="680114" y="1071349"/>
                    <a:pt x="686131" y="1029084"/>
                    <a:pt x="675565" y="989462"/>
                  </a:cubicBezTo>
                  <a:cubicBezTo>
                    <a:pt x="673078" y="980137"/>
                    <a:pt x="659780" y="1001498"/>
                    <a:pt x="655093" y="1009934"/>
                  </a:cubicBezTo>
                  <a:cubicBezTo>
                    <a:pt x="645918" y="1026449"/>
                    <a:pt x="645396" y="1057269"/>
                    <a:pt x="627797" y="1071349"/>
                  </a:cubicBezTo>
                  <a:cubicBezTo>
                    <a:pt x="622180" y="1075842"/>
                    <a:pt x="614150" y="1075898"/>
                    <a:pt x="607326" y="1078173"/>
                  </a:cubicBezTo>
                  <a:cubicBezTo>
                    <a:pt x="605051" y="1032680"/>
                    <a:pt x="610383" y="986160"/>
                    <a:pt x="600502" y="941695"/>
                  </a:cubicBezTo>
                  <a:cubicBezTo>
                    <a:pt x="598723" y="933689"/>
                    <a:pt x="585829" y="949544"/>
                    <a:pt x="580030" y="955343"/>
                  </a:cubicBezTo>
                  <a:cubicBezTo>
                    <a:pt x="574231" y="961142"/>
                    <a:pt x="571633" y="969515"/>
                    <a:pt x="566383" y="975815"/>
                  </a:cubicBezTo>
                  <a:cubicBezTo>
                    <a:pt x="549966" y="995516"/>
                    <a:pt x="545566" y="996516"/>
                    <a:pt x="525439" y="1009934"/>
                  </a:cubicBezTo>
                  <a:cubicBezTo>
                    <a:pt x="502171" y="1079739"/>
                    <a:pt x="541629" y="969812"/>
                    <a:pt x="511792" y="914400"/>
                  </a:cubicBezTo>
                  <a:cubicBezTo>
                    <a:pt x="506077" y="903787"/>
                    <a:pt x="456995" y="955549"/>
                    <a:pt x="450377" y="962167"/>
                  </a:cubicBezTo>
                  <a:cubicBezTo>
                    <a:pt x="434307" y="897886"/>
                    <a:pt x="450377" y="974629"/>
                    <a:pt x="450377" y="852985"/>
                  </a:cubicBezTo>
                  <a:cubicBezTo>
                    <a:pt x="450377" y="843606"/>
                    <a:pt x="445828" y="834788"/>
                    <a:pt x="443553" y="825689"/>
                  </a:cubicBezTo>
                  <a:cubicBezTo>
                    <a:pt x="434454" y="839337"/>
                    <a:pt x="427855" y="855033"/>
                    <a:pt x="416257" y="866632"/>
                  </a:cubicBezTo>
                  <a:cubicBezTo>
                    <a:pt x="369515" y="913375"/>
                    <a:pt x="386021" y="891517"/>
                    <a:pt x="361666" y="928047"/>
                  </a:cubicBezTo>
                  <a:cubicBezTo>
                    <a:pt x="363941" y="905301"/>
                    <a:pt x="365257" y="882439"/>
                    <a:pt x="368490" y="859809"/>
                  </a:cubicBezTo>
                  <a:cubicBezTo>
                    <a:pt x="369816" y="850525"/>
                    <a:pt x="375314" y="841892"/>
                    <a:pt x="375314" y="832513"/>
                  </a:cubicBezTo>
                  <a:cubicBezTo>
                    <a:pt x="375314" y="784692"/>
                    <a:pt x="370765" y="736979"/>
                    <a:pt x="368490" y="689212"/>
                  </a:cubicBezTo>
                  <a:cubicBezTo>
                    <a:pt x="352568" y="691486"/>
                    <a:pt x="333590" y="686385"/>
                    <a:pt x="320723" y="696035"/>
                  </a:cubicBezTo>
                  <a:cubicBezTo>
                    <a:pt x="311444" y="702994"/>
                    <a:pt x="316415" y="718833"/>
                    <a:pt x="313899" y="730155"/>
                  </a:cubicBezTo>
                  <a:cubicBezTo>
                    <a:pt x="311865" y="739310"/>
                    <a:pt x="309770" y="748467"/>
                    <a:pt x="307075" y="757450"/>
                  </a:cubicBezTo>
                  <a:cubicBezTo>
                    <a:pt x="307062" y="757493"/>
                    <a:pt x="290022" y="808607"/>
                    <a:pt x="286603" y="818865"/>
                  </a:cubicBezTo>
                  <a:lnTo>
                    <a:pt x="279780" y="839337"/>
                  </a:lnTo>
                  <a:cubicBezTo>
                    <a:pt x="277505" y="802943"/>
                    <a:pt x="291330" y="761653"/>
                    <a:pt x="272956" y="730155"/>
                  </a:cubicBezTo>
                  <a:cubicBezTo>
                    <a:pt x="264691" y="715987"/>
                    <a:pt x="245660" y="748351"/>
                    <a:pt x="232012" y="757450"/>
                  </a:cubicBezTo>
                  <a:lnTo>
                    <a:pt x="211541" y="771098"/>
                  </a:lnTo>
                  <a:cubicBezTo>
                    <a:pt x="200576" y="738204"/>
                    <a:pt x="202491" y="761903"/>
                    <a:pt x="218365" y="730155"/>
                  </a:cubicBezTo>
                  <a:cubicBezTo>
                    <a:pt x="221582" y="723721"/>
                    <a:pt x="232242" y="708272"/>
                    <a:pt x="225189" y="709683"/>
                  </a:cubicBezTo>
                  <a:cubicBezTo>
                    <a:pt x="186252" y="717470"/>
                    <a:pt x="189939" y="740007"/>
                    <a:pt x="163774" y="757450"/>
                  </a:cubicBezTo>
                  <a:cubicBezTo>
                    <a:pt x="157789" y="761440"/>
                    <a:pt x="150126" y="761999"/>
                    <a:pt x="143302" y="764274"/>
                  </a:cubicBezTo>
                  <a:cubicBezTo>
                    <a:pt x="134203" y="761999"/>
                    <a:pt x="121633" y="764953"/>
                    <a:pt x="116006" y="757450"/>
                  </a:cubicBezTo>
                  <a:cubicBezTo>
                    <a:pt x="111690" y="751696"/>
                    <a:pt x="117744" y="742065"/>
                    <a:pt x="122830" y="736979"/>
                  </a:cubicBezTo>
                  <a:cubicBezTo>
                    <a:pt x="134429" y="725381"/>
                    <a:pt x="163774" y="709683"/>
                    <a:pt x="163774" y="709683"/>
                  </a:cubicBezTo>
                  <a:cubicBezTo>
                    <a:pt x="168323" y="702859"/>
                    <a:pt x="176261" y="697331"/>
                    <a:pt x="177421" y="689212"/>
                  </a:cubicBezTo>
                  <a:cubicBezTo>
                    <a:pt x="179102" y="677445"/>
                    <a:pt x="166623" y="649182"/>
                    <a:pt x="156950" y="641444"/>
                  </a:cubicBezTo>
                  <a:cubicBezTo>
                    <a:pt x="151333" y="636950"/>
                    <a:pt x="143302" y="636895"/>
                    <a:pt x="136478" y="634620"/>
                  </a:cubicBezTo>
                  <a:cubicBezTo>
                    <a:pt x="129654" y="639169"/>
                    <a:pt x="121129" y="641864"/>
                    <a:pt x="116006" y="648268"/>
                  </a:cubicBezTo>
                  <a:cubicBezTo>
                    <a:pt x="89538" y="681354"/>
                    <a:pt x="133378" y="660675"/>
                    <a:pt x="88711" y="675564"/>
                  </a:cubicBezTo>
                  <a:cubicBezTo>
                    <a:pt x="86436" y="682388"/>
                    <a:pt x="87504" y="691542"/>
                    <a:pt x="81887" y="696035"/>
                  </a:cubicBezTo>
                  <a:cubicBezTo>
                    <a:pt x="74564" y="701894"/>
                    <a:pt x="58004" y="725605"/>
                    <a:pt x="54592" y="702859"/>
                  </a:cubicBezTo>
                  <a:lnTo>
                    <a:pt x="34120" y="675564"/>
                  </a:lnTo>
                  <a:lnTo>
                    <a:pt x="75063" y="627797"/>
                  </a:lnTo>
                  <a:lnTo>
                    <a:pt x="47768" y="580029"/>
                  </a:lnTo>
                  <a:lnTo>
                    <a:pt x="0" y="518615"/>
                  </a:lnTo>
                  <a:lnTo>
                    <a:pt x="122830" y="573206"/>
                  </a:lnTo>
                  <a:cubicBezTo>
                    <a:pt x="46787" y="414204"/>
                    <a:pt x="47768" y="474248"/>
                    <a:pt x="47768" y="409432"/>
                  </a:cubicBezTo>
                  <a:cubicBezTo>
                    <a:pt x="86437" y="425355"/>
                    <a:pt x="122672" y="449493"/>
                    <a:pt x="163774" y="457200"/>
                  </a:cubicBezTo>
                  <a:cubicBezTo>
                    <a:pt x="172992" y="458928"/>
                    <a:pt x="159916" y="438801"/>
                    <a:pt x="156950" y="429904"/>
                  </a:cubicBezTo>
                  <a:cubicBezTo>
                    <a:pt x="153076" y="418283"/>
                    <a:pt x="147176" y="407406"/>
                    <a:pt x="143302" y="395785"/>
                  </a:cubicBezTo>
                  <a:cubicBezTo>
                    <a:pt x="135377" y="372011"/>
                    <a:pt x="134693" y="352742"/>
                    <a:pt x="129654" y="327546"/>
                  </a:cubicBezTo>
                  <a:cubicBezTo>
                    <a:pt x="127815" y="318349"/>
                    <a:pt x="125407" y="309268"/>
                    <a:pt x="122830" y="300250"/>
                  </a:cubicBezTo>
                  <a:cubicBezTo>
                    <a:pt x="120854" y="293334"/>
                    <a:pt x="108953" y="278368"/>
                    <a:pt x="116006" y="279779"/>
                  </a:cubicBezTo>
                  <a:cubicBezTo>
                    <a:pt x="132090" y="282996"/>
                    <a:pt x="143302" y="297975"/>
                    <a:pt x="156950" y="307074"/>
                  </a:cubicBezTo>
                  <a:cubicBezTo>
                    <a:pt x="185447" y="326072"/>
                    <a:pt x="171626" y="314927"/>
                    <a:pt x="197893" y="341194"/>
                  </a:cubicBezTo>
                  <a:cubicBezTo>
                    <a:pt x="181251" y="274624"/>
                    <a:pt x="201572" y="357748"/>
                    <a:pt x="184245" y="279779"/>
                  </a:cubicBezTo>
                  <a:cubicBezTo>
                    <a:pt x="182210" y="270624"/>
                    <a:pt x="181115" y="261103"/>
                    <a:pt x="177421" y="252483"/>
                  </a:cubicBezTo>
                  <a:cubicBezTo>
                    <a:pt x="174191" y="244945"/>
                    <a:pt x="168323" y="238836"/>
                    <a:pt x="163774" y="232012"/>
                  </a:cubicBezTo>
                  <a:cubicBezTo>
                    <a:pt x="166048" y="220639"/>
                    <a:pt x="161318" y="204851"/>
                    <a:pt x="170597" y="197892"/>
                  </a:cubicBezTo>
                  <a:cubicBezTo>
                    <a:pt x="177158" y="192971"/>
                    <a:pt x="183733" y="207872"/>
                    <a:pt x="191069" y="211540"/>
                  </a:cubicBezTo>
                  <a:cubicBezTo>
                    <a:pt x="197503" y="214757"/>
                    <a:pt x="204717" y="216089"/>
                    <a:pt x="211541" y="218364"/>
                  </a:cubicBezTo>
                  <a:lnTo>
                    <a:pt x="252484" y="245659"/>
                  </a:lnTo>
                  <a:lnTo>
                    <a:pt x="272956" y="259307"/>
                  </a:lnTo>
                  <a:cubicBezTo>
                    <a:pt x="293931" y="227842"/>
                    <a:pt x="288535" y="246048"/>
                    <a:pt x="279780" y="197892"/>
                  </a:cubicBezTo>
                  <a:cubicBezTo>
                    <a:pt x="277705" y="186481"/>
                    <a:pt x="284328" y="201304"/>
                    <a:pt x="286603" y="197892"/>
                  </a:cubicBezTo>
                  <a:close/>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8" name="Freeform 47"/>
            <p:cNvSpPr/>
            <p:nvPr/>
          </p:nvSpPr>
          <p:spPr>
            <a:xfrm>
              <a:off x="4866086" y="6817165"/>
              <a:ext cx="633600" cy="545828"/>
            </a:xfrm>
            <a:custGeom>
              <a:avLst/>
              <a:gdLst>
                <a:gd name="connsiteX0" fmla="*/ 0 w 634621"/>
                <a:gd name="connsiteY0" fmla="*/ 382137 h 545910"/>
                <a:gd name="connsiteX1" fmla="*/ 102358 w 634621"/>
                <a:gd name="connsiteY1" fmla="*/ 545910 h 545910"/>
                <a:gd name="connsiteX2" fmla="*/ 634621 w 634621"/>
                <a:gd name="connsiteY2" fmla="*/ 150125 h 545910"/>
                <a:gd name="connsiteX3" fmla="*/ 525439 w 634621"/>
                <a:gd name="connsiteY3" fmla="*/ 0 h 545910"/>
                <a:gd name="connsiteX4" fmla="*/ 0 w 634621"/>
                <a:gd name="connsiteY4" fmla="*/ 382137 h 545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621" h="545910">
                  <a:moveTo>
                    <a:pt x="0" y="382137"/>
                  </a:moveTo>
                  <a:lnTo>
                    <a:pt x="102358" y="545910"/>
                  </a:lnTo>
                  <a:lnTo>
                    <a:pt x="634621" y="150125"/>
                  </a:lnTo>
                  <a:lnTo>
                    <a:pt x="525439" y="0"/>
                  </a:lnTo>
                  <a:lnTo>
                    <a:pt x="0" y="382137"/>
                  </a:lnTo>
                  <a:close/>
                </a:path>
              </a:pathLst>
            </a:custGeom>
            <a:no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49" name="Explosion 2 48"/>
            <p:cNvSpPr/>
            <p:nvPr/>
          </p:nvSpPr>
          <p:spPr>
            <a:xfrm rot="20552601">
              <a:off x="4919002" y="6970331"/>
              <a:ext cx="587646" cy="272914"/>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50"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029012" y="7055269"/>
              <a:ext cx="186598" cy="183799"/>
            </a:xfrm>
            <a:prstGeom prst="rect">
              <a:avLst/>
            </a:prstGeom>
            <a:noFill/>
            <a:ln w="9525">
              <a:noFill/>
              <a:miter lim="800000"/>
              <a:headEnd/>
              <a:tailEnd/>
            </a:ln>
            <a:effectLst>
              <a:outerShdw blurRad="50800" dist="50800" dir="5400000" algn="ctr" rotWithShape="0">
                <a:schemeClr val="tx1"/>
              </a:outerShdw>
            </a:effectLst>
          </p:spPr>
        </p:pic>
        <p:sp>
          <p:nvSpPr>
            <p:cNvPr id="51" name="Cross 50"/>
            <p:cNvSpPr/>
            <p:nvPr/>
          </p:nvSpPr>
          <p:spPr>
            <a:xfrm>
              <a:off x="5182190" y="7162485"/>
              <a:ext cx="228374"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2" name="Freeform 51"/>
            <p:cNvSpPr/>
            <p:nvPr/>
          </p:nvSpPr>
          <p:spPr>
            <a:xfrm>
              <a:off x="4793675" y="5977537"/>
              <a:ext cx="1061104" cy="1180771"/>
            </a:xfrm>
            <a:custGeom>
              <a:avLst/>
              <a:gdLst>
                <a:gd name="connsiteX0" fmla="*/ 85299 w 1061114"/>
                <a:gd name="connsiteY0" fmla="*/ 1105469 h 1180532"/>
                <a:gd name="connsiteX1" fmla="*/ 105770 w 1061114"/>
                <a:gd name="connsiteY1" fmla="*/ 1078174 h 1180532"/>
                <a:gd name="connsiteX2" fmla="*/ 1061114 w 1061114"/>
                <a:gd name="connsiteY2" fmla="*/ 382138 h 1180532"/>
                <a:gd name="connsiteX3" fmla="*/ 945108 w 1061114"/>
                <a:gd name="connsiteY3" fmla="*/ 225188 h 1180532"/>
                <a:gd name="connsiteX4" fmla="*/ 583442 w 1061114"/>
                <a:gd name="connsiteY4" fmla="*/ 0 h 1180532"/>
                <a:gd name="connsiteX5" fmla="*/ 412845 w 1061114"/>
                <a:gd name="connsiteY5" fmla="*/ 272956 h 1180532"/>
                <a:gd name="connsiteX6" fmla="*/ 412845 w 1061114"/>
                <a:gd name="connsiteY6" fmla="*/ 402609 h 1180532"/>
                <a:gd name="connsiteX7" fmla="*/ 85299 w 1061114"/>
                <a:gd name="connsiteY7" fmla="*/ 423081 h 1180532"/>
                <a:gd name="connsiteX8" fmla="*/ 85299 w 1061114"/>
                <a:gd name="connsiteY8" fmla="*/ 1105469 h 118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1114" h="1180532">
                  <a:moveTo>
                    <a:pt x="85299" y="1105469"/>
                  </a:moveTo>
                  <a:cubicBezTo>
                    <a:pt x="92123" y="1096371"/>
                    <a:pt x="0" y="1180532"/>
                    <a:pt x="105770" y="1078174"/>
                  </a:cubicBezTo>
                  <a:lnTo>
                    <a:pt x="1061114" y="382138"/>
                  </a:lnTo>
                  <a:lnTo>
                    <a:pt x="945108" y="225188"/>
                  </a:lnTo>
                  <a:lnTo>
                    <a:pt x="583442" y="0"/>
                  </a:lnTo>
                  <a:lnTo>
                    <a:pt x="412845" y="272956"/>
                  </a:lnTo>
                  <a:lnTo>
                    <a:pt x="412845" y="402609"/>
                  </a:lnTo>
                  <a:lnTo>
                    <a:pt x="85299" y="423081"/>
                  </a:lnTo>
                  <a:lnTo>
                    <a:pt x="85299" y="1105469"/>
                  </a:lnTo>
                  <a:close/>
                </a:path>
              </a:pathLst>
            </a:custGeom>
            <a:solidFill>
              <a:srgbClr val="FFC000">
                <a:alpha val="37000"/>
              </a:srgbClr>
            </a:solid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53" name="Freeform 52"/>
            <p:cNvSpPr/>
            <p:nvPr/>
          </p:nvSpPr>
          <p:spPr>
            <a:xfrm>
              <a:off x="5977322" y="6029056"/>
              <a:ext cx="761712" cy="614057"/>
            </a:xfrm>
            <a:custGeom>
              <a:avLst/>
              <a:gdLst>
                <a:gd name="connsiteX0" fmla="*/ 13648 w 761518"/>
                <a:gd name="connsiteY0" fmla="*/ 330381 h 613572"/>
                <a:gd name="connsiteX1" fmla="*/ 0 w 761518"/>
                <a:gd name="connsiteY1" fmla="*/ 405443 h 613572"/>
                <a:gd name="connsiteX2" fmla="*/ 109182 w 761518"/>
                <a:gd name="connsiteY2" fmla="*/ 555569 h 613572"/>
                <a:gd name="connsiteX3" fmla="*/ 225188 w 761518"/>
                <a:gd name="connsiteY3" fmla="*/ 603336 h 613572"/>
                <a:gd name="connsiteX4" fmla="*/ 252484 w 761518"/>
                <a:gd name="connsiteY4" fmla="*/ 589688 h 613572"/>
                <a:gd name="connsiteX5" fmla="*/ 580030 w 761518"/>
                <a:gd name="connsiteY5" fmla="*/ 473682 h 613572"/>
                <a:gd name="connsiteX6" fmla="*/ 627797 w 761518"/>
                <a:gd name="connsiteY6" fmla="*/ 439563 h 613572"/>
                <a:gd name="connsiteX7" fmla="*/ 648269 w 761518"/>
                <a:gd name="connsiteY7" fmla="*/ 432739 h 613572"/>
                <a:gd name="connsiteX8" fmla="*/ 668741 w 761518"/>
                <a:gd name="connsiteY8" fmla="*/ 419091 h 613572"/>
                <a:gd name="connsiteX9" fmla="*/ 709684 w 761518"/>
                <a:gd name="connsiteY9" fmla="*/ 405443 h 613572"/>
                <a:gd name="connsiteX10" fmla="*/ 730156 w 761518"/>
                <a:gd name="connsiteY10" fmla="*/ 391796 h 613572"/>
                <a:gd name="connsiteX11" fmla="*/ 757451 w 761518"/>
                <a:gd name="connsiteY11" fmla="*/ 378148 h 613572"/>
                <a:gd name="connsiteX12" fmla="*/ 464024 w 761518"/>
                <a:gd name="connsiteY12" fmla="*/ 9658 h 613572"/>
                <a:gd name="connsiteX13" fmla="*/ 429905 w 761518"/>
                <a:gd name="connsiteY13" fmla="*/ 30130 h 613572"/>
                <a:gd name="connsiteX14" fmla="*/ 293427 w 761518"/>
                <a:gd name="connsiteY14" fmla="*/ 125664 h 613572"/>
                <a:gd name="connsiteX15" fmla="*/ 266132 w 761518"/>
                <a:gd name="connsiteY15" fmla="*/ 146136 h 613572"/>
                <a:gd name="connsiteX16" fmla="*/ 252484 w 761518"/>
                <a:gd name="connsiteY16" fmla="*/ 166608 h 613572"/>
                <a:gd name="connsiteX17" fmla="*/ 232012 w 761518"/>
                <a:gd name="connsiteY17" fmla="*/ 173431 h 613572"/>
                <a:gd name="connsiteX18" fmla="*/ 211541 w 761518"/>
                <a:gd name="connsiteY18" fmla="*/ 193903 h 613572"/>
                <a:gd name="connsiteX19" fmla="*/ 191069 w 761518"/>
                <a:gd name="connsiteY19" fmla="*/ 207551 h 613572"/>
                <a:gd name="connsiteX20" fmla="*/ 13648 w 761518"/>
                <a:gd name="connsiteY20" fmla="*/ 330381 h 613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1518" h="613572">
                  <a:moveTo>
                    <a:pt x="13648" y="330381"/>
                  </a:moveTo>
                  <a:lnTo>
                    <a:pt x="0" y="405443"/>
                  </a:lnTo>
                  <a:lnTo>
                    <a:pt x="109182" y="555569"/>
                  </a:lnTo>
                  <a:cubicBezTo>
                    <a:pt x="147851" y="571491"/>
                    <a:pt x="184507" y="593650"/>
                    <a:pt x="225188" y="603336"/>
                  </a:cubicBezTo>
                  <a:cubicBezTo>
                    <a:pt x="235084" y="605692"/>
                    <a:pt x="201305" y="613572"/>
                    <a:pt x="252484" y="589688"/>
                  </a:cubicBezTo>
                  <a:lnTo>
                    <a:pt x="580030" y="473682"/>
                  </a:lnTo>
                  <a:cubicBezTo>
                    <a:pt x="587616" y="470856"/>
                    <a:pt x="624932" y="441200"/>
                    <a:pt x="627797" y="439563"/>
                  </a:cubicBezTo>
                  <a:cubicBezTo>
                    <a:pt x="634042" y="435994"/>
                    <a:pt x="641445" y="435014"/>
                    <a:pt x="648269" y="432739"/>
                  </a:cubicBezTo>
                  <a:cubicBezTo>
                    <a:pt x="655093" y="428190"/>
                    <a:pt x="661246" y="422422"/>
                    <a:pt x="668741" y="419091"/>
                  </a:cubicBezTo>
                  <a:cubicBezTo>
                    <a:pt x="681887" y="413248"/>
                    <a:pt x="697714" y="413422"/>
                    <a:pt x="709684" y="405443"/>
                  </a:cubicBezTo>
                  <a:cubicBezTo>
                    <a:pt x="716508" y="400894"/>
                    <a:pt x="722821" y="395464"/>
                    <a:pt x="730156" y="391796"/>
                  </a:cubicBezTo>
                  <a:cubicBezTo>
                    <a:pt x="761518" y="376115"/>
                    <a:pt x="742035" y="393564"/>
                    <a:pt x="757451" y="378148"/>
                  </a:cubicBezTo>
                  <a:cubicBezTo>
                    <a:pt x="659642" y="255318"/>
                    <a:pt x="571637" y="123997"/>
                    <a:pt x="464024" y="9658"/>
                  </a:cubicBezTo>
                  <a:cubicBezTo>
                    <a:pt x="454934" y="0"/>
                    <a:pt x="441152" y="23101"/>
                    <a:pt x="429905" y="30130"/>
                  </a:cubicBezTo>
                  <a:cubicBezTo>
                    <a:pt x="334853" y="89538"/>
                    <a:pt x="376598" y="61686"/>
                    <a:pt x="293427" y="125664"/>
                  </a:cubicBezTo>
                  <a:cubicBezTo>
                    <a:pt x="284412" y="132598"/>
                    <a:pt x="272441" y="136673"/>
                    <a:pt x="266132" y="146136"/>
                  </a:cubicBezTo>
                  <a:cubicBezTo>
                    <a:pt x="261583" y="152960"/>
                    <a:pt x="258888" y="161485"/>
                    <a:pt x="252484" y="166608"/>
                  </a:cubicBezTo>
                  <a:cubicBezTo>
                    <a:pt x="246867" y="171101"/>
                    <a:pt x="238836" y="171157"/>
                    <a:pt x="232012" y="173431"/>
                  </a:cubicBezTo>
                  <a:cubicBezTo>
                    <a:pt x="225188" y="180255"/>
                    <a:pt x="218955" y="187725"/>
                    <a:pt x="211541" y="193903"/>
                  </a:cubicBezTo>
                  <a:cubicBezTo>
                    <a:pt x="205241" y="199154"/>
                    <a:pt x="203579" y="195041"/>
                    <a:pt x="191069" y="207551"/>
                  </a:cubicBezTo>
                  <a:lnTo>
                    <a:pt x="13648" y="330381"/>
                  </a:lnTo>
                  <a:close/>
                </a:path>
              </a:pathLst>
            </a:custGeom>
            <a:no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54" name="Explosion 2 53"/>
            <p:cNvSpPr/>
            <p:nvPr/>
          </p:nvSpPr>
          <p:spPr>
            <a:xfrm>
              <a:off x="6053911" y="6095892"/>
              <a:ext cx="575113" cy="523549"/>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55"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48865" y="6292223"/>
              <a:ext cx="185205" cy="185191"/>
            </a:xfrm>
            <a:prstGeom prst="rect">
              <a:avLst/>
            </a:prstGeom>
            <a:noFill/>
            <a:ln w="9525">
              <a:noFill/>
              <a:miter lim="800000"/>
              <a:headEnd/>
              <a:tailEnd/>
            </a:ln>
            <a:effectLst>
              <a:outerShdw blurRad="50800" dist="50800" dir="5400000" algn="ctr" rotWithShape="0">
                <a:schemeClr val="tx1"/>
              </a:outerShdw>
            </a:effectLst>
          </p:spPr>
        </p:pic>
        <p:sp>
          <p:nvSpPr>
            <p:cNvPr id="56" name="Rectangle 55"/>
            <p:cNvSpPr/>
            <p:nvPr/>
          </p:nvSpPr>
          <p:spPr>
            <a:xfrm>
              <a:off x="6172275" y="6552605"/>
              <a:ext cx="456748" cy="229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7" name="TextBox 56"/>
            <p:cNvSpPr txBox="1"/>
            <p:nvPr/>
          </p:nvSpPr>
          <p:spPr>
            <a:xfrm>
              <a:off x="5943901" y="6527542"/>
              <a:ext cx="913497" cy="254813"/>
            </a:xfrm>
            <a:prstGeom prst="rect">
              <a:avLst/>
            </a:prstGeom>
            <a:noFill/>
            <a:ln>
              <a:noFill/>
            </a:ln>
          </p:spPr>
          <p:txBody>
            <a:bodyPr>
              <a:spAutoFit/>
            </a:bodyPr>
            <a:lstStyle>
              <a:defPPr>
                <a:defRPr lang="en-US"/>
              </a:defPPr>
              <a:lvl1pPr algn="just" rtl="1">
                <a:defRPr sz="1200">
                  <a:cs typeface="B Homa" pitchFamily="2" charset="-78"/>
                </a:defRPr>
              </a:lvl1pPr>
            </a:lstStyle>
            <a:p>
              <a:pPr algn="ctr" defTabSz="1125295" eaLnBrk="1" fontAlgn="auto" hangingPunct="1">
                <a:spcBef>
                  <a:spcPts val="0"/>
                </a:spcBef>
                <a:spcAft>
                  <a:spcPts val="0"/>
                </a:spcAft>
                <a:defRPr/>
              </a:pPr>
              <a:r>
                <a:rPr lang="fa-IR" sz="1050" b="1" dirty="0">
                  <a:latin typeface="+mn-lt"/>
                  <a:cs typeface="B Kamran" pitchFamily="2" charset="-78"/>
                </a:rPr>
                <a:t>پارک شهر</a:t>
              </a:r>
              <a:endParaRPr lang="en-US" sz="1050" b="1" dirty="0">
                <a:latin typeface="+mn-lt"/>
                <a:cs typeface="B Kamran" pitchFamily="2" charset="-78"/>
              </a:endParaRPr>
            </a:p>
          </p:txBody>
        </p:sp>
        <p:sp>
          <p:nvSpPr>
            <p:cNvPr id="58" name="Freeform 57"/>
            <p:cNvSpPr/>
            <p:nvPr/>
          </p:nvSpPr>
          <p:spPr>
            <a:xfrm>
              <a:off x="6489771" y="5657280"/>
              <a:ext cx="1257451" cy="743552"/>
            </a:xfrm>
            <a:custGeom>
              <a:avLst/>
              <a:gdLst>
                <a:gd name="connsiteX0" fmla="*/ 313899 w 1257869"/>
                <a:gd name="connsiteY0" fmla="*/ 743803 h 743803"/>
                <a:gd name="connsiteX1" fmla="*/ 1221475 w 1257869"/>
                <a:gd name="connsiteY1" fmla="*/ 300251 h 743803"/>
                <a:gd name="connsiteX2" fmla="*/ 1201003 w 1257869"/>
                <a:gd name="connsiteY2" fmla="*/ 279779 h 743803"/>
                <a:gd name="connsiteX3" fmla="*/ 1146412 w 1257869"/>
                <a:gd name="connsiteY3" fmla="*/ 259307 h 743803"/>
                <a:gd name="connsiteX4" fmla="*/ 484496 w 1257869"/>
                <a:gd name="connsiteY4" fmla="*/ 0 h 743803"/>
                <a:gd name="connsiteX5" fmla="*/ 0 w 1257869"/>
                <a:gd name="connsiteY5" fmla="*/ 354842 h 743803"/>
                <a:gd name="connsiteX6" fmla="*/ 313899 w 1257869"/>
                <a:gd name="connsiteY6" fmla="*/ 743803 h 74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7869" h="743803">
                  <a:moveTo>
                    <a:pt x="313899" y="743803"/>
                  </a:moveTo>
                  <a:cubicBezTo>
                    <a:pt x="616424" y="595952"/>
                    <a:pt x="923107" y="456321"/>
                    <a:pt x="1221475" y="300251"/>
                  </a:cubicBezTo>
                  <a:cubicBezTo>
                    <a:pt x="1230026" y="295778"/>
                    <a:pt x="1209475" y="284400"/>
                    <a:pt x="1201003" y="279779"/>
                  </a:cubicBezTo>
                  <a:cubicBezTo>
                    <a:pt x="1183942" y="270473"/>
                    <a:pt x="1257869" y="305937"/>
                    <a:pt x="1146412" y="259307"/>
                  </a:cubicBezTo>
                  <a:lnTo>
                    <a:pt x="484496" y="0"/>
                  </a:lnTo>
                  <a:lnTo>
                    <a:pt x="0" y="354842"/>
                  </a:lnTo>
                  <a:lnTo>
                    <a:pt x="313899" y="743803"/>
                  </a:lnTo>
                  <a:close/>
                </a:path>
              </a:pathLst>
            </a:custGeom>
            <a:solidFill>
              <a:srgbClr val="FFC000">
                <a:alpha val="37000"/>
              </a:srgbClr>
            </a:solid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59" name="Explosion 2 58"/>
            <p:cNvSpPr/>
            <p:nvPr/>
          </p:nvSpPr>
          <p:spPr>
            <a:xfrm>
              <a:off x="6553827" y="5790952"/>
              <a:ext cx="900964" cy="515195"/>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60" name="Cross 59"/>
            <p:cNvSpPr/>
            <p:nvPr/>
          </p:nvSpPr>
          <p:spPr>
            <a:xfrm>
              <a:off x="7010576" y="5790952"/>
              <a:ext cx="228374"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61"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48781" y="5987283"/>
              <a:ext cx="185206" cy="185192"/>
            </a:xfrm>
            <a:prstGeom prst="rect">
              <a:avLst/>
            </a:prstGeom>
            <a:noFill/>
            <a:ln w="9525">
              <a:noFill/>
              <a:miter lim="800000"/>
              <a:headEnd/>
              <a:tailEnd/>
            </a:ln>
            <a:effectLst>
              <a:outerShdw blurRad="50800" dist="50800" dir="5400000" algn="ctr" rotWithShape="0">
                <a:schemeClr val="tx1"/>
              </a:outerShdw>
            </a:effectLst>
          </p:spPr>
        </p:pic>
        <p:sp>
          <p:nvSpPr>
            <p:cNvPr id="62" name="Cross 61"/>
            <p:cNvSpPr/>
            <p:nvPr/>
          </p:nvSpPr>
          <p:spPr>
            <a:xfrm>
              <a:off x="5029012" y="6477414"/>
              <a:ext cx="228374"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3" name="Explosion 2 62"/>
            <p:cNvSpPr/>
            <p:nvPr/>
          </p:nvSpPr>
          <p:spPr>
            <a:xfrm>
              <a:off x="4877227" y="6172475"/>
              <a:ext cx="838300" cy="685070"/>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64"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33975" y="6217033"/>
              <a:ext cx="186598" cy="183799"/>
            </a:xfrm>
            <a:prstGeom prst="rect">
              <a:avLst/>
            </a:prstGeom>
            <a:noFill/>
            <a:ln w="9525">
              <a:noFill/>
              <a:miter lim="800000"/>
              <a:headEnd/>
              <a:tailEnd/>
            </a:ln>
            <a:effectLst>
              <a:outerShdw blurRad="50800" dist="50800" dir="5400000" algn="ctr" rotWithShape="0">
                <a:schemeClr val="tx1"/>
              </a:outerShdw>
            </a:effectLst>
          </p:spPr>
        </p:pic>
        <p:sp>
          <p:nvSpPr>
            <p:cNvPr id="65" name="Freeform 64"/>
            <p:cNvSpPr/>
            <p:nvPr/>
          </p:nvSpPr>
          <p:spPr>
            <a:xfrm>
              <a:off x="5925799" y="3728780"/>
              <a:ext cx="2228041" cy="1828246"/>
            </a:xfrm>
            <a:custGeom>
              <a:avLst/>
              <a:gdLst>
                <a:gd name="connsiteX0" fmla="*/ 1056904 w 2227981"/>
                <a:gd name="connsiteY0" fmla="*/ 1828800 h 1828800"/>
                <a:gd name="connsiteX1" fmla="*/ 1413164 w 2227981"/>
                <a:gd name="connsiteY1" fmla="*/ 1591293 h 1828800"/>
                <a:gd name="connsiteX2" fmla="*/ 2208810 w 2227981"/>
                <a:gd name="connsiteY2" fmla="*/ 938151 h 1828800"/>
                <a:gd name="connsiteX3" fmla="*/ 1330036 w 2227981"/>
                <a:gd name="connsiteY3" fmla="*/ 0 h 1828800"/>
                <a:gd name="connsiteX4" fmla="*/ 973777 w 2227981"/>
                <a:gd name="connsiteY4" fmla="*/ 320634 h 1828800"/>
                <a:gd name="connsiteX5" fmla="*/ 819397 w 2227981"/>
                <a:gd name="connsiteY5" fmla="*/ 463138 h 1828800"/>
                <a:gd name="connsiteX6" fmla="*/ 0 w 2227981"/>
                <a:gd name="connsiteY6" fmla="*/ 1401288 h 1828800"/>
                <a:gd name="connsiteX7" fmla="*/ 1056904 w 2227981"/>
                <a:gd name="connsiteY7" fmla="*/ 1828800 h 1828800"/>
                <a:gd name="connsiteX0" fmla="*/ 1056904 w 2227981"/>
                <a:gd name="connsiteY0" fmla="*/ 1828800 h 1828800"/>
                <a:gd name="connsiteX1" fmla="*/ 1413164 w 2227981"/>
                <a:gd name="connsiteY1" fmla="*/ 1591293 h 1828800"/>
                <a:gd name="connsiteX2" fmla="*/ 2208810 w 2227981"/>
                <a:gd name="connsiteY2" fmla="*/ 938151 h 1828800"/>
                <a:gd name="connsiteX3" fmla="*/ 1330036 w 2227981"/>
                <a:gd name="connsiteY3" fmla="*/ 0 h 1828800"/>
                <a:gd name="connsiteX4" fmla="*/ 973777 w 2227981"/>
                <a:gd name="connsiteY4" fmla="*/ 320634 h 1828800"/>
                <a:gd name="connsiteX5" fmla="*/ 819397 w 2227981"/>
                <a:gd name="connsiteY5" fmla="*/ 463138 h 1828800"/>
                <a:gd name="connsiteX6" fmla="*/ 0 w 2227981"/>
                <a:gd name="connsiteY6" fmla="*/ 1401288 h 1828800"/>
                <a:gd name="connsiteX7" fmla="*/ 1056904 w 2227981"/>
                <a:gd name="connsiteY7" fmla="*/ 1828800 h 1828800"/>
                <a:gd name="connsiteX0" fmla="*/ 1056904 w 2227981"/>
                <a:gd name="connsiteY0" fmla="*/ 1828800 h 1828800"/>
                <a:gd name="connsiteX1" fmla="*/ 1413164 w 2227981"/>
                <a:gd name="connsiteY1" fmla="*/ 1591293 h 1828800"/>
                <a:gd name="connsiteX2" fmla="*/ 2208810 w 2227981"/>
                <a:gd name="connsiteY2" fmla="*/ 938151 h 1828800"/>
                <a:gd name="connsiteX3" fmla="*/ 1330036 w 2227981"/>
                <a:gd name="connsiteY3" fmla="*/ 0 h 1828800"/>
                <a:gd name="connsiteX4" fmla="*/ 973777 w 2227981"/>
                <a:gd name="connsiteY4" fmla="*/ 320634 h 1828800"/>
                <a:gd name="connsiteX5" fmla="*/ 819397 w 2227981"/>
                <a:gd name="connsiteY5" fmla="*/ 463138 h 1828800"/>
                <a:gd name="connsiteX6" fmla="*/ 0 w 2227981"/>
                <a:gd name="connsiteY6" fmla="*/ 1401288 h 1828800"/>
                <a:gd name="connsiteX7" fmla="*/ 1056904 w 2227981"/>
                <a:gd name="connsiteY7" fmla="*/ 1828800 h 1828800"/>
                <a:gd name="connsiteX0" fmla="*/ 1056904 w 2227981"/>
                <a:gd name="connsiteY0" fmla="*/ 1828800 h 1828800"/>
                <a:gd name="connsiteX1" fmla="*/ 1413164 w 2227981"/>
                <a:gd name="connsiteY1" fmla="*/ 1591293 h 1828800"/>
                <a:gd name="connsiteX2" fmla="*/ 2208810 w 2227981"/>
                <a:gd name="connsiteY2" fmla="*/ 938151 h 1828800"/>
                <a:gd name="connsiteX3" fmla="*/ 1330036 w 2227981"/>
                <a:gd name="connsiteY3" fmla="*/ 0 h 1828800"/>
                <a:gd name="connsiteX4" fmla="*/ 973777 w 2227981"/>
                <a:gd name="connsiteY4" fmla="*/ 320634 h 1828800"/>
                <a:gd name="connsiteX5" fmla="*/ 819397 w 2227981"/>
                <a:gd name="connsiteY5" fmla="*/ 463138 h 1828800"/>
                <a:gd name="connsiteX6" fmla="*/ 0 w 2227981"/>
                <a:gd name="connsiteY6" fmla="*/ 1401288 h 1828800"/>
                <a:gd name="connsiteX7" fmla="*/ 1056904 w 2227981"/>
                <a:gd name="connsiteY7"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981" h="1828800">
                  <a:moveTo>
                    <a:pt x="1056904" y="1828800"/>
                  </a:moveTo>
                  <a:lnTo>
                    <a:pt x="1413164" y="1591293"/>
                  </a:lnTo>
                  <a:cubicBezTo>
                    <a:pt x="2227981" y="995383"/>
                    <a:pt x="2125563" y="1142412"/>
                    <a:pt x="2208810" y="938151"/>
                  </a:cubicBezTo>
                  <a:cubicBezTo>
                    <a:pt x="1915885" y="625434"/>
                    <a:pt x="1543792" y="75210"/>
                    <a:pt x="1330036" y="0"/>
                  </a:cubicBezTo>
                  <a:lnTo>
                    <a:pt x="973777" y="320634"/>
                  </a:lnTo>
                  <a:lnTo>
                    <a:pt x="819397" y="463138"/>
                  </a:lnTo>
                  <a:lnTo>
                    <a:pt x="0" y="1401288"/>
                  </a:lnTo>
                  <a:lnTo>
                    <a:pt x="1056904" y="1828800"/>
                  </a:lnTo>
                  <a:close/>
                </a:path>
              </a:pathLst>
            </a:custGeom>
            <a:solidFill>
              <a:srgbClr val="FFC000">
                <a:alpha val="37000"/>
              </a:srgbClr>
            </a:solid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66" name="Freeform 65"/>
            <p:cNvSpPr/>
            <p:nvPr/>
          </p:nvSpPr>
          <p:spPr>
            <a:xfrm>
              <a:off x="6892211" y="4798157"/>
              <a:ext cx="2099928" cy="1133429"/>
            </a:xfrm>
            <a:custGeom>
              <a:avLst/>
              <a:gdLst>
                <a:gd name="connsiteX0" fmla="*/ 179119 w 2098963"/>
                <a:gd name="connsiteY0" fmla="*/ 789541 h 1133926"/>
                <a:gd name="connsiteX1" fmla="*/ 1265711 w 2098963"/>
                <a:gd name="connsiteY1" fmla="*/ 5770 h 1133926"/>
                <a:gd name="connsiteX2" fmla="*/ 1295399 w 2098963"/>
                <a:gd name="connsiteY2" fmla="*/ 11707 h 1133926"/>
                <a:gd name="connsiteX3" fmla="*/ 1360714 w 2098963"/>
                <a:gd name="connsiteY3" fmla="*/ 17645 h 1133926"/>
                <a:gd name="connsiteX4" fmla="*/ 2079171 w 2098963"/>
                <a:gd name="connsiteY4" fmla="*/ 652975 h 1133926"/>
                <a:gd name="connsiteX5" fmla="*/ 2019794 w 2098963"/>
                <a:gd name="connsiteY5" fmla="*/ 706414 h 1133926"/>
                <a:gd name="connsiteX6" fmla="*/ 1152895 w 2098963"/>
                <a:gd name="connsiteY6" fmla="*/ 961733 h 1133926"/>
                <a:gd name="connsiteX7" fmla="*/ 897576 w 2098963"/>
                <a:gd name="connsiteY7" fmla="*/ 1133926 h 1133926"/>
                <a:gd name="connsiteX8" fmla="*/ 351311 w 2098963"/>
                <a:gd name="connsiteY8" fmla="*/ 896419 h 1133926"/>
                <a:gd name="connsiteX9" fmla="*/ 333498 w 2098963"/>
                <a:gd name="connsiteY9" fmla="*/ 890482 h 1133926"/>
                <a:gd name="connsiteX10" fmla="*/ 321623 w 2098963"/>
                <a:gd name="connsiteY10" fmla="*/ 878606 h 1133926"/>
                <a:gd name="connsiteX11" fmla="*/ 285997 w 2098963"/>
                <a:gd name="connsiteY11" fmla="*/ 872669 h 1133926"/>
                <a:gd name="connsiteX12" fmla="*/ 238495 w 2098963"/>
                <a:gd name="connsiteY12" fmla="*/ 860793 h 1133926"/>
                <a:gd name="connsiteX13" fmla="*/ 220682 w 2098963"/>
                <a:gd name="connsiteY13" fmla="*/ 848918 h 1133926"/>
                <a:gd name="connsiteX14" fmla="*/ 202869 w 2098963"/>
                <a:gd name="connsiteY14" fmla="*/ 842980 h 1133926"/>
                <a:gd name="connsiteX15" fmla="*/ 190994 w 2098963"/>
                <a:gd name="connsiteY15" fmla="*/ 825167 h 1133926"/>
                <a:gd name="connsiteX16" fmla="*/ 179119 w 2098963"/>
                <a:gd name="connsiteY16" fmla="*/ 789541 h 1133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8963" h="1133926">
                  <a:moveTo>
                    <a:pt x="179119" y="789541"/>
                  </a:moveTo>
                  <a:cubicBezTo>
                    <a:pt x="358239" y="652975"/>
                    <a:pt x="899302" y="261087"/>
                    <a:pt x="1265711" y="5770"/>
                  </a:cubicBezTo>
                  <a:cubicBezTo>
                    <a:pt x="1273991" y="0"/>
                    <a:pt x="1285385" y="10455"/>
                    <a:pt x="1295399" y="11707"/>
                  </a:cubicBezTo>
                  <a:cubicBezTo>
                    <a:pt x="1317092" y="14418"/>
                    <a:pt x="1360714" y="17645"/>
                    <a:pt x="1360714" y="17645"/>
                  </a:cubicBezTo>
                  <a:cubicBezTo>
                    <a:pt x="1600200" y="229422"/>
                    <a:pt x="1849184" y="430919"/>
                    <a:pt x="2079171" y="652975"/>
                  </a:cubicBezTo>
                  <a:cubicBezTo>
                    <a:pt x="2083464" y="657120"/>
                    <a:pt x="2098963" y="667819"/>
                    <a:pt x="2019794" y="706414"/>
                  </a:cubicBezTo>
                  <a:lnTo>
                    <a:pt x="1152895" y="961733"/>
                  </a:lnTo>
                  <a:lnTo>
                    <a:pt x="897576" y="1133926"/>
                  </a:lnTo>
                  <a:lnTo>
                    <a:pt x="351311" y="896419"/>
                  </a:lnTo>
                  <a:cubicBezTo>
                    <a:pt x="345565" y="893939"/>
                    <a:pt x="338865" y="893702"/>
                    <a:pt x="333498" y="890482"/>
                  </a:cubicBezTo>
                  <a:cubicBezTo>
                    <a:pt x="328698" y="887602"/>
                    <a:pt x="326865" y="880572"/>
                    <a:pt x="321623" y="878606"/>
                  </a:cubicBezTo>
                  <a:cubicBezTo>
                    <a:pt x="310350" y="874379"/>
                    <a:pt x="297769" y="875192"/>
                    <a:pt x="285997" y="872669"/>
                  </a:cubicBezTo>
                  <a:cubicBezTo>
                    <a:pt x="270038" y="869249"/>
                    <a:pt x="238495" y="860793"/>
                    <a:pt x="238495" y="860793"/>
                  </a:cubicBezTo>
                  <a:cubicBezTo>
                    <a:pt x="232557" y="856835"/>
                    <a:pt x="227065" y="852109"/>
                    <a:pt x="220682" y="848918"/>
                  </a:cubicBezTo>
                  <a:cubicBezTo>
                    <a:pt x="215084" y="846119"/>
                    <a:pt x="207756" y="846890"/>
                    <a:pt x="202869" y="842980"/>
                  </a:cubicBezTo>
                  <a:cubicBezTo>
                    <a:pt x="197297" y="838522"/>
                    <a:pt x="194952" y="831105"/>
                    <a:pt x="190994" y="825167"/>
                  </a:cubicBezTo>
                  <a:cubicBezTo>
                    <a:pt x="184172" y="804699"/>
                    <a:pt x="0" y="926107"/>
                    <a:pt x="179119" y="789541"/>
                  </a:cubicBezTo>
                  <a:close/>
                </a:path>
              </a:pathLst>
            </a:custGeom>
            <a:solidFill>
              <a:srgbClr val="FFC000">
                <a:alpha val="37000"/>
              </a:srgbClr>
            </a:solidFill>
            <a:ln w="44450">
              <a:solidFill>
                <a:schemeClr val="tx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67" name="Cross 66"/>
            <p:cNvSpPr/>
            <p:nvPr/>
          </p:nvSpPr>
          <p:spPr>
            <a:xfrm>
              <a:off x="7087165" y="4496003"/>
              <a:ext cx="228374"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8" name="Cross 67"/>
            <p:cNvSpPr/>
            <p:nvPr/>
          </p:nvSpPr>
          <p:spPr>
            <a:xfrm>
              <a:off x="7543913" y="5410822"/>
              <a:ext cx="228374" cy="228357"/>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69"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48781" y="4768917"/>
              <a:ext cx="185206" cy="183799"/>
            </a:xfrm>
            <a:prstGeom prst="rect">
              <a:avLst/>
            </a:prstGeom>
            <a:noFill/>
            <a:ln w="9525">
              <a:noFill/>
              <a:miter lim="800000"/>
              <a:headEnd/>
              <a:tailEnd/>
            </a:ln>
            <a:effectLst>
              <a:outerShdw blurRad="50800" dist="50800" dir="5400000" algn="ctr" rotWithShape="0">
                <a:schemeClr val="tx1"/>
              </a:outerShdw>
            </a:effectLst>
          </p:spPr>
        </p:pic>
        <p:pic>
          <p:nvPicPr>
            <p:cNvPr id="70"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925465" y="5302213"/>
              <a:ext cx="185205" cy="183799"/>
            </a:xfrm>
            <a:prstGeom prst="rect">
              <a:avLst/>
            </a:prstGeom>
            <a:noFill/>
            <a:ln w="9525">
              <a:noFill/>
              <a:miter lim="800000"/>
              <a:headEnd/>
              <a:tailEnd/>
            </a:ln>
            <a:effectLst>
              <a:outerShdw blurRad="50800" dist="50800" dir="5400000" algn="ctr" rotWithShape="0">
                <a:schemeClr val="tx1"/>
              </a:outerShdw>
            </a:effectLst>
          </p:spPr>
        </p:pic>
        <p:sp>
          <p:nvSpPr>
            <p:cNvPr id="71" name="Freeform 70"/>
            <p:cNvSpPr/>
            <p:nvPr/>
          </p:nvSpPr>
          <p:spPr>
            <a:xfrm>
              <a:off x="6248865" y="3891693"/>
              <a:ext cx="2090180" cy="1594319"/>
            </a:xfrm>
            <a:custGeom>
              <a:avLst/>
              <a:gdLst>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8270 w 21600"/>
                <a:gd name="connsiteY7" fmla="*/ 11290 h 21600"/>
                <a:gd name="connsiteX8" fmla="*/ 16380 w 21600"/>
                <a:gd name="connsiteY8" fmla="*/ 12310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4502 w 21600"/>
                <a:gd name="connsiteY25" fmla="*/ 3625 h 21600"/>
                <a:gd name="connsiteX26" fmla="*/ 8550 w 21600"/>
                <a:gd name="connsiteY26" fmla="*/ 6382 h 21600"/>
                <a:gd name="connsiteX27" fmla="*/ 9722 w 21600"/>
                <a:gd name="connsiteY27" fmla="*/ 1887 h 21600"/>
                <a:gd name="connsiteX28" fmla="*/ 11462 w 21600"/>
                <a:gd name="connsiteY28" fmla="*/ 4342 h 21600"/>
                <a:gd name="connsiteX0" fmla="*/ 11462 w 24974"/>
                <a:gd name="connsiteY0" fmla="*/ 4342 h 21600"/>
                <a:gd name="connsiteX1" fmla="*/ 14790 w 24974"/>
                <a:gd name="connsiteY1" fmla="*/ 0 h 21600"/>
                <a:gd name="connsiteX2" fmla="*/ 14525 w 24974"/>
                <a:gd name="connsiteY2" fmla="*/ 5777 h 21600"/>
                <a:gd name="connsiteX3" fmla="*/ 18007 w 24974"/>
                <a:gd name="connsiteY3" fmla="*/ 3172 h 21600"/>
                <a:gd name="connsiteX4" fmla="*/ 16380 w 24974"/>
                <a:gd name="connsiteY4" fmla="*/ 6532 h 21600"/>
                <a:gd name="connsiteX5" fmla="*/ 21600 w 24974"/>
                <a:gd name="connsiteY5" fmla="*/ 6645 h 21600"/>
                <a:gd name="connsiteX6" fmla="*/ 16985 w 24974"/>
                <a:gd name="connsiteY6" fmla="*/ 9402 h 21600"/>
                <a:gd name="connsiteX7" fmla="*/ 18270 w 24974"/>
                <a:gd name="connsiteY7" fmla="*/ 11290 h 21600"/>
                <a:gd name="connsiteX8" fmla="*/ 16380 w 24974"/>
                <a:gd name="connsiteY8" fmla="*/ 12310 h 21600"/>
                <a:gd name="connsiteX9" fmla="*/ 18877 w 24974"/>
                <a:gd name="connsiteY9" fmla="*/ 15632 h 21600"/>
                <a:gd name="connsiteX10" fmla="*/ 14640 w 24974"/>
                <a:gd name="connsiteY10" fmla="*/ 14350 h 21600"/>
                <a:gd name="connsiteX11" fmla="*/ 14942 w 24974"/>
                <a:gd name="connsiteY11" fmla="*/ 17370 h 21600"/>
                <a:gd name="connsiteX12" fmla="*/ 12180 w 24974"/>
                <a:gd name="connsiteY12" fmla="*/ 15935 h 21600"/>
                <a:gd name="connsiteX13" fmla="*/ 11612 w 24974"/>
                <a:gd name="connsiteY13" fmla="*/ 18842 h 21600"/>
                <a:gd name="connsiteX14" fmla="*/ 9872 w 24974"/>
                <a:gd name="connsiteY14" fmla="*/ 17370 h 21600"/>
                <a:gd name="connsiteX15" fmla="*/ 8700 w 24974"/>
                <a:gd name="connsiteY15" fmla="*/ 19712 h 21600"/>
                <a:gd name="connsiteX16" fmla="*/ 7527 w 24974"/>
                <a:gd name="connsiteY16" fmla="*/ 18125 h 21600"/>
                <a:gd name="connsiteX17" fmla="*/ 4917 w 24974"/>
                <a:gd name="connsiteY17" fmla="*/ 21600 h 21600"/>
                <a:gd name="connsiteX18" fmla="*/ 4805 w 24974"/>
                <a:gd name="connsiteY18" fmla="*/ 18240 h 21600"/>
                <a:gd name="connsiteX19" fmla="*/ 1285 w 24974"/>
                <a:gd name="connsiteY19" fmla="*/ 17825 h 21600"/>
                <a:gd name="connsiteX20" fmla="*/ 3330 w 24974"/>
                <a:gd name="connsiteY20" fmla="*/ 15370 h 21600"/>
                <a:gd name="connsiteX21" fmla="*/ 0 w 24974"/>
                <a:gd name="connsiteY21" fmla="*/ 12877 h 21600"/>
                <a:gd name="connsiteX22" fmla="*/ 3935 w 24974"/>
                <a:gd name="connsiteY22" fmla="*/ 11592 h 21600"/>
                <a:gd name="connsiteX23" fmla="*/ 1172 w 24974"/>
                <a:gd name="connsiteY23" fmla="*/ 8270 h 21600"/>
                <a:gd name="connsiteX24" fmla="*/ 5372 w 24974"/>
                <a:gd name="connsiteY24" fmla="*/ 7817 h 21600"/>
                <a:gd name="connsiteX25" fmla="*/ 4502 w 24974"/>
                <a:gd name="connsiteY25" fmla="*/ 3625 h 21600"/>
                <a:gd name="connsiteX26" fmla="*/ 8550 w 24974"/>
                <a:gd name="connsiteY26" fmla="*/ 6382 h 21600"/>
                <a:gd name="connsiteX27" fmla="*/ 9722 w 24974"/>
                <a:gd name="connsiteY27" fmla="*/ 1887 h 21600"/>
                <a:gd name="connsiteX28" fmla="*/ 11462 w 24974"/>
                <a:gd name="connsiteY28" fmla="*/ 4342 h 21600"/>
                <a:gd name="connsiteX0" fmla="*/ 11462 w 24974"/>
                <a:gd name="connsiteY0" fmla="*/ 4342 h 21600"/>
                <a:gd name="connsiteX1" fmla="*/ 14790 w 24974"/>
                <a:gd name="connsiteY1" fmla="*/ 0 h 21600"/>
                <a:gd name="connsiteX2" fmla="*/ 14525 w 24974"/>
                <a:gd name="connsiteY2" fmla="*/ 5777 h 21600"/>
                <a:gd name="connsiteX3" fmla="*/ 18007 w 24974"/>
                <a:gd name="connsiteY3" fmla="*/ 3172 h 21600"/>
                <a:gd name="connsiteX4" fmla="*/ 16380 w 24974"/>
                <a:gd name="connsiteY4" fmla="*/ 6532 h 21600"/>
                <a:gd name="connsiteX5" fmla="*/ 21600 w 24974"/>
                <a:gd name="connsiteY5" fmla="*/ 6645 h 21600"/>
                <a:gd name="connsiteX6" fmla="*/ 16985 w 24974"/>
                <a:gd name="connsiteY6" fmla="*/ 9402 h 21600"/>
                <a:gd name="connsiteX7" fmla="*/ 21356 w 24974"/>
                <a:gd name="connsiteY7" fmla="*/ 12490 h 21600"/>
                <a:gd name="connsiteX8" fmla="*/ 16380 w 24974"/>
                <a:gd name="connsiteY8" fmla="*/ 12310 h 21600"/>
                <a:gd name="connsiteX9" fmla="*/ 18877 w 24974"/>
                <a:gd name="connsiteY9" fmla="*/ 15632 h 21600"/>
                <a:gd name="connsiteX10" fmla="*/ 14640 w 24974"/>
                <a:gd name="connsiteY10" fmla="*/ 14350 h 21600"/>
                <a:gd name="connsiteX11" fmla="*/ 14942 w 24974"/>
                <a:gd name="connsiteY11" fmla="*/ 17370 h 21600"/>
                <a:gd name="connsiteX12" fmla="*/ 12180 w 24974"/>
                <a:gd name="connsiteY12" fmla="*/ 15935 h 21600"/>
                <a:gd name="connsiteX13" fmla="*/ 11612 w 24974"/>
                <a:gd name="connsiteY13" fmla="*/ 18842 h 21600"/>
                <a:gd name="connsiteX14" fmla="*/ 9872 w 24974"/>
                <a:gd name="connsiteY14" fmla="*/ 17370 h 21600"/>
                <a:gd name="connsiteX15" fmla="*/ 8700 w 24974"/>
                <a:gd name="connsiteY15" fmla="*/ 19712 h 21600"/>
                <a:gd name="connsiteX16" fmla="*/ 7527 w 24974"/>
                <a:gd name="connsiteY16" fmla="*/ 18125 h 21600"/>
                <a:gd name="connsiteX17" fmla="*/ 4917 w 24974"/>
                <a:gd name="connsiteY17" fmla="*/ 21600 h 21600"/>
                <a:gd name="connsiteX18" fmla="*/ 4805 w 24974"/>
                <a:gd name="connsiteY18" fmla="*/ 18240 h 21600"/>
                <a:gd name="connsiteX19" fmla="*/ 1285 w 24974"/>
                <a:gd name="connsiteY19" fmla="*/ 17825 h 21600"/>
                <a:gd name="connsiteX20" fmla="*/ 3330 w 24974"/>
                <a:gd name="connsiteY20" fmla="*/ 15370 h 21600"/>
                <a:gd name="connsiteX21" fmla="*/ 0 w 24974"/>
                <a:gd name="connsiteY21" fmla="*/ 12877 h 21600"/>
                <a:gd name="connsiteX22" fmla="*/ 3935 w 24974"/>
                <a:gd name="connsiteY22" fmla="*/ 11592 h 21600"/>
                <a:gd name="connsiteX23" fmla="*/ 1172 w 24974"/>
                <a:gd name="connsiteY23" fmla="*/ 8270 h 21600"/>
                <a:gd name="connsiteX24" fmla="*/ 5372 w 24974"/>
                <a:gd name="connsiteY24" fmla="*/ 7817 h 21600"/>
                <a:gd name="connsiteX25" fmla="*/ 4502 w 24974"/>
                <a:gd name="connsiteY25" fmla="*/ 3625 h 21600"/>
                <a:gd name="connsiteX26" fmla="*/ 8550 w 24974"/>
                <a:gd name="connsiteY26" fmla="*/ 6382 h 21600"/>
                <a:gd name="connsiteX27" fmla="*/ 9722 w 24974"/>
                <a:gd name="connsiteY27" fmla="*/ 1887 h 21600"/>
                <a:gd name="connsiteX28" fmla="*/ 11462 w 24974"/>
                <a:gd name="connsiteY28" fmla="*/ 4342 h 21600"/>
                <a:gd name="connsiteX0" fmla="*/ 11462 w 24974"/>
                <a:gd name="connsiteY0" fmla="*/ 4342 h 21600"/>
                <a:gd name="connsiteX1" fmla="*/ 14790 w 24974"/>
                <a:gd name="connsiteY1" fmla="*/ 0 h 21600"/>
                <a:gd name="connsiteX2" fmla="*/ 14525 w 24974"/>
                <a:gd name="connsiteY2" fmla="*/ 5777 h 21600"/>
                <a:gd name="connsiteX3" fmla="*/ 18007 w 24974"/>
                <a:gd name="connsiteY3" fmla="*/ 3172 h 21600"/>
                <a:gd name="connsiteX4" fmla="*/ 16380 w 24974"/>
                <a:gd name="connsiteY4" fmla="*/ 6532 h 21600"/>
                <a:gd name="connsiteX5" fmla="*/ 21600 w 24974"/>
                <a:gd name="connsiteY5" fmla="*/ 6645 h 21600"/>
                <a:gd name="connsiteX6" fmla="*/ 16985 w 24974"/>
                <a:gd name="connsiteY6" fmla="*/ 9402 h 21600"/>
                <a:gd name="connsiteX7" fmla="*/ 18193 w 24974"/>
                <a:gd name="connsiteY7" fmla="*/ 9504 h 21600"/>
                <a:gd name="connsiteX8" fmla="*/ 21356 w 24974"/>
                <a:gd name="connsiteY8" fmla="*/ 12490 h 21600"/>
                <a:gd name="connsiteX9" fmla="*/ 16380 w 24974"/>
                <a:gd name="connsiteY9" fmla="*/ 12310 h 21600"/>
                <a:gd name="connsiteX10" fmla="*/ 18877 w 24974"/>
                <a:gd name="connsiteY10" fmla="*/ 15632 h 21600"/>
                <a:gd name="connsiteX11" fmla="*/ 14640 w 24974"/>
                <a:gd name="connsiteY11" fmla="*/ 14350 h 21600"/>
                <a:gd name="connsiteX12" fmla="*/ 14942 w 24974"/>
                <a:gd name="connsiteY12" fmla="*/ 17370 h 21600"/>
                <a:gd name="connsiteX13" fmla="*/ 12180 w 24974"/>
                <a:gd name="connsiteY13" fmla="*/ 15935 h 21600"/>
                <a:gd name="connsiteX14" fmla="*/ 11612 w 24974"/>
                <a:gd name="connsiteY14" fmla="*/ 18842 h 21600"/>
                <a:gd name="connsiteX15" fmla="*/ 9872 w 24974"/>
                <a:gd name="connsiteY15" fmla="*/ 17370 h 21600"/>
                <a:gd name="connsiteX16" fmla="*/ 8700 w 24974"/>
                <a:gd name="connsiteY16" fmla="*/ 19712 h 21600"/>
                <a:gd name="connsiteX17" fmla="*/ 7527 w 24974"/>
                <a:gd name="connsiteY17" fmla="*/ 18125 h 21600"/>
                <a:gd name="connsiteX18" fmla="*/ 4917 w 24974"/>
                <a:gd name="connsiteY18" fmla="*/ 21600 h 21600"/>
                <a:gd name="connsiteX19" fmla="*/ 4805 w 24974"/>
                <a:gd name="connsiteY19" fmla="*/ 18240 h 21600"/>
                <a:gd name="connsiteX20" fmla="*/ 1285 w 24974"/>
                <a:gd name="connsiteY20" fmla="*/ 17825 h 21600"/>
                <a:gd name="connsiteX21" fmla="*/ 3330 w 24974"/>
                <a:gd name="connsiteY21" fmla="*/ 15370 h 21600"/>
                <a:gd name="connsiteX22" fmla="*/ 0 w 24974"/>
                <a:gd name="connsiteY22" fmla="*/ 12877 h 21600"/>
                <a:gd name="connsiteX23" fmla="*/ 3935 w 24974"/>
                <a:gd name="connsiteY23" fmla="*/ 11592 h 21600"/>
                <a:gd name="connsiteX24" fmla="*/ 1172 w 24974"/>
                <a:gd name="connsiteY24" fmla="*/ 8270 h 21600"/>
                <a:gd name="connsiteX25" fmla="*/ 5372 w 24974"/>
                <a:gd name="connsiteY25" fmla="*/ 7817 h 21600"/>
                <a:gd name="connsiteX26" fmla="*/ 4502 w 24974"/>
                <a:gd name="connsiteY26" fmla="*/ 3625 h 21600"/>
                <a:gd name="connsiteX27" fmla="*/ 8550 w 24974"/>
                <a:gd name="connsiteY27" fmla="*/ 6382 h 21600"/>
                <a:gd name="connsiteX28" fmla="*/ 9722 w 24974"/>
                <a:gd name="connsiteY28" fmla="*/ 1887 h 21600"/>
                <a:gd name="connsiteX29" fmla="*/ 11462 w 24974"/>
                <a:gd name="connsiteY29" fmla="*/ 4342 h 21600"/>
                <a:gd name="connsiteX0" fmla="*/ 11462 w 24974"/>
                <a:gd name="connsiteY0" fmla="*/ 4342 h 21600"/>
                <a:gd name="connsiteX1" fmla="*/ 14790 w 24974"/>
                <a:gd name="connsiteY1" fmla="*/ 0 h 21600"/>
                <a:gd name="connsiteX2" fmla="*/ 14525 w 24974"/>
                <a:gd name="connsiteY2" fmla="*/ 5777 h 21600"/>
                <a:gd name="connsiteX3" fmla="*/ 18007 w 24974"/>
                <a:gd name="connsiteY3" fmla="*/ 3172 h 21600"/>
                <a:gd name="connsiteX4" fmla="*/ 16380 w 24974"/>
                <a:gd name="connsiteY4" fmla="*/ 6532 h 21600"/>
                <a:gd name="connsiteX5" fmla="*/ 21600 w 24974"/>
                <a:gd name="connsiteY5" fmla="*/ 6645 h 21600"/>
                <a:gd name="connsiteX6" fmla="*/ 16985 w 24974"/>
                <a:gd name="connsiteY6" fmla="*/ 9402 h 21600"/>
                <a:gd name="connsiteX7" fmla="*/ 18193 w 24974"/>
                <a:gd name="connsiteY7" fmla="*/ 9504 h 21600"/>
                <a:gd name="connsiteX8" fmla="*/ 21356 w 24974"/>
                <a:gd name="connsiteY8" fmla="*/ 12490 h 21600"/>
                <a:gd name="connsiteX9" fmla="*/ 16380 w 24974"/>
                <a:gd name="connsiteY9" fmla="*/ 12310 h 21600"/>
                <a:gd name="connsiteX10" fmla="*/ 18877 w 24974"/>
                <a:gd name="connsiteY10" fmla="*/ 15632 h 21600"/>
                <a:gd name="connsiteX11" fmla="*/ 14640 w 24974"/>
                <a:gd name="connsiteY11" fmla="*/ 14350 h 21600"/>
                <a:gd name="connsiteX12" fmla="*/ 14942 w 24974"/>
                <a:gd name="connsiteY12" fmla="*/ 17370 h 21600"/>
                <a:gd name="connsiteX13" fmla="*/ 12180 w 24974"/>
                <a:gd name="connsiteY13" fmla="*/ 15935 h 21600"/>
                <a:gd name="connsiteX14" fmla="*/ 11612 w 24974"/>
                <a:gd name="connsiteY14" fmla="*/ 18842 h 21600"/>
                <a:gd name="connsiteX15" fmla="*/ 9872 w 24974"/>
                <a:gd name="connsiteY15" fmla="*/ 17370 h 21600"/>
                <a:gd name="connsiteX16" fmla="*/ 8700 w 24974"/>
                <a:gd name="connsiteY16" fmla="*/ 19712 h 21600"/>
                <a:gd name="connsiteX17" fmla="*/ 7527 w 24974"/>
                <a:gd name="connsiteY17" fmla="*/ 18125 h 21600"/>
                <a:gd name="connsiteX18" fmla="*/ 4917 w 24974"/>
                <a:gd name="connsiteY18" fmla="*/ 21600 h 21600"/>
                <a:gd name="connsiteX19" fmla="*/ 4805 w 24974"/>
                <a:gd name="connsiteY19" fmla="*/ 18240 h 21600"/>
                <a:gd name="connsiteX20" fmla="*/ 1285 w 24974"/>
                <a:gd name="connsiteY20" fmla="*/ 17825 h 21600"/>
                <a:gd name="connsiteX21" fmla="*/ 3330 w 24974"/>
                <a:gd name="connsiteY21" fmla="*/ 15370 h 21600"/>
                <a:gd name="connsiteX22" fmla="*/ 0 w 24974"/>
                <a:gd name="connsiteY22" fmla="*/ 12877 h 21600"/>
                <a:gd name="connsiteX23" fmla="*/ 3935 w 24974"/>
                <a:gd name="connsiteY23" fmla="*/ 11592 h 21600"/>
                <a:gd name="connsiteX24" fmla="*/ 1172 w 24974"/>
                <a:gd name="connsiteY24" fmla="*/ 8270 h 21600"/>
                <a:gd name="connsiteX25" fmla="*/ 5372 w 24974"/>
                <a:gd name="connsiteY25" fmla="*/ 7817 h 21600"/>
                <a:gd name="connsiteX26" fmla="*/ 4502 w 24974"/>
                <a:gd name="connsiteY26" fmla="*/ 3625 h 21600"/>
                <a:gd name="connsiteX27" fmla="*/ 8550 w 24974"/>
                <a:gd name="connsiteY27" fmla="*/ 6382 h 21600"/>
                <a:gd name="connsiteX28" fmla="*/ 9722 w 24974"/>
                <a:gd name="connsiteY28" fmla="*/ 1887 h 21600"/>
                <a:gd name="connsiteX29" fmla="*/ 11462 w 24974"/>
                <a:gd name="connsiteY29" fmla="*/ 4342 h 21600"/>
                <a:gd name="connsiteX0" fmla="*/ 11462 w 28216"/>
                <a:gd name="connsiteY0" fmla="*/ 4342 h 21600"/>
                <a:gd name="connsiteX1" fmla="*/ 14790 w 28216"/>
                <a:gd name="connsiteY1" fmla="*/ 0 h 21600"/>
                <a:gd name="connsiteX2" fmla="*/ 14525 w 28216"/>
                <a:gd name="connsiteY2" fmla="*/ 5777 h 21600"/>
                <a:gd name="connsiteX3" fmla="*/ 18007 w 28216"/>
                <a:gd name="connsiteY3" fmla="*/ 3172 h 21600"/>
                <a:gd name="connsiteX4" fmla="*/ 16380 w 28216"/>
                <a:gd name="connsiteY4" fmla="*/ 6532 h 21600"/>
                <a:gd name="connsiteX5" fmla="*/ 21600 w 28216"/>
                <a:gd name="connsiteY5" fmla="*/ 6645 h 21600"/>
                <a:gd name="connsiteX6" fmla="*/ 16985 w 28216"/>
                <a:gd name="connsiteY6" fmla="*/ 9402 h 21600"/>
                <a:gd name="connsiteX7" fmla="*/ 18193 w 28216"/>
                <a:gd name="connsiteY7" fmla="*/ 9504 h 21600"/>
                <a:gd name="connsiteX8" fmla="*/ 21356 w 28216"/>
                <a:gd name="connsiteY8" fmla="*/ 12490 h 21600"/>
                <a:gd name="connsiteX9" fmla="*/ 16380 w 28216"/>
                <a:gd name="connsiteY9" fmla="*/ 12310 h 21600"/>
                <a:gd name="connsiteX10" fmla="*/ 18877 w 28216"/>
                <a:gd name="connsiteY10" fmla="*/ 15632 h 21600"/>
                <a:gd name="connsiteX11" fmla="*/ 14640 w 28216"/>
                <a:gd name="connsiteY11" fmla="*/ 14350 h 21600"/>
                <a:gd name="connsiteX12" fmla="*/ 14942 w 28216"/>
                <a:gd name="connsiteY12" fmla="*/ 17370 h 21600"/>
                <a:gd name="connsiteX13" fmla="*/ 12180 w 28216"/>
                <a:gd name="connsiteY13" fmla="*/ 15935 h 21600"/>
                <a:gd name="connsiteX14" fmla="*/ 11612 w 28216"/>
                <a:gd name="connsiteY14" fmla="*/ 18842 h 21600"/>
                <a:gd name="connsiteX15" fmla="*/ 9872 w 28216"/>
                <a:gd name="connsiteY15" fmla="*/ 17370 h 21600"/>
                <a:gd name="connsiteX16" fmla="*/ 8700 w 28216"/>
                <a:gd name="connsiteY16" fmla="*/ 19712 h 21600"/>
                <a:gd name="connsiteX17" fmla="*/ 7527 w 28216"/>
                <a:gd name="connsiteY17" fmla="*/ 18125 h 21600"/>
                <a:gd name="connsiteX18" fmla="*/ 4917 w 28216"/>
                <a:gd name="connsiteY18" fmla="*/ 21600 h 21600"/>
                <a:gd name="connsiteX19" fmla="*/ 4805 w 28216"/>
                <a:gd name="connsiteY19" fmla="*/ 18240 h 21600"/>
                <a:gd name="connsiteX20" fmla="*/ 1285 w 28216"/>
                <a:gd name="connsiteY20" fmla="*/ 17825 h 21600"/>
                <a:gd name="connsiteX21" fmla="*/ 3330 w 28216"/>
                <a:gd name="connsiteY21" fmla="*/ 15370 h 21600"/>
                <a:gd name="connsiteX22" fmla="*/ 0 w 28216"/>
                <a:gd name="connsiteY22" fmla="*/ 12877 h 21600"/>
                <a:gd name="connsiteX23" fmla="*/ 3935 w 28216"/>
                <a:gd name="connsiteY23" fmla="*/ 11592 h 21600"/>
                <a:gd name="connsiteX24" fmla="*/ 1172 w 28216"/>
                <a:gd name="connsiteY24" fmla="*/ 8270 h 21600"/>
                <a:gd name="connsiteX25" fmla="*/ 5372 w 28216"/>
                <a:gd name="connsiteY25" fmla="*/ 7817 h 21600"/>
                <a:gd name="connsiteX26" fmla="*/ 4502 w 28216"/>
                <a:gd name="connsiteY26" fmla="*/ 3625 h 21600"/>
                <a:gd name="connsiteX27" fmla="*/ 8550 w 28216"/>
                <a:gd name="connsiteY27" fmla="*/ 6382 h 21600"/>
                <a:gd name="connsiteX28" fmla="*/ 9722 w 28216"/>
                <a:gd name="connsiteY28" fmla="*/ 1887 h 21600"/>
                <a:gd name="connsiteX29" fmla="*/ 11462 w 28216"/>
                <a:gd name="connsiteY29" fmla="*/ 4342 h 21600"/>
                <a:gd name="connsiteX0" fmla="*/ 11462 w 28216"/>
                <a:gd name="connsiteY0" fmla="*/ 4342 h 21600"/>
                <a:gd name="connsiteX1" fmla="*/ 14790 w 28216"/>
                <a:gd name="connsiteY1" fmla="*/ 0 h 21600"/>
                <a:gd name="connsiteX2" fmla="*/ 14525 w 28216"/>
                <a:gd name="connsiteY2" fmla="*/ 5777 h 21600"/>
                <a:gd name="connsiteX3" fmla="*/ 18007 w 28216"/>
                <a:gd name="connsiteY3" fmla="*/ 3172 h 21600"/>
                <a:gd name="connsiteX4" fmla="*/ 16380 w 28216"/>
                <a:gd name="connsiteY4" fmla="*/ 6532 h 21600"/>
                <a:gd name="connsiteX5" fmla="*/ 21600 w 28216"/>
                <a:gd name="connsiteY5" fmla="*/ 6645 h 21600"/>
                <a:gd name="connsiteX6" fmla="*/ 16985 w 28216"/>
                <a:gd name="connsiteY6" fmla="*/ 9402 h 21600"/>
                <a:gd name="connsiteX7" fmla="*/ 18193 w 28216"/>
                <a:gd name="connsiteY7" fmla="*/ 9504 h 21600"/>
                <a:gd name="connsiteX8" fmla="*/ 21356 w 28216"/>
                <a:gd name="connsiteY8" fmla="*/ 12490 h 21600"/>
                <a:gd name="connsiteX9" fmla="*/ 16380 w 28216"/>
                <a:gd name="connsiteY9" fmla="*/ 12310 h 21600"/>
                <a:gd name="connsiteX10" fmla="*/ 18877 w 28216"/>
                <a:gd name="connsiteY10" fmla="*/ 15632 h 21600"/>
                <a:gd name="connsiteX11" fmla="*/ 14640 w 28216"/>
                <a:gd name="connsiteY11" fmla="*/ 14350 h 21600"/>
                <a:gd name="connsiteX12" fmla="*/ 14942 w 28216"/>
                <a:gd name="connsiteY12" fmla="*/ 17370 h 21600"/>
                <a:gd name="connsiteX13" fmla="*/ 12180 w 28216"/>
                <a:gd name="connsiteY13" fmla="*/ 15935 h 21600"/>
                <a:gd name="connsiteX14" fmla="*/ 11612 w 28216"/>
                <a:gd name="connsiteY14" fmla="*/ 18842 h 21600"/>
                <a:gd name="connsiteX15" fmla="*/ 9872 w 28216"/>
                <a:gd name="connsiteY15" fmla="*/ 17370 h 21600"/>
                <a:gd name="connsiteX16" fmla="*/ 8700 w 28216"/>
                <a:gd name="connsiteY16" fmla="*/ 19712 h 21600"/>
                <a:gd name="connsiteX17" fmla="*/ 7527 w 28216"/>
                <a:gd name="connsiteY17" fmla="*/ 18125 h 21600"/>
                <a:gd name="connsiteX18" fmla="*/ 4917 w 28216"/>
                <a:gd name="connsiteY18" fmla="*/ 21600 h 21600"/>
                <a:gd name="connsiteX19" fmla="*/ 4805 w 28216"/>
                <a:gd name="connsiteY19" fmla="*/ 18240 h 21600"/>
                <a:gd name="connsiteX20" fmla="*/ 1285 w 28216"/>
                <a:gd name="connsiteY20" fmla="*/ 17825 h 21600"/>
                <a:gd name="connsiteX21" fmla="*/ 3330 w 28216"/>
                <a:gd name="connsiteY21" fmla="*/ 15370 h 21600"/>
                <a:gd name="connsiteX22" fmla="*/ 0 w 28216"/>
                <a:gd name="connsiteY22" fmla="*/ 12877 h 21600"/>
                <a:gd name="connsiteX23" fmla="*/ 3935 w 28216"/>
                <a:gd name="connsiteY23" fmla="*/ 11592 h 21600"/>
                <a:gd name="connsiteX24" fmla="*/ 1172 w 28216"/>
                <a:gd name="connsiteY24" fmla="*/ 8270 h 21600"/>
                <a:gd name="connsiteX25" fmla="*/ 5372 w 28216"/>
                <a:gd name="connsiteY25" fmla="*/ 7817 h 21600"/>
                <a:gd name="connsiteX26" fmla="*/ 4502 w 28216"/>
                <a:gd name="connsiteY26" fmla="*/ 3625 h 21600"/>
                <a:gd name="connsiteX27" fmla="*/ 8550 w 28216"/>
                <a:gd name="connsiteY27" fmla="*/ 6382 h 21600"/>
                <a:gd name="connsiteX28" fmla="*/ 9722 w 28216"/>
                <a:gd name="connsiteY28" fmla="*/ 1887 h 21600"/>
                <a:gd name="connsiteX29" fmla="*/ 11462 w 28216"/>
                <a:gd name="connsiteY29" fmla="*/ 4342 h 21600"/>
                <a:gd name="connsiteX0" fmla="*/ 11462 w 28216"/>
                <a:gd name="connsiteY0" fmla="*/ 7647 h 24905"/>
                <a:gd name="connsiteX1" fmla="*/ 14790 w 28216"/>
                <a:gd name="connsiteY1" fmla="*/ 3305 h 24905"/>
                <a:gd name="connsiteX2" fmla="*/ 15626 w 28216"/>
                <a:gd name="connsiteY2" fmla="*/ 963 h 24905"/>
                <a:gd name="connsiteX3" fmla="*/ 14525 w 28216"/>
                <a:gd name="connsiteY3" fmla="*/ 9082 h 24905"/>
                <a:gd name="connsiteX4" fmla="*/ 18007 w 28216"/>
                <a:gd name="connsiteY4" fmla="*/ 6477 h 24905"/>
                <a:gd name="connsiteX5" fmla="*/ 16380 w 28216"/>
                <a:gd name="connsiteY5" fmla="*/ 9837 h 24905"/>
                <a:gd name="connsiteX6" fmla="*/ 21600 w 28216"/>
                <a:gd name="connsiteY6" fmla="*/ 9950 h 24905"/>
                <a:gd name="connsiteX7" fmla="*/ 16985 w 28216"/>
                <a:gd name="connsiteY7" fmla="*/ 12707 h 24905"/>
                <a:gd name="connsiteX8" fmla="*/ 18193 w 28216"/>
                <a:gd name="connsiteY8" fmla="*/ 12809 h 24905"/>
                <a:gd name="connsiteX9" fmla="*/ 21356 w 28216"/>
                <a:gd name="connsiteY9" fmla="*/ 15795 h 24905"/>
                <a:gd name="connsiteX10" fmla="*/ 16380 w 28216"/>
                <a:gd name="connsiteY10" fmla="*/ 15615 h 24905"/>
                <a:gd name="connsiteX11" fmla="*/ 18877 w 28216"/>
                <a:gd name="connsiteY11" fmla="*/ 18937 h 24905"/>
                <a:gd name="connsiteX12" fmla="*/ 14640 w 28216"/>
                <a:gd name="connsiteY12" fmla="*/ 17655 h 24905"/>
                <a:gd name="connsiteX13" fmla="*/ 14942 w 28216"/>
                <a:gd name="connsiteY13" fmla="*/ 20675 h 24905"/>
                <a:gd name="connsiteX14" fmla="*/ 12180 w 28216"/>
                <a:gd name="connsiteY14" fmla="*/ 19240 h 24905"/>
                <a:gd name="connsiteX15" fmla="*/ 11612 w 28216"/>
                <a:gd name="connsiteY15" fmla="*/ 22147 h 24905"/>
                <a:gd name="connsiteX16" fmla="*/ 9872 w 28216"/>
                <a:gd name="connsiteY16" fmla="*/ 20675 h 24905"/>
                <a:gd name="connsiteX17" fmla="*/ 8700 w 28216"/>
                <a:gd name="connsiteY17" fmla="*/ 23017 h 24905"/>
                <a:gd name="connsiteX18" fmla="*/ 7527 w 28216"/>
                <a:gd name="connsiteY18" fmla="*/ 21430 h 24905"/>
                <a:gd name="connsiteX19" fmla="*/ 4917 w 28216"/>
                <a:gd name="connsiteY19" fmla="*/ 24905 h 24905"/>
                <a:gd name="connsiteX20" fmla="*/ 4805 w 28216"/>
                <a:gd name="connsiteY20" fmla="*/ 21545 h 24905"/>
                <a:gd name="connsiteX21" fmla="*/ 1285 w 28216"/>
                <a:gd name="connsiteY21" fmla="*/ 21130 h 24905"/>
                <a:gd name="connsiteX22" fmla="*/ 3330 w 28216"/>
                <a:gd name="connsiteY22" fmla="*/ 18675 h 24905"/>
                <a:gd name="connsiteX23" fmla="*/ 0 w 28216"/>
                <a:gd name="connsiteY23" fmla="*/ 16182 h 24905"/>
                <a:gd name="connsiteX24" fmla="*/ 3935 w 28216"/>
                <a:gd name="connsiteY24" fmla="*/ 14897 h 24905"/>
                <a:gd name="connsiteX25" fmla="*/ 1172 w 28216"/>
                <a:gd name="connsiteY25" fmla="*/ 11575 h 24905"/>
                <a:gd name="connsiteX26" fmla="*/ 5372 w 28216"/>
                <a:gd name="connsiteY26" fmla="*/ 11122 h 24905"/>
                <a:gd name="connsiteX27" fmla="*/ 4502 w 28216"/>
                <a:gd name="connsiteY27" fmla="*/ 6930 h 24905"/>
                <a:gd name="connsiteX28" fmla="*/ 8550 w 28216"/>
                <a:gd name="connsiteY28" fmla="*/ 9687 h 24905"/>
                <a:gd name="connsiteX29" fmla="*/ 9722 w 28216"/>
                <a:gd name="connsiteY29" fmla="*/ 5192 h 24905"/>
                <a:gd name="connsiteX30" fmla="*/ 11462 w 28216"/>
                <a:gd name="connsiteY30" fmla="*/ 7647 h 24905"/>
                <a:gd name="connsiteX0" fmla="*/ 11462 w 28216"/>
                <a:gd name="connsiteY0" fmla="*/ 7847 h 25105"/>
                <a:gd name="connsiteX1" fmla="*/ 12733 w 28216"/>
                <a:gd name="connsiteY1" fmla="*/ 2305 h 25105"/>
                <a:gd name="connsiteX2" fmla="*/ 15626 w 28216"/>
                <a:gd name="connsiteY2" fmla="*/ 1163 h 25105"/>
                <a:gd name="connsiteX3" fmla="*/ 14525 w 28216"/>
                <a:gd name="connsiteY3" fmla="*/ 9282 h 25105"/>
                <a:gd name="connsiteX4" fmla="*/ 18007 w 28216"/>
                <a:gd name="connsiteY4" fmla="*/ 6677 h 25105"/>
                <a:gd name="connsiteX5" fmla="*/ 16380 w 28216"/>
                <a:gd name="connsiteY5" fmla="*/ 10037 h 25105"/>
                <a:gd name="connsiteX6" fmla="*/ 21600 w 28216"/>
                <a:gd name="connsiteY6" fmla="*/ 10150 h 25105"/>
                <a:gd name="connsiteX7" fmla="*/ 16985 w 28216"/>
                <a:gd name="connsiteY7" fmla="*/ 12907 h 25105"/>
                <a:gd name="connsiteX8" fmla="*/ 18193 w 28216"/>
                <a:gd name="connsiteY8" fmla="*/ 13009 h 25105"/>
                <a:gd name="connsiteX9" fmla="*/ 21356 w 28216"/>
                <a:gd name="connsiteY9" fmla="*/ 15995 h 25105"/>
                <a:gd name="connsiteX10" fmla="*/ 16380 w 28216"/>
                <a:gd name="connsiteY10" fmla="*/ 15815 h 25105"/>
                <a:gd name="connsiteX11" fmla="*/ 18877 w 28216"/>
                <a:gd name="connsiteY11" fmla="*/ 19137 h 25105"/>
                <a:gd name="connsiteX12" fmla="*/ 14640 w 28216"/>
                <a:gd name="connsiteY12" fmla="*/ 17855 h 25105"/>
                <a:gd name="connsiteX13" fmla="*/ 14942 w 28216"/>
                <a:gd name="connsiteY13" fmla="*/ 20875 h 25105"/>
                <a:gd name="connsiteX14" fmla="*/ 12180 w 28216"/>
                <a:gd name="connsiteY14" fmla="*/ 19440 h 25105"/>
                <a:gd name="connsiteX15" fmla="*/ 11612 w 28216"/>
                <a:gd name="connsiteY15" fmla="*/ 22347 h 25105"/>
                <a:gd name="connsiteX16" fmla="*/ 9872 w 28216"/>
                <a:gd name="connsiteY16" fmla="*/ 20875 h 25105"/>
                <a:gd name="connsiteX17" fmla="*/ 8700 w 28216"/>
                <a:gd name="connsiteY17" fmla="*/ 23217 h 25105"/>
                <a:gd name="connsiteX18" fmla="*/ 7527 w 28216"/>
                <a:gd name="connsiteY18" fmla="*/ 21630 h 25105"/>
                <a:gd name="connsiteX19" fmla="*/ 4917 w 28216"/>
                <a:gd name="connsiteY19" fmla="*/ 25105 h 25105"/>
                <a:gd name="connsiteX20" fmla="*/ 4805 w 28216"/>
                <a:gd name="connsiteY20" fmla="*/ 21745 h 25105"/>
                <a:gd name="connsiteX21" fmla="*/ 1285 w 28216"/>
                <a:gd name="connsiteY21" fmla="*/ 21330 h 25105"/>
                <a:gd name="connsiteX22" fmla="*/ 3330 w 28216"/>
                <a:gd name="connsiteY22" fmla="*/ 18875 h 25105"/>
                <a:gd name="connsiteX23" fmla="*/ 0 w 28216"/>
                <a:gd name="connsiteY23" fmla="*/ 16382 h 25105"/>
                <a:gd name="connsiteX24" fmla="*/ 3935 w 28216"/>
                <a:gd name="connsiteY24" fmla="*/ 15097 h 25105"/>
                <a:gd name="connsiteX25" fmla="*/ 1172 w 28216"/>
                <a:gd name="connsiteY25" fmla="*/ 11775 h 25105"/>
                <a:gd name="connsiteX26" fmla="*/ 5372 w 28216"/>
                <a:gd name="connsiteY26" fmla="*/ 11322 h 25105"/>
                <a:gd name="connsiteX27" fmla="*/ 4502 w 28216"/>
                <a:gd name="connsiteY27" fmla="*/ 7130 h 25105"/>
                <a:gd name="connsiteX28" fmla="*/ 8550 w 28216"/>
                <a:gd name="connsiteY28" fmla="*/ 9887 h 25105"/>
                <a:gd name="connsiteX29" fmla="*/ 9722 w 28216"/>
                <a:gd name="connsiteY29" fmla="*/ 5392 h 25105"/>
                <a:gd name="connsiteX30" fmla="*/ 11462 w 28216"/>
                <a:gd name="connsiteY30" fmla="*/ 7847 h 25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216" h="25105">
                  <a:moveTo>
                    <a:pt x="11462" y="7847"/>
                  </a:moveTo>
                  <a:lnTo>
                    <a:pt x="12733" y="2305"/>
                  </a:lnTo>
                  <a:cubicBezTo>
                    <a:pt x="13255" y="1591"/>
                    <a:pt x="15327" y="0"/>
                    <a:pt x="15626" y="1163"/>
                  </a:cubicBezTo>
                  <a:cubicBezTo>
                    <a:pt x="15925" y="2326"/>
                    <a:pt x="13957" y="8763"/>
                    <a:pt x="14525" y="9282"/>
                  </a:cubicBezTo>
                  <a:lnTo>
                    <a:pt x="18007" y="6677"/>
                  </a:lnTo>
                  <a:lnTo>
                    <a:pt x="16380" y="10037"/>
                  </a:lnTo>
                  <a:lnTo>
                    <a:pt x="21600" y="10150"/>
                  </a:lnTo>
                  <a:cubicBezTo>
                    <a:pt x="20062" y="11069"/>
                    <a:pt x="28216" y="12698"/>
                    <a:pt x="16985" y="12907"/>
                  </a:cubicBezTo>
                  <a:cubicBezTo>
                    <a:pt x="18491" y="12845"/>
                    <a:pt x="17790" y="12975"/>
                    <a:pt x="18193" y="13009"/>
                  </a:cubicBezTo>
                  <a:lnTo>
                    <a:pt x="21356" y="15995"/>
                  </a:lnTo>
                  <a:lnTo>
                    <a:pt x="16380" y="15815"/>
                  </a:lnTo>
                  <a:lnTo>
                    <a:pt x="18877" y="19137"/>
                  </a:lnTo>
                  <a:lnTo>
                    <a:pt x="14640" y="17855"/>
                  </a:lnTo>
                  <a:cubicBezTo>
                    <a:pt x="14741" y="18862"/>
                    <a:pt x="14841" y="19868"/>
                    <a:pt x="14942" y="20875"/>
                  </a:cubicBezTo>
                  <a:lnTo>
                    <a:pt x="12180" y="19440"/>
                  </a:lnTo>
                  <a:lnTo>
                    <a:pt x="11612" y="22347"/>
                  </a:lnTo>
                  <a:lnTo>
                    <a:pt x="9872" y="20875"/>
                  </a:lnTo>
                  <a:lnTo>
                    <a:pt x="8700" y="23217"/>
                  </a:lnTo>
                  <a:lnTo>
                    <a:pt x="7527" y="21630"/>
                  </a:lnTo>
                  <a:lnTo>
                    <a:pt x="4917" y="25105"/>
                  </a:lnTo>
                  <a:cubicBezTo>
                    <a:pt x="4880" y="23985"/>
                    <a:pt x="4842" y="22865"/>
                    <a:pt x="4805" y="21745"/>
                  </a:cubicBezTo>
                  <a:lnTo>
                    <a:pt x="1285" y="21330"/>
                  </a:lnTo>
                  <a:lnTo>
                    <a:pt x="3330" y="18875"/>
                  </a:lnTo>
                  <a:lnTo>
                    <a:pt x="0" y="16382"/>
                  </a:lnTo>
                  <a:lnTo>
                    <a:pt x="3935" y="15097"/>
                  </a:lnTo>
                  <a:lnTo>
                    <a:pt x="1172" y="11775"/>
                  </a:lnTo>
                  <a:lnTo>
                    <a:pt x="5372" y="11322"/>
                  </a:lnTo>
                  <a:lnTo>
                    <a:pt x="4502" y="7130"/>
                  </a:lnTo>
                  <a:lnTo>
                    <a:pt x="8550" y="9887"/>
                  </a:lnTo>
                  <a:lnTo>
                    <a:pt x="9722" y="5392"/>
                  </a:lnTo>
                  <a:lnTo>
                    <a:pt x="11462" y="7847"/>
                  </a:lnTo>
                  <a:close/>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72" name="Freeform 71"/>
            <p:cNvSpPr/>
            <p:nvPr/>
          </p:nvSpPr>
          <p:spPr>
            <a:xfrm rot="20727102">
              <a:off x="7233380" y="5015375"/>
              <a:ext cx="1496965" cy="768615"/>
            </a:xfrm>
            <a:custGeom>
              <a:avLst/>
              <a:gdLst>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8270 w 21600"/>
                <a:gd name="connsiteY7" fmla="*/ 11290 h 21600"/>
                <a:gd name="connsiteX8" fmla="*/ 16380 w 21600"/>
                <a:gd name="connsiteY8" fmla="*/ 12310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4502 w 21600"/>
                <a:gd name="connsiteY25" fmla="*/ 3625 h 21600"/>
                <a:gd name="connsiteX26" fmla="*/ 8550 w 21600"/>
                <a:gd name="connsiteY26" fmla="*/ 6382 h 21600"/>
                <a:gd name="connsiteX27" fmla="*/ 9722 w 21600"/>
                <a:gd name="connsiteY27" fmla="*/ 1887 h 21600"/>
                <a:gd name="connsiteX28" fmla="*/ 11462 w 21600"/>
                <a:gd name="connsiteY28" fmla="*/ 4342 h 21600"/>
                <a:gd name="connsiteX0" fmla="*/ 11462 w 19946"/>
                <a:gd name="connsiteY0" fmla="*/ 4342 h 21600"/>
                <a:gd name="connsiteX1" fmla="*/ 14790 w 19946"/>
                <a:gd name="connsiteY1" fmla="*/ 0 h 21600"/>
                <a:gd name="connsiteX2" fmla="*/ 14525 w 19946"/>
                <a:gd name="connsiteY2" fmla="*/ 5777 h 21600"/>
                <a:gd name="connsiteX3" fmla="*/ 18007 w 19946"/>
                <a:gd name="connsiteY3" fmla="*/ 3172 h 21600"/>
                <a:gd name="connsiteX4" fmla="*/ 16380 w 19946"/>
                <a:gd name="connsiteY4" fmla="*/ 6532 h 21600"/>
                <a:gd name="connsiteX5" fmla="*/ 19946 w 19946"/>
                <a:gd name="connsiteY5" fmla="*/ 6185 h 21600"/>
                <a:gd name="connsiteX6" fmla="*/ 16985 w 19946"/>
                <a:gd name="connsiteY6" fmla="*/ 9402 h 21600"/>
                <a:gd name="connsiteX7" fmla="*/ 18270 w 19946"/>
                <a:gd name="connsiteY7" fmla="*/ 11290 h 21600"/>
                <a:gd name="connsiteX8" fmla="*/ 16380 w 19946"/>
                <a:gd name="connsiteY8" fmla="*/ 12310 h 21600"/>
                <a:gd name="connsiteX9" fmla="*/ 18877 w 19946"/>
                <a:gd name="connsiteY9" fmla="*/ 15632 h 21600"/>
                <a:gd name="connsiteX10" fmla="*/ 14640 w 19946"/>
                <a:gd name="connsiteY10" fmla="*/ 14350 h 21600"/>
                <a:gd name="connsiteX11" fmla="*/ 14942 w 19946"/>
                <a:gd name="connsiteY11" fmla="*/ 17370 h 21600"/>
                <a:gd name="connsiteX12" fmla="*/ 12180 w 19946"/>
                <a:gd name="connsiteY12" fmla="*/ 15935 h 21600"/>
                <a:gd name="connsiteX13" fmla="*/ 11612 w 19946"/>
                <a:gd name="connsiteY13" fmla="*/ 18842 h 21600"/>
                <a:gd name="connsiteX14" fmla="*/ 9872 w 19946"/>
                <a:gd name="connsiteY14" fmla="*/ 17370 h 21600"/>
                <a:gd name="connsiteX15" fmla="*/ 8700 w 19946"/>
                <a:gd name="connsiteY15" fmla="*/ 19712 h 21600"/>
                <a:gd name="connsiteX16" fmla="*/ 7527 w 19946"/>
                <a:gd name="connsiteY16" fmla="*/ 18125 h 21600"/>
                <a:gd name="connsiteX17" fmla="*/ 4917 w 19946"/>
                <a:gd name="connsiteY17" fmla="*/ 21600 h 21600"/>
                <a:gd name="connsiteX18" fmla="*/ 4805 w 19946"/>
                <a:gd name="connsiteY18" fmla="*/ 18240 h 21600"/>
                <a:gd name="connsiteX19" fmla="*/ 1285 w 19946"/>
                <a:gd name="connsiteY19" fmla="*/ 17825 h 21600"/>
                <a:gd name="connsiteX20" fmla="*/ 3330 w 19946"/>
                <a:gd name="connsiteY20" fmla="*/ 15370 h 21600"/>
                <a:gd name="connsiteX21" fmla="*/ 0 w 19946"/>
                <a:gd name="connsiteY21" fmla="*/ 12877 h 21600"/>
                <a:gd name="connsiteX22" fmla="*/ 3935 w 19946"/>
                <a:gd name="connsiteY22" fmla="*/ 11592 h 21600"/>
                <a:gd name="connsiteX23" fmla="*/ 1172 w 19946"/>
                <a:gd name="connsiteY23" fmla="*/ 8270 h 21600"/>
                <a:gd name="connsiteX24" fmla="*/ 5372 w 19946"/>
                <a:gd name="connsiteY24" fmla="*/ 7817 h 21600"/>
                <a:gd name="connsiteX25" fmla="*/ 4502 w 19946"/>
                <a:gd name="connsiteY25" fmla="*/ 3625 h 21600"/>
                <a:gd name="connsiteX26" fmla="*/ 8550 w 19946"/>
                <a:gd name="connsiteY26" fmla="*/ 6382 h 21600"/>
                <a:gd name="connsiteX27" fmla="*/ 9722 w 19946"/>
                <a:gd name="connsiteY27" fmla="*/ 1887 h 21600"/>
                <a:gd name="connsiteX28" fmla="*/ 11462 w 19946"/>
                <a:gd name="connsiteY28" fmla="*/ 4342 h 21600"/>
                <a:gd name="connsiteX0" fmla="*/ 11462 w 18877"/>
                <a:gd name="connsiteY0" fmla="*/ 4342 h 21600"/>
                <a:gd name="connsiteX1" fmla="*/ 14790 w 18877"/>
                <a:gd name="connsiteY1" fmla="*/ 0 h 21600"/>
                <a:gd name="connsiteX2" fmla="*/ 14525 w 18877"/>
                <a:gd name="connsiteY2" fmla="*/ 5777 h 21600"/>
                <a:gd name="connsiteX3" fmla="*/ 18007 w 18877"/>
                <a:gd name="connsiteY3" fmla="*/ 3172 h 21600"/>
                <a:gd name="connsiteX4" fmla="*/ 16380 w 18877"/>
                <a:gd name="connsiteY4" fmla="*/ 6532 h 21600"/>
                <a:gd name="connsiteX5" fmla="*/ 18318 w 18877"/>
                <a:gd name="connsiteY5" fmla="*/ 6167 h 21600"/>
                <a:gd name="connsiteX6" fmla="*/ 16985 w 18877"/>
                <a:gd name="connsiteY6" fmla="*/ 9402 h 21600"/>
                <a:gd name="connsiteX7" fmla="*/ 18270 w 18877"/>
                <a:gd name="connsiteY7" fmla="*/ 11290 h 21600"/>
                <a:gd name="connsiteX8" fmla="*/ 16380 w 18877"/>
                <a:gd name="connsiteY8" fmla="*/ 12310 h 21600"/>
                <a:gd name="connsiteX9" fmla="*/ 18877 w 18877"/>
                <a:gd name="connsiteY9" fmla="*/ 15632 h 21600"/>
                <a:gd name="connsiteX10" fmla="*/ 14640 w 18877"/>
                <a:gd name="connsiteY10" fmla="*/ 14350 h 21600"/>
                <a:gd name="connsiteX11" fmla="*/ 14942 w 18877"/>
                <a:gd name="connsiteY11" fmla="*/ 17370 h 21600"/>
                <a:gd name="connsiteX12" fmla="*/ 12180 w 18877"/>
                <a:gd name="connsiteY12" fmla="*/ 15935 h 21600"/>
                <a:gd name="connsiteX13" fmla="*/ 11612 w 18877"/>
                <a:gd name="connsiteY13" fmla="*/ 18842 h 21600"/>
                <a:gd name="connsiteX14" fmla="*/ 9872 w 18877"/>
                <a:gd name="connsiteY14" fmla="*/ 17370 h 21600"/>
                <a:gd name="connsiteX15" fmla="*/ 8700 w 18877"/>
                <a:gd name="connsiteY15" fmla="*/ 19712 h 21600"/>
                <a:gd name="connsiteX16" fmla="*/ 7527 w 18877"/>
                <a:gd name="connsiteY16" fmla="*/ 18125 h 21600"/>
                <a:gd name="connsiteX17" fmla="*/ 4917 w 18877"/>
                <a:gd name="connsiteY17" fmla="*/ 21600 h 21600"/>
                <a:gd name="connsiteX18" fmla="*/ 4805 w 18877"/>
                <a:gd name="connsiteY18" fmla="*/ 18240 h 21600"/>
                <a:gd name="connsiteX19" fmla="*/ 1285 w 18877"/>
                <a:gd name="connsiteY19" fmla="*/ 17825 h 21600"/>
                <a:gd name="connsiteX20" fmla="*/ 3330 w 18877"/>
                <a:gd name="connsiteY20" fmla="*/ 15370 h 21600"/>
                <a:gd name="connsiteX21" fmla="*/ 0 w 18877"/>
                <a:gd name="connsiteY21" fmla="*/ 12877 h 21600"/>
                <a:gd name="connsiteX22" fmla="*/ 3935 w 18877"/>
                <a:gd name="connsiteY22" fmla="*/ 11592 h 21600"/>
                <a:gd name="connsiteX23" fmla="*/ 1172 w 18877"/>
                <a:gd name="connsiteY23" fmla="*/ 8270 h 21600"/>
                <a:gd name="connsiteX24" fmla="*/ 5372 w 18877"/>
                <a:gd name="connsiteY24" fmla="*/ 7817 h 21600"/>
                <a:gd name="connsiteX25" fmla="*/ 4502 w 18877"/>
                <a:gd name="connsiteY25" fmla="*/ 3625 h 21600"/>
                <a:gd name="connsiteX26" fmla="*/ 8550 w 18877"/>
                <a:gd name="connsiteY26" fmla="*/ 6382 h 21600"/>
                <a:gd name="connsiteX27" fmla="*/ 9722 w 18877"/>
                <a:gd name="connsiteY27" fmla="*/ 1887 h 21600"/>
                <a:gd name="connsiteX28" fmla="*/ 11462 w 18877"/>
                <a:gd name="connsiteY28" fmla="*/ 4342 h 21600"/>
                <a:gd name="connsiteX0" fmla="*/ 11462 w 19805"/>
                <a:gd name="connsiteY0" fmla="*/ 4342 h 21600"/>
                <a:gd name="connsiteX1" fmla="*/ 14790 w 19805"/>
                <a:gd name="connsiteY1" fmla="*/ 0 h 21600"/>
                <a:gd name="connsiteX2" fmla="*/ 14525 w 19805"/>
                <a:gd name="connsiteY2" fmla="*/ 5777 h 21600"/>
                <a:gd name="connsiteX3" fmla="*/ 18007 w 19805"/>
                <a:gd name="connsiteY3" fmla="*/ 3172 h 21600"/>
                <a:gd name="connsiteX4" fmla="*/ 16380 w 19805"/>
                <a:gd name="connsiteY4" fmla="*/ 6532 h 21600"/>
                <a:gd name="connsiteX5" fmla="*/ 18318 w 19805"/>
                <a:gd name="connsiteY5" fmla="*/ 6167 h 21600"/>
                <a:gd name="connsiteX6" fmla="*/ 16985 w 19805"/>
                <a:gd name="connsiteY6" fmla="*/ 9402 h 21600"/>
                <a:gd name="connsiteX7" fmla="*/ 18270 w 19805"/>
                <a:gd name="connsiteY7" fmla="*/ 11290 h 21600"/>
                <a:gd name="connsiteX8" fmla="*/ 19788 w 19805"/>
                <a:gd name="connsiteY8" fmla="*/ 11125 h 21600"/>
                <a:gd name="connsiteX9" fmla="*/ 16380 w 19805"/>
                <a:gd name="connsiteY9" fmla="*/ 12310 h 21600"/>
                <a:gd name="connsiteX10" fmla="*/ 18877 w 19805"/>
                <a:gd name="connsiteY10" fmla="*/ 15632 h 21600"/>
                <a:gd name="connsiteX11" fmla="*/ 14640 w 19805"/>
                <a:gd name="connsiteY11" fmla="*/ 14350 h 21600"/>
                <a:gd name="connsiteX12" fmla="*/ 14942 w 19805"/>
                <a:gd name="connsiteY12" fmla="*/ 17370 h 21600"/>
                <a:gd name="connsiteX13" fmla="*/ 12180 w 19805"/>
                <a:gd name="connsiteY13" fmla="*/ 15935 h 21600"/>
                <a:gd name="connsiteX14" fmla="*/ 11612 w 19805"/>
                <a:gd name="connsiteY14" fmla="*/ 18842 h 21600"/>
                <a:gd name="connsiteX15" fmla="*/ 9872 w 19805"/>
                <a:gd name="connsiteY15" fmla="*/ 17370 h 21600"/>
                <a:gd name="connsiteX16" fmla="*/ 8700 w 19805"/>
                <a:gd name="connsiteY16" fmla="*/ 19712 h 21600"/>
                <a:gd name="connsiteX17" fmla="*/ 7527 w 19805"/>
                <a:gd name="connsiteY17" fmla="*/ 18125 h 21600"/>
                <a:gd name="connsiteX18" fmla="*/ 4917 w 19805"/>
                <a:gd name="connsiteY18" fmla="*/ 21600 h 21600"/>
                <a:gd name="connsiteX19" fmla="*/ 4805 w 19805"/>
                <a:gd name="connsiteY19" fmla="*/ 18240 h 21600"/>
                <a:gd name="connsiteX20" fmla="*/ 1285 w 19805"/>
                <a:gd name="connsiteY20" fmla="*/ 17825 h 21600"/>
                <a:gd name="connsiteX21" fmla="*/ 3330 w 19805"/>
                <a:gd name="connsiteY21" fmla="*/ 15370 h 21600"/>
                <a:gd name="connsiteX22" fmla="*/ 0 w 19805"/>
                <a:gd name="connsiteY22" fmla="*/ 12877 h 21600"/>
                <a:gd name="connsiteX23" fmla="*/ 3935 w 19805"/>
                <a:gd name="connsiteY23" fmla="*/ 11592 h 21600"/>
                <a:gd name="connsiteX24" fmla="*/ 1172 w 19805"/>
                <a:gd name="connsiteY24" fmla="*/ 8270 h 21600"/>
                <a:gd name="connsiteX25" fmla="*/ 5372 w 19805"/>
                <a:gd name="connsiteY25" fmla="*/ 7817 h 21600"/>
                <a:gd name="connsiteX26" fmla="*/ 4502 w 19805"/>
                <a:gd name="connsiteY26" fmla="*/ 3625 h 21600"/>
                <a:gd name="connsiteX27" fmla="*/ 8550 w 19805"/>
                <a:gd name="connsiteY27" fmla="*/ 6382 h 21600"/>
                <a:gd name="connsiteX28" fmla="*/ 9722 w 19805"/>
                <a:gd name="connsiteY28" fmla="*/ 1887 h 21600"/>
                <a:gd name="connsiteX29" fmla="*/ 11462 w 19805"/>
                <a:gd name="connsiteY29" fmla="*/ 4342 h 21600"/>
                <a:gd name="connsiteX0" fmla="*/ 11462 w 19805"/>
                <a:gd name="connsiteY0" fmla="*/ 4342 h 21600"/>
                <a:gd name="connsiteX1" fmla="*/ 14790 w 19805"/>
                <a:gd name="connsiteY1" fmla="*/ 0 h 21600"/>
                <a:gd name="connsiteX2" fmla="*/ 14525 w 19805"/>
                <a:gd name="connsiteY2" fmla="*/ 5777 h 21600"/>
                <a:gd name="connsiteX3" fmla="*/ 18007 w 19805"/>
                <a:gd name="connsiteY3" fmla="*/ 3172 h 21600"/>
                <a:gd name="connsiteX4" fmla="*/ 16380 w 19805"/>
                <a:gd name="connsiteY4" fmla="*/ 6532 h 21600"/>
                <a:gd name="connsiteX5" fmla="*/ 18318 w 19805"/>
                <a:gd name="connsiteY5" fmla="*/ 6167 h 21600"/>
                <a:gd name="connsiteX6" fmla="*/ 16985 w 19805"/>
                <a:gd name="connsiteY6" fmla="*/ 9402 h 21600"/>
                <a:gd name="connsiteX7" fmla="*/ 18270 w 19805"/>
                <a:gd name="connsiteY7" fmla="*/ 11290 h 21600"/>
                <a:gd name="connsiteX8" fmla="*/ 19788 w 19805"/>
                <a:gd name="connsiteY8" fmla="*/ 11125 h 21600"/>
                <a:gd name="connsiteX9" fmla="*/ 16380 w 19805"/>
                <a:gd name="connsiteY9" fmla="*/ 12310 h 21600"/>
                <a:gd name="connsiteX10" fmla="*/ 18227 w 19805"/>
                <a:gd name="connsiteY10" fmla="*/ 16190 h 21600"/>
                <a:gd name="connsiteX11" fmla="*/ 14640 w 19805"/>
                <a:gd name="connsiteY11" fmla="*/ 14350 h 21600"/>
                <a:gd name="connsiteX12" fmla="*/ 14942 w 19805"/>
                <a:gd name="connsiteY12" fmla="*/ 17370 h 21600"/>
                <a:gd name="connsiteX13" fmla="*/ 12180 w 19805"/>
                <a:gd name="connsiteY13" fmla="*/ 15935 h 21600"/>
                <a:gd name="connsiteX14" fmla="*/ 11612 w 19805"/>
                <a:gd name="connsiteY14" fmla="*/ 18842 h 21600"/>
                <a:gd name="connsiteX15" fmla="*/ 9872 w 19805"/>
                <a:gd name="connsiteY15" fmla="*/ 17370 h 21600"/>
                <a:gd name="connsiteX16" fmla="*/ 8700 w 19805"/>
                <a:gd name="connsiteY16" fmla="*/ 19712 h 21600"/>
                <a:gd name="connsiteX17" fmla="*/ 7527 w 19805"/>
                <a:gd name="connsiteY17" fmla="*/ 18125 h 21600"/>
                <a:gd name="connsiteX18" fmla="*/ 4917 w 19805"/>
                <a:gd name="connsiteY18" fmla="*/ 21600 h 21600"/>
                <a:gd name="connsiteX19" fmla="*/ 4805 w 19805"/>
                <a:gd name="connsiteY19" fmla="*/ 18240 h 21600"/>
                <a:gd name="connsiteX20" fmla="*/ 1285 w 19805"/>
                <a:gd name="connsiteY20" fmla="*/ 17825 h 21600"/>
                <a:gd name="connsiteX21" fmla="*/ 3330 w 19805"/>
                <a:gd name="connsiteY21" fmla="*/ 15370 h 21600"/>
                <a:gd name="connsiteX22" fmla="*/ 0 w 19805"/>
                <a:gd name="connsiteY22" fmla="*/ 12877 h 21600"/>
                <a:gd name="connsiteX23" fmla="*/ 3935 w 19805"/>
                <a:gd name="connsiteY23" fmla="*/ 11592 h 21600"/>
                <a:gd name="connsiteX24" fmla="*/ 1172 w 19805"/>
                <a:gd name="connsiteY24" fmla="*/ 8270 h 21600"/>
                <a:gd name="connsiteX25" fmla="*/ 5372 w 19805"/>
                <a:gd name="connsiteY25" fmla="*/ 7817 h 21600"/>
                <a:gd name="connsiteX26" fmla="*/ 4502 w 19805"/>
                <a:gd name="connsiteY26" fmla="*/ 3625 h 21600"/>
                <a:gd name="connsiteX27" fmla="*/ 8550 w 19805"/>
                <a:gd name="connsiteY27" fmla="*/ 6382 h 21600"/>
                <a:gd name="connsiteX28" fmla="*/ 9722 w 19805"/>
                <a:gd name="connsiteY28" fmla="*/ 1887 h 21600"/>
                <a:gd name="connsiteX29" fmla="*/ 11462 w 19805"/>
                <a:gd name="connsiteY29" fmla="*/ 4342 h 21600"/>
                <a:gd name="connsiteX0" fmla="*/ 11462 w 19805"/>
                <a:gd name="connsiteY0" fmla="*/ 4342 h 21600"/>
                <a:gd name="connsiteX1" fmla="*/ 14790 w 19805"/>
                <a:gd name="connsiteY1" fmla="*/ 0 h 21600"/>
                <a:gd name="connsiteX2" fmla="*/ 14525 w 19805"/>
                <a:gd name="connsiteY2" fmla="*/ 5777 h 21600"/>
                <a:gd name="connsiteX3" fmla="*/ 18007 w 19805"/>
                <a:gd name="connsiteY3" fmla="*/ 3172 h 21600"/>
                <a:gd name="connsiteX4" fmla="*/ 16380 w 19805"/>
                <a:gd name="connsiteY4" fmla="*/ 6532 h 21600"/>
                <a:gd name="connsiteX5" fmla="*/ 18318 w 19805"/>
                <a:gd name="connsiteY5" fmla="*/ 6167 h 21600"/>
                <a:gd name="connsiteX6" fmla="*/ 16985 w 19805"/>
                <a:gd name="connsiteY6" fmla="*/ 9402 h 21600"/>
                <a:gd name="connsiteX7" fmla="*/ 18270 w 19805"/>
                <a:gd name="connsiteY7" fmla="*/ 11290 h 21600"/>
                <a:gd name="connsiteX8" fmla="*/ 19788 w 19805"/>
                <a:gd name="connsiteY8" fmla="*/ 11125 h 21600"/>
                <a:gd name="connsiteX9" fmla="*/ 16380 w 19805"/>
                <a:gd name="connsiteY9" fmla="*/ 12310 h 21600"/>
                <a:gd name="connsiteX10" fmla="*/ 18227 w 19805"/>
                <a:gd name="connsiteY10" fmla="*/ 16190 h 21600"/>
                <a:gd name="connsiteX11" fmla="*/ 18343 w 19805"/>
                <a:gd name="connsiteY11" fmla="*/ 18984 h 21600"/>
                <a:gd name="connsiteX12" fmla="*/ 14640 w 19805"/>
                <a:gd name="connsiteY12" fmla="*/ 14350 h 21600"/>
                <a:gd name="connsiteX13" fmla="*/ 14942 w 19805"/>
                <a:gd name="connsiteY13" fmla="*/ 17370 h 21600"/>
                <a:gd name="connsiteX14" fmla="*/ 12180 w 19805"/>
                <a:gd name="connsiteY14" fmla="*/ 15935 h 21600"/>
                <a:gd name="connsiteX15" fmla="*/ 11612 w 19805"/>
                <a:gd name="connsiteY15" fmla="*/ 18842 h 21600"/>
                <a:gd name="connsiteX16" fmla="*/ 9872 w 19805"/>
                <a:gd name="connsiteY16" fmla="*/ 17370 h 21600"/>
                <a:gd name="connsiteX17" fmla="*/ 8700 w 19805"/>
                <a:gd name="connsiteY17" fmla="*/ 19712 h 21600"/>
                <a:gd name="connsiteX18" fmla="*/ 7527 w 19805"/>
                <a:gd name="connsiteY18" fmla="*/ 18125 h 21600"/>
                <a:gd name="connsiteX19" fmla="*/ 4917 w 19805"/>
                <a:gd name="connsiteY19" fmla="*/ 21600 h 21600"/>
                <a:gd name="connsiteX20" fmla="*/ 4805 w 19805"/>
                <a:gd name="connsiteY20" fmla="*/ 18240 h 21600"/>
                <a:gd name="connsiteX21" fmla="*/ 1285 w 19805"/>
                <a:gd name="connsiteY21" fmla="*/ 17825 h 21600"/>
                <a:gd name="connsiteX22" fmla="*/ 3330 w 19805"/>
                <a:gd name="connsiteY22" fmla="*/ 15370 h 21600"/>
                <a:gd name="connsiteX23" fmla="*/ 0 w 19805"/>
                <a:gd name="connsiteY23" fmla="*/ 12877 h 21600"/>
                <a:gd name="connsiteX24" fmla="*/ 3935 w 19805"/>
                <a:gd name="connsiteY24" fmla="*/ 11592 h 21600"/>
                <a:gd name="connsiteX25" fmla="*/ 1172 w 19805"/>
                <a:gd name="connsiteY25" fmla="*/ 8270 h 21600"/>
                <a:gd name="connsiteX26" fmla="*/ 5372 w 19805"/>
                <a:gd name="connsiteY26" fmla="*/ 7817 h 21600"/>
                <a:gd name="connsiteX27" fmla="*/ 4502 w 19805"/>
                <a:gd name="connsiteY27" fmla="*/ 3625 h 21600"/>
                <a:gd name="connsiteX28" fmla="*/ 8550 w 19805"/>
                <a:gd name="connsiteY28" fmla="*/ 6382 h 21600"/>
                <a:gd name="connsiteX29" fmla="*/ 9722 w 19805"/>
                <a:gd name="connsiteY29" fmla="*/ 1887 h 21600"/>
                <a:gd name="connsiteX30" fmla="*/ 11462 w 19805"/>
                <a:gd name="connsiteY30" fmla="*/ 4342 h 21600"/>
                <a:gd name="connsiteX0" fmla="*/ 12041 w 19805"/>
                <a:gd name="connsiteY0" fmla="*/ 3363 h 21600"/>
                <a:gd name="connsiteX1" fmla="*/ 14790 w 19805"/>
                <a:gd name="connsiteY1" fmla="*/ 0 h 21600"/>
                <a:gd name="connsiteX2" fmla="*/ 14525 w 19805"/>
                <a:gd name="connsiteY2" fmla="*/ 5777 h 21600"/>
                <a:gd name="connsiteX3" fmla="*/ 18007 w 19805"/>
                <a:gd name="connsiteY3" fmla="*/ 3172 h 21600"/>
                <a:gd name="connsiteX4" fmla="*/ 16380 w 19805"/>
                <a:gd name="connsiteY4" fmla="*/ 6532 h 21600"/>
                <a:gd name="connsiteX5" fmla="*/ 18318 w 19805"/>
                <a:gd name="connsiteY5" fmla="*/ 6167 h 21600"/>
                <a:gd name="connsiteX6" fmla="*/ 16985 w 19805"/>
                <a:gd name="connsiteY6" fmla="*/ 9402 h 21600"/>
                <a:gd name="connsiteX7" fmla="*/ 18270 w 19805"/>
                <a:gd name="connsiteY7" fmla="*/ 11290 h 21600"/>
                <a:gd name="connsiteX8" fmla="*/ 19788 w 19805"/>
                <a:gd name="connsiteY8" fmla="*/ 11125 h 21600"/>
                <a:gd name="connsiteX9" fmla="*/ 16380 w 19805"/>
                <a:gd name="connsiteY9" fmla="*/ 12310 h 21600"/>
                <a:gd name="connsiteX10" fmla="*/ 18227 w 19805"/>
                <a:gd name="connsiteY10" fmla="*/ 16190 h 21600"/>
                <a:gd name="connsiteX11" fmla="*/ 18343 w 19805"/>
                <a:gd name="connsiteY11" fmla="*/ 18984 h 21600"/>
                <a:gd name="connsiteX12" fmla="*/ 14640 w 19805"/>
                <a:gd name="connsiteY12" fmla="*/ 14350 h 21600"/>
                <a:gd name="connsiteX13" fmla="*/ 14942 w 19805"/>
                <a:gd name="connsiteY13" fmla="*/ 17370 h 21600"/>
                <a:gd name="connsiteX14" fmla="*/ 12180 w 19805"/>
                <a:gd name="connsiteY14" fmla="*/ 15935 h 21600"/>
                <a:gd name="connsiteX15" fmla="*/ 11612 w 19805"/>
                <a:gd name="connsiteY15" fmla="*/ 18842 h 21600"/>
                <a:gd name="connsiteX16" fmla="*/ 9872 w 19805"/>
                <a:gd name="connsiteY16" fmla="*/ 17370 h 21600"/>
                <a:gd name="connsiteX17" fmla="*/ 8700 w 19805"/>
                <a:gd name="connsiteY17" fmla="*/ 19712 h 21600"/>
                <a:gd name="connsiteX18" fmla="*/ 7527 w 19805"/>
                <a:gd name="connsiteY18" fmla="*/ 18125 h 21600"/>
                <a:gd name="connsiteX19" fmla="*/ 4917 w 19805"/>
                <a:gd name="connsiteY19" fmla="*/ 21600 h 21600"/>
                <a:gd name="connsiteX20" fmla="*/ 4805 w 19805"/>
                <a:gd name="connsiteY20" fmla="*/ 18240 h 21600"/>
                <a:gd name="connsiteX21" fmla="*/ 1285 w 19805"/>
                <a:gd name="connsiteY21" fmla="*/ 17825 h 21600"/>
                <a:gd name="connsiteX22" fmla="*/ 3330 w 19805"/>
                <a:gd name="connsiteY22" fmla="*/ 15370 h 21600"/>
                <a:gd name="connsiteX23" fmla="*/ 0 w 19805"/>
                <a:gd name="connsiteY23" fmla="*/ 12877 h 21600"/>
                <a:gd name="connsiteX24" fmla="*/ 3935 w 19805"/>
                <a:gd name="connsiteY24" fmla="*/ 11592 h 21600"/>
                <a:gd name="connsiteX25" fmla="*/ 1172 w 19805"/>
                <a:gd name="connsiteY25" fmla="*/ 8270 h 21600"/>
                <a:gd name="connsiteX26" fmla="*/ 5372 w 19805"/>
                <a:gd name="connsiteY26" fmla="*/ 7817 h 21600"/>
                <a:gd name="connsiteX27" fmla="*/ 4502 w 19805"/>
                <a:gd name="connsiteY27" fmla="*/ 3625 h 21600"/>
                <a:gd name="connsiteX28" fmla="*/ 8550 w 19805"/>
                <a:gd name="connsiteY28" fmla="*/ 6382 h 21600"/>
                <a:gd name="connsiteX29" fmla="*/ 9722 w 19805"/>
                <a:gd name="connsiteY29" fmla="*/ 1887 h 21600"/>
                <a:gd name="connsiteX30" fmla="*/ 12041 w 19805"/>
                <a:gd name="connsiteY30" fmla="*/ 3363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805" h="21600">
                  <a:moveTo>
                    <a:pt x="12041" y="3363"/>
                  </a:moveTo>
                  <a:lnTo>
                    <a:pt x="14790" y="0"/>
                  </a:lnTo>
                  <a:cubicBezTo>
                    <a:pt x="14702" y="1926"/>
                    <a:pt x="14613" y="3851"/>
                    <a:pt x="14525" y="5777"/>
                  </a:cubicBezTo>
                  <a:lnTo>
                    <a:pt x="18007" y="3172"/>
                  </a:lnTo>
                  <a:lnTo>
                    <a:pt x="16380" y="6532"/>
                  </a:lnTo>
                  <a:lnTo>
                    <a:pt x="18318" y="6167"/>
                  </a:lnTo>
                  <a:lnTo>
                    <a:pt x="16985" y="9402"/>
                  </a:lnTo>
                  <a:lnTo>
                    <a:pt x="18270" y="11290"/>
                  </a:lnTo>
                  <a:cubicBezTo>
                    <a:pt x="18253" y="11299"/>
                    <a:pt x="19805" y="11116"/>
                    <a:pt x="19788" y="11125"/>
                  </a:cubicBezTo>
                  <a:lnTo>
                    <a:pt x="16380" y="12310"/>
                  </a:lnTo>
                  <a:lnTo>
                    <a:pt x="18227" y="16190"/>
                  </a:lnTo>
                  <a:cubicBezTo>
                    <a:pt x="18241" y="16064"/>
                    <a:pt x="18329" y="19110"/>
                    <a:pt x="18343" y="18984"/>
                  </a:cubicBezTo>
                  <a:lnTo>
                    <a:pt x="14640" y="14350"/>
                  </a:lnTo>
                  <a:cubicBezTo>
                    <a:pt x="14741" y="15357"/>
                    <a:pt x="14841" y="16363"/>
                    <a:pt x="14942" y="17370"/>
                  </a:cubicBezTo>
                  <a:lnTo>
                    <a:pt x="12180" y="15935"/>
                  </a:lnTo>
                  <a:lnTo>
                    <a:pt x="11612" y="18842"/>
                  </a:lnTo>
                  <a:lnTo>
                    <a:pt x="9872" y="17370"/>
                  </a:lnTo>
                  <a:lnTo>
                    <a:pt x="8700" y="19712"/>
                  </a:lnTo>
                  <a:lnTo>
                    <a:pt x="7527" y="18125"/>
                  </a:lnTo>
                  <a:lnTo>
                    <a:pt x="4917" y="21600"/>
                  </a:lnTo>
                  <a:cubicBezTo>
                    <a:pt x="4880" y="20480"/>
                    <a:pt x="4842" y="19360"/>
                    <a:pt x="4805" y="18240"/>
                  </a:cubicBezTo>
                  <a:lnTo>
                    <a:pt x="1285" y="17825"/>
                  </a:lnTo>
                  <a:lnTo>
                    <a:pt x="3330" y="15370"/>
                  </a:lnTo>
                  <a:lnTo>
                    <a:pt x="0" y="12877"/>
                  </a:lnTo>
                  <a:lnTo>
                    <a:pt x="3935" y="11592"/>
                  </a:lnTo>
                  <a:lnTo>
                    <a:pt x="1172" y="8270"/>
                  </a:lnTo>
                  <a:lnTo>
                    <a:pt x="5372" y="7817"/>
                  </a:lnTo>
                  <a:lnTo>
                    <a:pt x="4502" y="3625"/>
                  </a:lnTo>
                  <a:lnTo>
                    <a:pt x="8550" y="6382"/>
                  </a:lnTo>
                  <a:lnTo>
                    <a:pt x="9722" y="1887"/>
                  </a:lnTo>
                  <a:lnTo>
                    <a:pt x="12041" y="3363"/>
                  </a:lnTo>
                  <a:close/>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grpSp>
      <p:grpSp>
        <p:nvGrpSpPr>
          <p:cNvPr id="91151" name="Group 76"/>
          <p:cNvGrpSpPr>
            <a:grpSpLocks/>
          </p:cNvGrpSpPr>
          <p:nvPr/>
        </p:nvGrpSpPr>
        <p:grpSpPr bwMode="auto">
          <a:xfrm>
            <a:off x="2667000" y="1295400"/>
            <a:ext cx="2362200" cy="3352800"/>
            <a:chOff x="2667000" y="1295400"/>
            <a:chExt cx="2362200" cy="3352800"/>
          </a:xfrm>
        </p:grpSpPr>
        <p:sp>
          <p:nvSpPr>
            <p:cNvPr id="78" name="Rectangle 77"/>
            <p:cNvSpPr/>
            <p:nvPr/>
          </p:nvSpPr>
          <p:spPr>
            <a:xfrm>
              <a:off x="2667000" y="1295400"/>
              <a:ext cx="2286000" cy="33528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79" name="Rectangle 78"/>
            <p:cNvSpPr/>
            <p:nvPr/>
          </p:nvSpPr>
          <p:spPr>
            <a:xfrm>
              <a:off x="2895600" y="1524000"/>
              <a:ext cx="609600" cy="228600"/>
            </a:xfrm>
            <a:prstGeom prst="rect">
              <a:avLst/>
            </a:prstGeom>
            <a:noFill/>
            <a:ln w="44450">
              <a:solidFill>
                <a:schemeClr val="tx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80" name="Cross 79"/>
            <p:cNvSpPr/>
            <p:nvPr/>
          </p:nvSpPr>
          <p:spPr>
            <a:xfrm>
              <a:off x="3048000" y="3397250"/>
              <a:ext cx="260350" cy="260350"/>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81" name="Picture 4"/>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2968625" y="1981200"/>
              <a:ext cx="460375" cy="457200"/>
            </a:xfrm>
            <a:prstGeom prst="rect">
              <a:avLst/>
            </a:prstGeom>
            <a:noFill/>
            <a:ln w="9525">
              <a:noFill/>
              <a:miter lim="800000"/>
              <a:headEnd/>
              <a:tailEnd/>
            </a:ln>
            <a:effectLst>
              <a:outerShdw blurRad="50800" dist="50800" dir="5400000" algn="ctr" rotWithShape="0">
                <a:schemeClr val="tx1"/>
              </a:outerShdw>
            </a:effectLst>
          </p:spPr>
        </p:pic>
        <p:sp>
          <p:nvSpPr>
            <p:cNvPr id="82" name="Freeform 81"/>
            <p:cNvSpPr/>
            <p:nvPr/>
          </p:nvSpPr>
          <p:spPr>
            <a:xfrm>
              <a:off x="2971800" y="2665413"/>
              <a:ext cx="517525" cy="354012"/>
            </a:xfrm>
            <a:custGeom>
              <a:avLst/>
              <a:gdLst>
                <a:gd name="connsiteX0" fmla="*/ 0 w 518282"/>
                <a:gd name="connsiteY0" fmla="*/ 267419 h 353683"/>
                <a:gd name="connsiteX1" fmla="*/ 17253 w 518282"/>
                <a:gd name="connsiteY1" fmla="*/ 232913 h 353683"/>
                <a:gd name="connsiteX2" fmla="*/ 25879 w 518282"/>
                <a:gd name="connsiteY2" fmla="*/ 207034 h 353683"/>
                <a:gd name="connsiteX3" fmla="*/ 43132 w 518282"/>
                <a:gd name="connsiteY3" fmla="*/ 163902 h 353683"/>
                <a:gd name="connsiteX4" fmla="*/ 51758 w 518282"/>
                <a:gd name="connsiteY4" fmla="*/ 120770 h 353683"/>
                <a:gd name="connsiteX5" fmla="*/ 60385 w 518282"/>
                <a:gd name="connsiteY5" fmla="*/ 94891 h 353683"/>
                <a:gd name="connsiteX6" fmla="*/ 60385 w 518282"/>
                <a:gd name="connsiteY6" fmla="*/ 17253 h 353683"/>
                <a:gd name="connsiteX7" fmla="*/ 112143 w 518282"/>
                <a:gd name="connsiteY7" fmla="*/ 336430 h 353683"/>
                <a:gd name="connsiteX8" fmla="*/ 120770 w 518282"/>
                <a:gd name="connsiteY8" fmla="*/ 310551 h 353683"/>
                <a:gd name="connsiteX9" fmla="*/ 129396 w 518282"/>
                <a:gd name="connsiteY9" fmla="*/ 120770 h 353683"/>
                <a:gd name="connsiteX10" fmla="*/ 207034 w 518282"/>
                <a:gd name="connsiteY10" fmla="*/ 129396 h 353683"/>
                <a:gd name="connsiteX11" fmla="*/ 215660 w 518282"/>
                <a:gd name="connsiteY11" fmla="*/ 163902 h 353683"/>
                <a:gd name="connsiteX12" fmla="*/ 224287 w 518282"/>
                <a:gd name="connsiteY12" fmla="*/ 293298 h 353683"/>
                <a:gd name="connsiteX13" fmla="*/ 250166 w 518282"/>
                <a:gd name="connsiteY13" fmla="*/ 43132 h 353683"/>
                <a:gd name="connsiteX14" fmla="*/ 276045 w 518282"/>
                <a:gd name="connsiteY14" fmla="*/ 172529 h 353683"/>
                <a:gd name="connsiteX15" fmla="*/ 310551 w 518282"/>
                <a:gd name="connsiteY15" fmla="*/ 0 h 353683"/>
                <a:gd name="connsiteX16" fmla="*/ 396815 w 518282"/>
                <a:gd name="connsiteY16" fmla="*/ 353683 h 353683"/>
                <a:gd name="connsiteX17" fmla="*/ 474453 w 518282"/>
                <a:gd name="connsiteY17" fmla="*/ 327804 h 353683"/>
                <a:gd name="connsiteX18" fmla="*/ 483079 w 518282"/>
                <a:gd name="connsiteY18" fmla="*/ 267419 h 353683"/>
                <a:gd name="connsiteX19" fmla="*/ 491705 w 518282"/>
                <a:gd name="connsiteY19" fmla="*/ 232913 h 353683"/>
                <a:gd name="connsiteX20" fmla="*/ 517585 w 518282"/>
                <a:gd name="connsiteY20" fmla="*/ 172529 h 353683"/>
                <a:gd name="connsiteX21" fmla="*/ 517585 w 518282"/>
                <a:gd name="connsiteY21" fmla="*/ 163902 h 35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8282" h="353683">
                  <a:moveTo>
                    <a:pt x="0" y="267419"/>
                  </a:moveTo>
                  <a:cubicBezTo>
                    <a:pt x="5751" y="255917"/>
                    <a:pt x="12187" y="244733"/>
                    <a:pt x="17253" y="232913"/>
                  </a:cubicBezTo>
                  <a:cubicBezTo>
                    <a:pt x="20835" y="224555"/>
                    <a:pt x="22686" y="215548"/>
                    <a:pt x="25879" y="207034"/>
                  </a:cubicBezTo>
                  <a:cubicBezTo>
                    <a:pt x="31316" y="192535"/>
                    <a:pt x="37381" y="178279"/>
                    <a:pt x="43132" y="163902"/>
                  </a:cubicBezTo>
                  <a:cubicBezTo>
                    <a:pt x="46007" y="149525"/>
                    <a:pt x="48202" y="134994"/>
                    <a:pt x="51758" y="120770"/>
                  </a:cubicBezTo>
                  <a:cubicBezTo>
                    <a:pt x="53963" y="111948"/>
                    <a:pt x="59630" y="103953"/>
                    <a:pt x="60385" y="94891"/>
                  </a:cubicBezTo>
                  <a:cubicBezTo>
                    <a:pt x="62534" y="69101"/>
                    <a:pt x="60385" y="43132"/>
                    <a:pt x="60385" y="17253"/>
                  </a:cubicBezTo>
                  <a:cubicBezTo>
                    <a:pt x="77638" y="123645"/>
                    <a:pt x="90408" y="230862"/>
                    <a:pt x="112143" y="336430"/>
                  </a:cubicBezTo>
                  <a:cubicBezTo>
                    <a:pt x="113977" y="345336"/>
                    <a:pt x="119947" y="319607"/>
                    <a:pt x="120770" y="310551"/>
                  </a:cubicBezTo>
                  <a:cubicBezTo>
                    <a:pt x="129849" y="210679"/>
                    <a:pt x="129396" y="189904"/>
                    <a:pt x="129396" y="120770"/>
                  </a:cubicBezTo>
                  <a:cubicBezTo>
                    <a:pt x="155275" y="123645"/>
                    <a:pt x="183744" y="117751"/>
                    <a:pt x="207034" y="129396"/>
                  </a:cubicBezTo>
                  <a:cubicBezTo>
                    <a:pt x="217638" y="134698"/>
                    <a:pt x="213983" y="152165"/>
                    <a:pt x="215660" y="163902"/>
                  </a:cubicBezTo>
                  <a:cubicBezTo>
                    <a:pt x="225718" y="234305"/>
                    <a:pt x="224287" y="236276"/>
                    <a:pt x="224287" y="293298"/>
                  </a:cubicBezTo>
                  <a:lnTo>
                    <a:pt x="250166" y="43132"/>
                  </a:lnTo>
                  <a:lnTo>
                    <a:pt x="276045" y="172529"/>
                  </a:lnTo>
                  <a:lnTo>
                    <a:pt x="310551" y="0"/>
                  </a:lnTo>
                  <a:lnTo>
                    <a:pt x="396815" y="353683"/>
                  </a:lnTo>
                  <a:cubicBezTo>
                    <a:pt x="422694" y="345057"/>
                    <a:pt x="455164" y="347093"/>
                    <a:pt x="474453" y="327804"/>
                  </a:cubicBezTo>
                  <a:cubicBezTo>
                    <a:pt x="488830" y="313427"/>
                    <a:pt x="479442" y="287424"/>
                    <a:pt x="483079" y="267419"/>
                  </a:cubicBezTo>
                  <a:cubicBezTo>
                    <a:pt x="485200" y="255754"/>
                    <a:pt x="487542" y="244014"/>
                    <a:pt x="491705" y="232913"/>
                  </a:cubicBezTo>
                  <a:cubicBezTo>
                    <a:pt x="510221" y="183536"/>
                    <a:pt x="506873" y="215373"/>
                    <a:pt x="517585" y="172529"/>
                  </a:cubicBezTo>
                  <a:cubicBezTo>
                    <a:pt x="518282" y="169739"/>
                    <a:pt x="517585" y="166778"/>
                    <a:pt x="517585" y="163902"/>
                  </a:cubicBezTo>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83" name="Rectangle 82"/>
            <p:cNvSpPr/>
            <p:nvPr/>
          </p:nvSpPr>
          <p:spPr>
            <a:xfrm>
              <a:off x="2895600" y="3962400"/>
              <a:ext cx="609600" cy="228600"/>
            </a:xfrm>
            <a:prstGeom prst="rect">
              <a:avLst/>
            </a:prstGeom>
            <a:solidFill>
              <a:srgbClr val="FFC000">
                <a:alpha val="37000"/>
              </a:srgbClr>
            </a:solidFill>
            <a:ln w="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91158" name="TextBox 83"/>
            <p:cNvSpPr txBox="1">
              <a:spLocks noChangeArrowheads="1"/>
            </p:cNvSpPr>
            <p:nvPr/>
          </p:nvSpPr>
          <p:spPr bwMode="auto">
            <a:xfrm>
              <a:off x="3986690" y="3886200"/>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تهدیدها</a:t>
              </a:r>
              <a:endParaRPr lang="en-US" altLang="fa-IR" sz="1800" b="1">
                <a:cs typeface="B Kamran" panose="00000400000000000000" pitchFamily="2" charset="-78"/>
              </a:endParaRPr>
            </a:p>
          </p:txBody>
        </p:sp>
        <p:sp>
          <p:nvSpPr>
            <p:cNvPr id="91159" name="TextBox 84"/>
            <p:cNvSpPr txBox="1">
              <a:spLocks noChangeArrowheads="1"/>
            </p:cNvSpPr>
            <p:nvPr/>
          </p:nvSpPr>
          <p:spPr bwMode="auto">
            <a:xfrm>
              <a:off x="3986690" y="1535668"/>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پهنه ها</a:t>
              </a:r>
              <a:endParaRPr lang="en-US" altLang="fa-IR" sz="1800" b="1">
                <a:cs typeface="B Kamran" panose="00000400000000000000" pitchFamily="2" charset="-78"/>
              </a:endParaRPr>
            </a:p>
          </p:txBody>
        </p:sp>
        <p:sp>
          <p:nvSpPr>
            <p:cNvPr id="91160" name="TextBox 85"/>
            <p:cNvSpPr txBox="1">
              <a:spLocks noChangeArrowheads="1"/>
            </p:cNvSpPr>
            <p:nvPr/>
          </p:nvSpPr>
          <p:spPr bwMode="auto">
            <a:xfrm>
              <a:off x="3910490" y="2057400"/>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نقاط قوت</a:t>
              </a:r>
              <a:endParaRPr lang="en-US" altLang="fa-IR" sz="1800" b="1">
                <a:cs typeface="B Kamran" panose="00000400000000000000" pitchFamily="2" charset="-78"/>
              </a:endParaRPr>
            </a:p>
          </p:txBody>
        </p:sp>
        <p:sp>
          <p:nvSpPr>
            <p:cNvPr id="91161" name="TextBox 86"/>
            <p:cNvSpPr txBox="1">
              <a:spLocks noChangeArrowheads="1"/>
            </p:cNvSpPr>
            <p:nvPr/>
          </p:nvSpPr>
          <p:spPr bwMode="auto">
            <a:xfrm>
              <a:off x="3910490" y="2678668"/>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نقاط ضعف</a:t>
              </a:r>
              <a:endParaRPr lang="en-US" altLang="fa-IR" sz="1800" b="1">
                <a:cs typeface="B Kamran" panose="00000400000000000000" pitchFamily="2" charset="-78"/>
              </a:endParaRPr>
            </a:p>
          </p:txBody>
        </p:sp>
        <p:sp>
          <p:nvSpPr>
            <p:cNvPr id="91162" name="TextBox 87"/>
            <p:cNvSpPr txBox="1">
              <a:spLocks noChangeArrowheads="1"/>
            </p:cNvSpPr>
            <p:nvPr/>
          </p:nvSpPr>
          <p:spPr bwMode="auto">
            <a:xfrm>
              <a:off x="3886200" y="3288268"/>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فرصت ها</a:t>
              </a:r>
              <a:endParaRPr lang="en-US" altLang="fa-IR" sz="1800" b="1">
                <a:cs typeface="B Kamran" panose="00000400000000000000" pitchFamily="2" charset="-78"/>
              </a:endParaRPr>
            </a:p>
          </p:txBody>
        </p:sp>
      </p:gr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217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3" name="Table 12"/>
          <p:cNvGraphicFramePr>
            <a:graphicFrameLocks noGrp="1"/>
          </p:cNvGraphicFramePr>
          <p:nvPr/>
        </p:nvGraphicFramePr>
        <p:xfrm>
          <a:off x="2514599" y="1295400"/>
          <a:ext cx="10058402" cy="9113155"/>
        </p:xfrm>
        <a:graphic>
          <a:graphicData uri="http://schemas.openxmlformats.org/drawingml/2006/table">
            <a:tbl>
              <a:tblPr firstRow="1" bandRow="1">
                <a:tableStyleId>{5C22544A-7EE6-4342-B048-85BDC9FD1C3A}</a:tableStyleId>
              </a:tblPr>
              <a:tblGrid>
                <a:gridCol w="2011680"/>
                <a:gridCol w="2103123"/>
                <a:gridCol w="2971800"/>
                <a:gridCol w="2442408"/>
                <a:gridCol w="529391"/>
              </a:tblGrid>
              <a:tr h="613127">
                <a:tc>
                  <a:txBody>
                    <a:bodyPr/>
                    <a:lstStyle/>
                    <a:p>
                      <a:pPr marL="0" algn="ctr" defTabSz="1125352" rtl="1" eaLnBrk="1" latinLnBrk="0" hangingPunct="1">
                        <a:buFont typeface="Arial" pitchFamily="34" charset="0"/>
                      </a:pPr>
                      <a:r>
                        <a:rPr lang="fa-IR" sz="2800" b="1" kern="1200" dirty="0">
                          <a:solidFill>
                            <a:schemeClr val="dk1"/>
                          </a:solidFill>
                          <a:latin typeface="+mn-lt"/>
                          <a:ea typeface="+mn-ea"/>
                          <a:cs typeface="B Nazanin" pitchFamily="2" charset="-78"/>
                        </a:rPr>
                        <a:t>تهدید</a:t>
                      </a:r>
                      <a:endParaRPr lang="en-US" sz="2800" b="1" kern="1200" dirty="0">
                        <a:solidFill>
                          <a:schemeClr val="dk1"/>
                        </a:solidFill>
                        <a:latin typeface="+mn-lt"/>
                        <a:ea typeface="+mn-ea"/>
                        <a:cs typeface="B Nazanin" pitchFamily="2" charset="-78"/>
                      </a:endParaRPr>
                    </a:p>
                  </a:txBody>
                  <a:tcPr marT="54138" marB="54138">
                    <a:solidFill>
                      <a:schemeClr val="accent6">
                        <a:lumMod val="75000"/>
                      </a:schemeClr>
                    </a:solidFill>
                  </a:tcPr>
                </a:tc>
                <a:tc>
                  <a:txBody>
                    <a:bodyPr/>
                    <a:lstStyle/>
                    <a:p>
                      <a:pPr marL="0" algn="ctr" defTabSz="1125352" rtl="1" eaLnBrk="1" latinLnBrk="0" hangingPunct="1">
                        <a:buFont typeface="Arial" pitchFamily="34" charset="0"/>
                      </a:pPr>
                      <a:r>
                        <a:rPr lang="fa-IR" sz="2800" b="1" kern="1200" dirty="0">
                          <a:solidFill>
                            <a:schemeClr val="dk1"/>
                          </a:solidFill>
                          <a:latin typeface="+mn-lt"/>
                          <a:ea typeface="+mn-ea"/>
                          <a:cs typeface="B Nazanin" pitchFamily="2" charset="-78"/>
                        </a:rPr>
                        <a:t>فرصت</a:t>
                      </a:r>
                      <a:endParaRPr lang="en-US" sz="2800" b="1" kern="1200" dirty="0">
                        <a:solidFill>
                          <a:schemeClr val="dk1"/>
                        </a:solidFill>
                        <a:latin typeface="+mn-lt"/>
                        <a:ea typeface="+mn-ea"/>
                        <a:cs typeface="B Nazanin" pitchFamily="2" charset="-78"/>
                      </a:endParaRPr>
                    </a:p>
                  </a:txBody>
                  <a:tcPr marT="54138" marB="54138">
                    <a:solidFill>
                      <a:schemeClr val="accent6">
                        <a:lumMod val="75000"/>
                      </a:schemeClr>
                    </a:solidFill>
                  </a:tcPr>
                </a:tc>
                <a:tc>
                  <a:txBody>
                    <a:bodyPr/>
                    <a:lstStyle/>
                    <a:p>
                      <a:pPr marL="0" algn="ctr" defTabSz="1125352" rtl="1" eaLnBrk="1" latinLnBrk="0" hangingPunct="1">
                        <a:buFont typeface="Arial" pitchFamily="34" charset="0"/>
                      </a:pPr>
                      <a:r>
                        <a:rPr lang="fa-IR" sz="2800" b="1" kern="1200" dirty="0">
                          <a:solidFill>
                            <a:schemeClr val="dk1"/>
                          </a:solidFill>
                          <a:latin typeface="+mn-lt"/>
                          <a:ea typeface="+mn-ea"/>
                          <a:cs typeface="B Nazanin" pitchFamily="2" charset="-78"/>
                        </a:rPr>
                        <a:t>ضعف</a:t>
                      </a:r>
                      <a:endParaRPr lang="en-US" sz="2800" b="1" kern="1200" dirty="0">
                        <a:solidFill>
                          <a:schemeClr val="dk1"/>
                        </a:solidFill>
                        <a:latin typeface="+mn-lt"/>
                        <a:ea typeface="+mn-ea"/>
                        <a:cs typeface="B Nazanin" pitchFamily="2" charset="-78"/>
                      </a:endParaRPr>
                    </a:p>
                  </a:txBody>
                  <a:tcPr marT="54138" marB="54138">
                    <a:solidFill>
                      <a:schemeClr val="accent6">
                        <a:lumMod val="75000"/>
                      </a:schemeClr>
                    </a:solidFill>
                  </a:tcPr>
                </a:tc>
                <a:tc>
                  <a:txBody>
                    <a:bodyPr/>
                    <a:lstStyle/>
                    <a:p>
                      <a:pPr marL="0" algn="ctr" defTabSz="1125352" rtl="1" eaLnBrk="1" latinLnBrk="0" hangingPunct="1">
                        <a:buFont typeface="Arial" pitchFamily="34" charset="0"/>
                      </a:pPr>
                      <a:r>
                        <a:rPr lang="fa-IR" sz="2800" b="1" kern="1200" dirty="0">
                          <a:solidFill>
                            <a:schemeClr val="dk1"/>
                          </a:solidFill>
                          <a:latin typeface="+mn-lt"/>
                          <a:ea typeface="+mn-ea"/>
                          <a:cs typeface="B Nazanin" pitchFamily="2" charset="-78"/>
                        </a:rPr>
                        <a:t>قوت</a:t>
                      </a:r>
                      <a:endParaRPr lang="en-US" sz="2800" b="1" kern="1200" dirty="0">
                        <a:solidFill>
                          <a:schemeClr val="dk1"/>
                        </a:solidFill>
                        <a:latin typeface="+mn-lt"/>
                        <a:ea typeface="+mn-ea"/>
                        <a:cs typeface="B Nazanin" pitchFamily="2" charset="-78"/>
                      </a:endParaRPr>
                    </a:p>
                  </a:txBody>
                  <a:tcPr marT="54138" marB="54138">
                    <a:solidFill>
                      <a:schemeClr val="accent6">
                        <a:lumMod val="75000"/>
                      </a:schemeClr>
                    </a:solidFill>
                  </a:tcPr>
                </a:tc>
                <a:tc>
                  <a:txBody>
                    <a:bodyPr/>
                    <a:lstStyle/>
                    <a:p>
                      <a:pPr marL="0" algn="ctr" defTabSz="1125352" rtl="1" eaLnBrk="1" latinLnBrk="0" hangingPunct="1"/>
                      <a:endParaRPr lang="en-US" sz="2800" b="1" kern="1200" dirty="0">
                        <a:solidFill>
                          <a:schemeClr val="dk1"/>
                        </a:solidFill>
                        <a:latin typeface="+mn-lt"/>
                        <a:ea typeface="+mn-ea"/>
                        <a:cs typeface="B Nazanin" pitchFamily="2" charset="-78"/>
                      </a:endParaRPr>
                    </a:p>
                  </a:txBody>
                  <a:tcPr marT="54138" marB="54138">
                    <a:solidFill>
                      <a:schemeClr val="accent6">
                        <a:lumMod val="60000"/>
                        <a:lumOff val="40000"/>
                      </a:schemeClr>
                    </a:solidFill>
                  </a:tcPr>
                </a:tc>
              </a:tr>
              <a:tr h="3591168">
                <a:tc>
                  <a:txBody>
                    <a:bodyPr/>
                    <a:lstStyle/>
                    <a:p>
                      <a:pPr marL="0" algn="ctr" defTabSz="1125352" rtl="1" eaLnBrk="1" latinLnBrk="0" hangingPunct="1">
                        <a:buFontTx/>
                        <a:buNone/>
                      </a:pPr>
                      <a:endParaRPr lang="en-US" sz="2600" b="0" kern="1200" dirty="0">
                        <a:solidFill>
                          <a:schemeClr val="dk1"/>
                        </a:solidFill>
                        <a:latin typeface="+mn-lt"/>
                        <a:ea typeface="+mn-ea"/>
                        <a:cs typeface="B Nazanin" pitchFamily="2" charset="-78"/>
                      </a:endParaRPr>
                    </a:p>
                  </a:txBody>
                  <a:tcPr marT="54138" marB="54138">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در صورت تغییر مسیر کمربندی، بهسازی کالبدی و عملکردی آن با توجه به مجاورت با گورستان، فضا را جهت حضور شهروندان برای اجرای مراسم و... فراهم می آورد.</a:t>
                      </a:r>
                      <a:endParaRPr lang="en-US" sz="2800" b="0" kern="1200" dirty="0">
                        <a:solidFill>
                          <a:schemeClr val="dk1"/>
                        </a:solidFill>
                        <a:latin typeface="+mn-lt"/>
                        <a:ea typeface="+mn-ea"/>
                        <a:cs typeface="B Kamran" pitchFamily="2" charset="-78"/>
                      </a:endParaRPr>
                    </a:p>
                  </a:txBody>
                  <a:tcPr marT="54138" marB="54138">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قرارگیری در مسیر کمربندی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تداخل سواره و پیاده و نبود ایمنی (تردد ماشین های سنگین و عبوری با سرعت بالا)</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عدم تعریف فضا</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عدم خوانایی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عدم آسایش اقلیمی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نبود محصوریت مطلوب</a:t>
                      </a:r>
                      <a:endParaRPr lang="en-US" sz="2800" b="0" kern="1200" dirty="0">
                        <a:solidFill>
                          <a:schemeClr val="dk1"/>
                        </a:solidFill>
                        <a:latin typeface="+mn-lt"/>
                        <a:ea typeface="+mn-ea"/>
                        <a:cs typeface="B Kamran" pitchFamily="2" charset="-78"/>
                      </a:endParaRPr>
                    </a:p>
                  </a:txBody>
                  <a:tcPr marT="54138" marB="54138">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قرارگیری در نزدیکی گورستان به عنوان عاملی هویت بخش</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800" b="0" kern="1200" dirty="0">
                        <a:solidFill>
                          <a:schemeClr val="dk1"/>
                        </a:solidFill>
                        <a:latin typeface="+mn-lt"/>
                        <a:ea typeface="+mn-ea"/>
                        <a:cs typeface="B Kamran" pitchFamily="2" charset="-78"/>
                      </a:endParaRPr>
                    </a:p>
                  </a:txBody>
                  <a:tcPr marT="54138" marB="54138">
                    <a:solidFill>
                      <a:schemeClr val="accent6">
                        <a:lumMod val="40000"/>
                        <a:lumOff val="60000"/>
                      </a:schemeClr>
                    </a:solidFill>
                  </a:tcPr>
                </a:tc>
                <a:tc>
                  <a:txBody>
                    <a:bodyPr/>
                    <a:lstStyle/>
                    <a:p>
                      <a:pPr marL="0" algn="ctr" defTabSz="1125352" rtl="1" eaLnBrk="1" latinLnBrk="0" hangingPunct="1"/>
                      <a:r>
                        <a:rPr lang="fa-IR" sz="2800" b="1" kern="1200" dirty="0">
                          <a:solidFill>
                            <a:schemeClr val="dk1"/>
                          </a:solidFill>
                          <a:latin typeface="+mn-lt"/>
                          <a:ea typeface="+mn-ea"/>
                          <a:cs typeface="B Nazanin" pitchFamily="2" charset="-78"/>
                        </a:rPr>
                        <a:t>میدان نزدیک گورستان</a:t>
                      </a:r>
                      <a:endParaRPr lang="en-US" sz="2800" b="1" kern="1200" dirty="0">
                        <a:solidFill>
                          <a:schemeClr val="dk1"/>
                        </a:solidFill>
                        <a:latin typeface="+mn-lt"/>
                        <a:ea typeface="+mn-ea"/>
                        <a:cs typeface="B Nazanin" pitchFamily="2" charset="-78"/>
                      </a:endParaRPr>
                    </a:p>
                  </a:txBody>
                  <a:tcPr marT="54138" marB="54138" vert="vert270">
                    <a:solidFill>
                      <a:schemeClr val="accent6">
                        <a:lumMod val="60000"/>
                        <a:lumOff val="40000"/>
                      </a:schemeClr>
                    </a:solidFill>
                  </a:tcPr>
                </a:tc>
              </a:tr>
              <a:tr h="4908860">
                <a:tc>
                  <a:txBody>
                    <a:bodyPr/>
                    <a:lstStyle/>
                    <a:p>
                      <a:pPr marL="0" algn="ctr" defTabSz="1125352" rtl="1" eaLnBrk="1" latinLnBrk="0" hangingPunct="1">
                        <a:buFontTx/>
                        <a:buNone/>
                      </a:pPr>
                      <a:endParaRPr lang="en-US" sz="2600" b="0" kern="1200" dirty="0">
                        <a:solidFill>
                          <a:schemeClr val="dk1"/>
                        </a:solidFill>
                        <a:latin typeface="+mn-lt"/>
                        <a:ea typeface="+mn-ea"/>
                        <a:cs typeface="B Nazanin" pitchFamily="2" charset="-78"/>
                      </a:endParaRPr>
                    </a:p>
                  </a:txBody>
                  <a:tcPr marT="54138" marB="54138">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بهبود کالبدی و عملکردی فضا و تامین آسایش اقلیمی آن زمینه را برای حضور شهروندان، استفاده مطلوب از فضا و سرزندگی پدید می آورد.</a:t>
                      </a:r>
                      <a:endParaRPr lang="en-US" sz="28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800" b="0" kern="1200" dirty="0">
                        <a:solidFill>
                          <a:schemeClr val="dk1"/>
                        </a:solidFill>
                        <a:latin typeface="+mn-lt"/>
                        <a:ea typeface="+mn-ea"/>
                        <a:cs typeface="B Kamran" pitchFamily="2" charset="-78"/>
                      </a:endParaRPr>
                    </a:p>
                  </a:txBody>
                  <a:tcPr marT="54138" marB="54138">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عدم تعریف فضا</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عدم محصوریت مطلوب</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نبود خوانایی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عدم تعریف عملکردهای مطلوب در لبه فضا</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تداخل سواره و پیاده (نبود ایمنی)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عدم آسایش اقلیمی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عدم تعریف فضا برای حضور شهروندان (پیاده مداری)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اغتشاشات بصری</a:t>
                      </a:r>
                      <a:endParaRPr lang="en-US" sz="28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800" b="0" kern="1200" dirty="0">
                        <a:solidFill>
                          <a:schemeClr val="dk1"/>
                        </a:solidFill>
                        <a:latin typeface="+mn-lt"/>
                        <a:ea typeface="+mn-ea"/>
                        <a:cs typeface="B Kamran" pitchFamily="2" charset="-78"/>
                      </a:endParaRPr>
                    </a:p>
                  </a:txBody>
                  <a:tcPr marT="54138" marB="54138">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800" b="0" kern="1200" dirty="0">
                          <a:solidFill>
                            <a:schemeClr val="dk1"/>
                          </a:solidFill>
                          <a:latin typeface="+mn-lt"/>
                          <a:ea typeface="+mn-ea"/>
                          <a:cs typeface="B Kamran" pitchFamily="2" charset="-78"/>
                        </a:rPr>
                        <a:t>قرار گیری در مسیراصلی شهر (خیابان امام خمینی)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8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800" b="0" kern="1200" dirty="0">
                        <a:solidFill>
                          <a:schemeClr val="dk1"/>
                        </a:solidFill>
                        <a:latin typeface="+mn-lt"/>
                        <a:ea typeface="+mn-ea"/>
                        <a:cs typeface="B Kamran" pitchFamily="2" charset="-78"/>
                      </a:endParaRPr>
                    </a:p>
                  </a:txBody>
                  <a:tcPr marT="54138" marB="54138">
                    <a:solidFill>
                      <a:schemeClr val="accent6">
                        <a:lumMod val="40000"/>
                        <a:lumOff val="60000"/>
                      </a:schemeClr>
                    </a:solidFill>
                  </a:tcPr>
                </a:tc>
                <a:tc>
                  <a:txBody>
                    <a:bodyPr/>
                    <a:lstStyle/>
                    <a:p>
                      <a:pPr marL="0" marR="0" indent="0" algn="ctr" defTabSz="1125352" rtl="1" eaLnBrk="1" fontAlgn="auto" latinLnBrk="0" hangingPunct="1">
                        <a:lnSpc>
                          <a:spcPct val="100000"/>
                        </a:lnSpc>
                        <a:spcBef>
                          <a:spcPts val="0"/>
                        </a:spcBef>
                        <a:spcAft>
                          <a:spcPts val="0"/>
                        </a:spcAft>
                        <a:buClrTx/>
                        <a:buSzTx/>
                        <a:buFontTx/>
                        <a:buNone/>
                        <a:tabLst/>
                        <a:defRPr/>
                      </a:pPr>
                      <a:r>
                        <a:rPr lang="fa-IR" sz="2800" b="1" kern="1200" dirty="0">
                          <a:solidFill>
                            <a:schemeClr val="dk1"/>
                          </a:solidFill>
                          <a:latin typeface="+mn-lt"/>
                          <a:ea typeface="+mn-ea"/>
                          <a:cs typeface="B Nazanin" pitchFamily="2" charset="-78"/>
                        </a:rPr>
                        <a:t>میدان وحدت</a:t>
                      </a:r>
                      <a:endParaRPr lang="en-US" sz="2800" b="1" kern="1200" dirty="0">
                        <a:solidFill>
                          <a:schemeClr val="dk1"/>
                        </a:solidFill>
                        <a:latin typeface="+mn-lt"/>
                        <a:ea typeface="+mn-ea"/>
                        <a:cs typeface="B Nazanin" pitchFamily="2" charset="-78"/>
                      </a:endParaRPr>
                    </a:p>
                    <a:p>
                      <a:pPr marL="0" algn="ctr" defTabSz="1125352" rtl="1" eaLnBrk="1" latinLnBrk="0" hangingPunct="1"/>
                      <a:endParaRPr lang="en-US" sz="2800" b="1" kern="1200" dirty="0">
                        <a:solidFill>
                          <a:schemeClr val="dk1"/>
                        </a:solidFill>
                        <a:latin typeface="+mn-lt"/>
                        <a:ea typeface="+mn-ea"/>
                        <a:cs typeface="B Nazanin" pitchFamily="2" charset="-78"/>
                      </a:endParaRPr>
                    </a:p>
                  </a:txBody>
                  <a:tcPr marT="54138" marB="54138" vert="vert270">
                    <a:solidFill>
                      <a:schemeClr val="accent6">
                        <a:lumMod val="60000"/>
                        <a:lumOff val="40000"/>
                      </a:schemeClr>
                    </a:solidFill>
                  </a:tcPr>
                </a:tc>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319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3" name="Table 12"/>
          <p:cNvGraphicFramePr>
            <a:graphicFrameLocks noGrp="1"/>
          </p:cNvGraphicFramePr>
          <p:nvPr/>
        </p:nvGraphicFramePr>
        <p:xfrm>
          <a:off x="2590798" y="1524001"/>
          <a:ext cx="9753601" cy="6934199"/>
        </p:xfrm>
        <a:graphic>
          <a:graphicData uri="http://schemas.openxmlformats.org/drawingml/2006/table">
            <a:tbl>
              <a:tblPr firstRow="1" bandRow="1">
                <a:tableStyleId>{5C22544A-7EE6-4342-B048-85BDC9FD1C3A}</a:tableStyleId>
              </a:tblPr>
              <a:tblGrid>
                <a:gridCol w="1197810"/>
                <a:gridCol w="2372703"/>
                <a:gridCol w="3188560"/>
                <a:gridCol w="2481179"/>
                <a:gridCol w="513349"/>
              </a:tblGrid>
              <a:tr h="761999">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تهدید</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فرصت</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ضعف</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قوت</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algn="ctr" rtl="1"/>
                      <a:endParaRPr lang="en-US" sz="2000" b="1" dirty="0"/>
                    </a:p>
                  </a:txBody>
                  <a:tcPr>
                    <a:solidFill>
                      <a:schemeClr val="accent6">
                        <a:lumMod val="60000"/>
                        <a:lumOff val="40000"/>
                      </a:schemeClr>
                    </a:solidFill>
                  </a:tcPr>
                </a:tc>
              </a:tr>
              <a:tr h="6172200">
                <a:tc>
                  <a:txBody>
                    <a:bodyPr/>
                    <a:lstStyle/>
                    <a:p>
                      <a:pPr algn="just" rtl="1">
                        <a:buFontTx/>
                        <a:buNone/>
                      </a:pPr>
                      <a:endParaRPr lang="en-US" sz="2200" b="0" dirty="0">
                        <a:cs typeface="B Nazanin" pitchFamily="2" charset="-78"/>
                      </a:endParaRPr>
                    </a:p>
                  </a:txBody>
                  <a:tcPr>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امکان تبدیل این فضا به عرصه تعاملات اجتماعی و میدان محلی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امکان بهبود المان موجد در مرکز میدانچه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امکان ایجاد آسایث اقلیمی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امکان تقویت المان ورودی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0" kern="1200" dirty="0">
                        <a:solidFill>
                          <a:schemeClr val="dk1"/>
                        </a:solidFill>
                        <a:latin typeface="+mn-lt"/>
                        <a:ea typeface="+mn-ea"/>
                        <a:cs typeface="B Kamran" pitchFamily="2" charset="-78"/>
                      </a:endParaRPr>
                    </a:p>
                  </a:txBody>
                  <a:tcPr>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استفاده از این میدانچه به عنوان پارکینگ</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نبود تعین فضایی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کیفیت پایین ابنیه پیرامون میدانچه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نبود کاربری های فعال در جداره گره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نبود آسایش اقلیمی، جهت گروه های اجتماعی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کیفیت پایین المان وسط میدان</a:t>
                      </a:r>
                    </a:p>
                  </a:txBody>
                  <a:tcPr>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تعریف شدن ورودی گره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وجود فضای مکث و تعاملات اجتماعی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پاتوق شدن گره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وجود المان محلی(مذهبی) وسط میدانچه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0" kern="1200" dirty="0">
                          <a:solidFill>
                            <a:schemeClr val="dk1"/>
                          </a:solidFill>
                          <a:latin typeface="+mn-lt"/>
                          <a:ea typeface="+mn-ea"/>
                          <a:cs typeface="B Kamran" pitchFamily="2" charset="-78"/>
                        </a:rPr>
                        <a:t> وجد سبزینگی در اطراف میدانچه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0" kern="1200" dirty="0">
                        <a:solidFill>
                          <a:schemeClr val="dk1"/>
                        </a:solidFill>
                        <a:latin typeface="+mn-lt"/>
                        <a:ea typeface="+mn-ea"/>
                        <a:cs typeface="B Kamran" pitchFamily="2" charset="-78"/>
                      </a:endParaRP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400" b="0" kern="1200" dirty="0">
                        <a:solidFill>
                          <a:schemeClr val="dk1"/>
                        </a:solidFill>
                        <a:latin typeface="+mn-lt"/>
                        <a:ea typeface="+mn-ea"/>
                        <a:cs typeface="B Kamran" pitchFamily="2" charset="-78"/>
                      </a:endParaRPr>
                    </a:p>
                  </a:txBody>
                  <a:tcPr>
                    <a:solidFill>
                      <a:schemeClr val="accent6">
                        <a:lumMod val="40000"/>
                        <a:lumOff val="60000"/>
                      </a:schemeClr>
                    </a:solidFill>
                  </a:tcPr>
                </a:tc>
                <a:tc>
                  <a:txBody>
                    <a:bodyPr/>
                    <a:lstStyle/>
                    <a:p>
                      <a:pPr algn="ctr" rtl="1"/>
                      <a:r>
                        <a:rPr lang="fa-IR" sz="2400" b="1" dirty="0">
                          <a:cs typeface="B Nazanin" pitchFamily="2" charset="-78"/>
                        </a:rPr>
                        <a:t>میدانچه</a:t>
                      </a:r>
                      <a:r>
                        <a:rPr lang="fa-IR" sz="2400" b="1" baseline="0" dirty="0">
                          <a:cs typeface="B Nazanin" pitchFamily="2" charset="-78"/>
                        </a:rPr>
                        <a:t> داخل محله دشت قوت</a:t>
                      </a:r>
                      <a:endParaRPr lang="en-US" sz="2400" b="1" dirty="0">
                        <a:cs typeface="B Nazanin" pitchFamily="2" charset="-78"/>
                      </a:endParaRPr>
                    </a:p>
                  </a:txBody>
                  <a:tcPr vert="vert270">
                    <a:solidFill>
                      <a:schemeClr val="accent6">
                        <a:lumMod val="60000"/>
                        <a:lumOff val="40000"/>
                      </a:schemeClr>
                    </a:solidFill>
                  </a:tcPr>
                </a:tc>
              </a:tr>
            </a:tbl>
          </a:graphicData>
        </a:graphic>
      </p:graphicFrame>
      <p:pic>
        <p:nvPicPr>
          <p:cNvPr id="93199" name="Picture 2" descr="E:\Arshad-Tarahi shahri\Semestry 3_90-91\Kargahe 2_Shahr\karbari uint\karbari arazi(koochik).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677400" y="5791200"/>
            <a:ext cx="192087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421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3" name="Table 12"/>
          <p:cNvGraphicFramePr>
            <a:graphicFrameLocks noGrp="1"/>
          </p:cNvGraphicFramePr>
          <p:nvPr/>
        </p:nvGraphicFramePr>
        <p:xfrm>
          <a:off x="2247900" y="1371600"/>
          <a:ext cx="10591800" cy="7650480"/>
        </p:xfrm>
        <a:graphic>
          <a:graphicData uri="http://schemas.openxmlformats.org/drawingml/2006/table">
            <a:tbl>
              <a:tblPr firstRow="1" bandRow="1">
                <a:tableStyleId>{5C22544A-7EE6-4342-B048-85BDC9FD1C3A}</a:tableStyleId>
              </a:tblPr>
              <a:tblGrid>
                <a:gridCol w="2180665"/>
                <a:gridCol w="1635499"/>
                <a:gridCol w="2959474"/>
                <a:gridCol w="3193115"/>
                <a:gridCol w="623047"/>
              </a:tblGrid>
              <a:tr h="468128">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تهدید</a:t>
                      </a:r>
                      <a:endParaRPr lang="en-US" sz="2500" b="1" kern="1200" dirty="0">
                        <a:solidFill>
                          <a:schemeClr val="dk1"/>
                        </a:solidFill>
                        <a:latin typeface="+mn-lt"/>
                        <a:ea typeface="+mn-ea"/>
                        <a:cs typeface="B Nazanin" pitchFamily="2" charset="-78"/>
                      </a:endParaRPr>
                    </a:p>
                  </a:txBody>
                  <a:tcPr marT="46813" marB="46813">
                    <a:solidFill>
                      <a:schemeClr val="accent6">
                        <a:lumMod val="75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فرصت</a:t>
                      </a:r>
                      <a:endParaRPr lang="en-US" sz="2500" b="1" kern="1200" dirty="0">
                        <a:solidFill>
                          <a:schemeClr val="dk1"/>
                        </a:solidFill>
                        <a:latin typeface="+mn-lt"/>
                        <a:ea typeface="+mn-ea"/>
                        <a:cs typeface="B Nazanin" pitchFamily="2" charset="-78"/>
                      </a:endParaRPr>
                    </a:p>
                  </a:txBody>
                  <a:tcPr marT="46813" marB="46813">
                    <a:solidFill>
                      <a:schemeClr val="accent6">
                        <a:lumMod val="75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ضعف</a:t>
                      </a:r>
                      <a:endParaRPr lang="en-US" sz="2500" b="1" kern="1200" dirty="0">
                        <a:solidFill>
                          <a:schemeClr val="dk1"/>
                        </a:solidFill>
                        <a:latin typeface="+mn-lt"/>
                        <a:ea typeface="+mn-ea"/>
                        <a:cs typeface="B Nazanin" pitchFamily="2" charset="-78"/>
                      </a:endParaRPr>
                    </a:p>
                  </a:txBody>
                  <a:tcPr marT="46813" marB="46813">
                    <a:solidFill>
                      <a:schemeClr val="accent6">
                        <a:lumMod val="75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قوت</a:t>
                      </a:r>
                      <a:endParaRPr lang="en-US" sz="2500" b="1" kern="1200" dirty="0">
                        <a:solidFill>
                          <a:schemeClr val="dk1"/>
                        </a:solidFill>
                        <a:latin typeface="+mn-lt"/>
                        <a:ea typeface="+mn-ea"/>
                        <a:cs typeface="B Nazanin" pitchFamily="2" charset="-78"/>
                      </a:endParaRPr>
                    </a:p>
                  </a:txBody>
                  <a:tcPr marT="46813" marB="46813">
                    <a:solidFill>
                      <a:schemeClr val="accent6">
                        <a:lumMod val="75000"/>
                      </a:schemeClr>
                    </a:solidFill>
                  </a:tcPr>
                </a:tc>
                <a:tc>
                  <a:txBody>
                    <a:bodyPr/>
                    <a:lstStyle/>
                    <a:p>
                      <a:pPr marL="0" algn="ctr" defTabSz="1125352" rtl="1" eaLnBrk="1" latinLnBrk="0" hangingPunct="1">
                        <a:buFont typeface="Arial" pitchFamily="34" charset="0"/>
                      </a:pPr>
                      <a:endParaRPr lang="en-US" sz="2500" b="1" kern="1200" dirty="0">
                        <a:solidFill>
                          <a:schemeClr val="dk1"/>
                        </a:solidFill>
                        <a:latin typeface="+mn-lt"/>
                        <a:ea typeface="+mn-ea"/>
                        <a:cs typeface="B Nazanin" pitchFamily="2" charset="-78"/>
                      </a:endParaRPr>
                    </a:p>
                  </a:txBody>
                  <a:tcPr marT="46813" marB="46813">
                    <a:solidFill>
                      <a:schemeClr val="accent6">
                        <a:lumMod val="60000"/>
                        <a:lumOff val="40000"/>
                      </a:schemeClr>
                    </a:solidFill>
                  </a:tcPr>
                </a:tc>
              </a:tr>
              <a:tr h="3424145">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امکان تخریب قلعه قدیمی شهر</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امکان ایجاد کاربری های ناسازگار با زمینه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امکان از بین بردن دید مناسب به یخچال</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امکان از بین رفتن هویت کنونی یخچال و حصار قدیمی شهر</a:t>
                      </a:r>
                      <a:endParaRPr lang="en-US" sz="2000" b="0" kern="1200" dirty="0">
                        <a:solidFill>
                          <a:schemeClr val="dk1"/>
                        </a:solidFill>
                        <a:latin typeface="+mn-lt"/>
                        <a:ea typeface="+mn-ea"/>
                        <a:cs typeface="B Kamran" pitchFamily="2" charset="-78"/>
                      </a:endParaRPr>
                    </a:p>
                  </a:txBody>
                  <a:tcPr marT="46813" marB="46813">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امکان ایجاد سرزندگی در گره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امکان خلق عرصه فعال شهری مقابل یخچال</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امکان بهبود دید ومنظر</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امکان بهبود کیفیت فضای سبز موجود</a:t>
                      </a:r>
                      <a:endParaRPr lang="en-US" sz="2000" b="0" kern="1200" dirty="0">
                        <a:solidFill>
                          <a:schemeClr val="dk1"/>
                        </a:solidFill>
                        <a:latin typeface="+mn-lt"/>
                        <a:ea typeface="+mn-ea"/>
                        <a:cs typeface="B Kamran" pitchFamily="2" charset="-78"/>
                      </a:endParaRPr>
                    </a:p>
                  </a:txBody>
                  <a:tcPr marT="46813" marB="46813">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تعریف نشدن کاربری برای جداره گره مقابل یخچال </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ضعف در کیفیت فضای سبز مقابل یخچال</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نبود کاربری های جذاب و فعال مقابل یخچال</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سرزنده نبودن گره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نبود مبلمان شهری</a:t>
                      </a:r>
                    </a:p>
                  </a:txBody>
                  <a:tcPr marT="46813" marB="46813">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وجود یخچال تاریخی جهت خوانایی مسیر</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گشایش فضایی مقابل یخچال</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دید مطلوب به یخچال</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دید مطلوب از مقابل یخچال به فضای شهر، به جهت اختلاف ارتفاع </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کالبد مطلوب یخچال، به عنوان عنصری تاریخی در گره محلی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وجود کاربری های سازگار با زمینه( کارگاه سفالگری،جاذب توریست)</a:t>
                      </a:r>
                    </a:p>
                  </a:txBody>
                  <a:tcPr marT="46813" marB="46813">
                    <a:solidFill>
                      <a:schemeClr val="accent6">
                        <a:lumMod val="40000"/>
                        <a:lumOff val="60000"/>
                      </a:schemeClr>
                    </a:solidFill>
                  </a:tcPr>
                </a:tc>
                <a:tc>
                  <a:txBody>
                    <a:bodyPr/>
                    <a:lstStyle/>
                    <a:p>
                      <a:pPr marL="0" algn="ctr" defTabSz="1125352" rtl="1" eaLnBrk="1" latinLnBrk="0" hangingPunct="1">
                        <a:buFont typeface="Arial" pitchFamily="34" charset="0"/>
                      </a:pPr>
                      <a:r>
                        <a:rPr lang="fa-IR" sz="2500" b="1" kern="1200" dirty="0">
                          <a:solidFill>
                            <a:schemeClr val="dk1"/>
                          </a:solidFill>
                          <a:latin typeface="+mn-lt"/>
                          <a:ea typeface="+mn-ea"/>
                          <a:cs typeface="B Nazanin" pitchFamily="2" charset="-78"/>
                        </a:rPr>
                        <a:t>گره  یخچال</a:t>
                      </a:r>
                      <a:endParaRPr lang="en-US" sz="2500" b="1" kern="1200" dirty="0">
                        <a:solidFill>
                          <a:schemeClr val="dk1"/>
                        </a:solidFill>
                        <a:latin typeface="+mn-lt"/>
                        <a:ea typeface="+mn-ea"/>
                        <a:cs typeface="B Nazanin" pitchFamily="2" charset="-78"/>
                      </a:endParaRPr>
                    </a:p>
                  </a:txBody>
                  <a:tcPr marT="46813" marB="46813" vert="vert270">
                    <a:solidFill>
                      <a:schemeClr val="accent6">
                        <a:lumMod val="60000"/>
                        <a:lumOff val="40000"/>
                      </a:schemeClr>
                    </a:solidFill>
                  </a:tcPr>
                </a:tc>
              </a:tr>
              <a:tr h="3758207">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عدم توجه به نوع توسعه شهر در قسمت غربی مسیر باعث از بین رفتن باغات و مزارع می گردد.</a:t>
                      </a:r>
                      <a:endParaRPr lang="en-US" sz="2000" b="0" kern="1200" dirty="0">
                        <a:solidFill>
                          <a:schemeClr val="dk1"/>
                        </a:solidFill>
                        <a:latin typeface="+mn-lt"/>
                        <a:ea typeface="+mn-ea"/>
                        <a:cs typeface="B Kamran" pitchFamily="2" charset="-78"/>
                      </a:endParaRPr>
                    </a:p>
                  </a:txBody>
                  <a:tcPr marT="46813" marB="46813">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وجود زمین های بایر و باغات فرصتی است جهت ایجاد تنوع در تعریف لبه خیابان با استفاده از جداره های نرم و سخت و ایجاد سرزندگی و انعظاف پذیری</a:t>
                      </a:r>
                      <a:endParaRPr lang="en-US" sz="2000" b="0" kern="1200" dirty="0">
                        <a:solidFill>
                          <a:schemeClr val="dk1"/>
                        </a:solidFill>
                        <a:latin typeface="+mn-lt"/>
                        <a:ea typeface="+mn-ea"/>
                        <a:cs typeface="B Kamran" pitchFamily="2" charset="-78"/>
                      </a:endParaRPr>
                    </a:p>
                  </a:txBody>
                  <a:tcPr marT="46813" marB="46813">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نبود خوانایی در طول مسیر</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نبود تجهیزات و مبلمان شهری مناسب</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نبود کاربری های جاذب و مختلط </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عدم آسایش اقلیمی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عدم سرزندگی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عدم پیوستگی در لبه های خیابان</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اغتشاشات بصری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عدم تعریف کریدور بصری مناسب در طول مسیر</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عدم امنیت</a:t>
                      </a:r>
                    </a:p>
                  </a:txBody>
                  <a:tcPr marT="46813" marB="46813">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عرض مطلوب خیابان</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وجود گره های مهم شهری در طول مسیر</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000" b="0" kern="1200" dirty="0">
                        <a:solidFill>
                          <a:schemeClr val="dk1"/>
                        </a:solidFill>
                        <a:latin typeface="+mn-lt"/>
                        <a:ea typeface="+mn-ea"/>
                        <a:cs typeface="B Kamran" pitchFamily="2" charset="-78"/>
                      </a:endParaRPr>
                    </a:p>
                  </a:txBody>
                  <a:tcPr marT="46813" marB="46813">
                    <a:solidFill>
                      <a:schemeClr val="accent6">
                        <a:lumMod val="40000"/>
                        <a:lumOff val="60000"/>
                      </a:schemeClr>
                    </a:solidFill>
                  </a:tcPr>
                </a:tc>
                <a:tc>
                  <a:txBody>
                    <a:bodyPr/>
                    <a:lstStyle/>
                    <a:p>
                      <a:pPr marL="0" marR="0" indent="0" algn="ctr" defTabSz="1125352" rtl="1" eaLnBrk="1" fontAlgn="auto" latinLnBrk="0" hangingPunct="1">
                        <a:lnSpc>
                          <a:spcPct val="100000"/>
                        </a:lnSpc>
                        <a:spcBef>
                          <a:spcPts val="0"/>
                        </a:spcBef>
                        <a:spcAft>
                          <a:spcPts val="0"/>
                        </a:spcAft>
                        <a:buClrTx/>
                        <a:buSzTx/>
                        <a:buFont typeface="Arial" pitchFamily="34" charset="0"/>
                        <a:buNone/>
                        <a:tabLst/>
                        <a:defRPr/>
                      </a:pPr>
                      <a:r>
                        <a:rPr lang="fa-IR" sz="2500" b="1" dirty="0">
                          <a:cs typeface="B Nazanin" pitchFamily="2" charset="-78"/>
                        </a:rPr>
                        <a:t>خیابان طالقانی و مدرس</a:t>
                      </a:r>
                      <a:endParaRPr lang="en-US" sz="2500" b="1" dirty="0">
                        <a:cs typeface="B Nazanin" pitchFamily="2" charset="-78"/>
                      </a:endParaRPr>
                    </a:p>
                    <a:p>
                      <a:pPr marL="0" algn="ctr" defTabSz="1125352" rtl="1" eaLnBrk="1" latinLnBrk="0" hangingPunct="1">
                        <a:buFont typeface="Arial" pitchFamily="34" charset="0"/>
                      </a:pPr>
                      <a:endParaRPr lang="en-US" sz="2500" b="1" kern="1200" dirty="0">
                        <a:solidFill>
                          <a:schemeClr val="dk1"/>
                        </a:solidFill>
                        <a:latin typeface="+mn-lt"/>
                        <a:ea typeface="+mn-ea"/>
                        <a:cs typeface="B Nazanin" pitchFamily="2" charset="-78"/>
                      </a:endParaRPr>
                    </a:p>
                  </a:txBody>
                  <a:tcPr marT="46813" marB="46813" vert="vert270">
                    <a:solidFill>
                      <a:schemeClr val="accent6">
                        <a:lumMod val="60000"/>
                        <a:lumOff val="40000"/>
                      </a:schemeClr>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127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3" name="Rectangle 12"/>
          <p:cNvSpPr/>
          <p:nvPr/>
        </p:nvSpPr>
        <p:spPr>
          <a:xfrm>
            <a:off x="7496175" y="238125"/>
            <a:ext cx="5514975" cy="646113"/>
          </a:xfrm>
          <a:prstGeom prst="rect">
            <a:avLst/>
          </a:prstGeom>
        </p:spPr>
        <p:txBody>
          <a:bodyPr wrap="none" lIns="91435" tIns="45718" rIns="91435" bIns="45718">
            <a:spAutoFit/>
          </a:bodyPr>
          <a:lstStyle/>
          <a:p>
            <a:pPr marL="457177" indent="-457177" algn="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جمع بندی مرحله شناخت : نمایانگر زیست بوم</a:t>
            </a:r>
          </a:p>
        </p:txBody>
      </p:sp>
      <p:graphicFrame>
        <p:nvGraphicFramePr>
          <p:cNvPr id="14" name="Table 13"/>
          <p:cNvGraphicFramePr>
            <a:graphicFrameLocks noGrp="1"/>
          </p:cNvGraphicFramePr>
          <p:nvPr/>
        </p:nvGraphicFramePr>
        <p:xfrm>
          <a:off x="2041525" y="1295400"/>
          <a:ext cx="9067800" cy="4957763"/>
        </p:xfrm>
        <a:graphic>
          <a:graphicData uri="http://schemas.openxmlformats.org/drawingml/2006/table">
            <a:tbl>
              <a:tblPr/>
              <a:tblGrid>
                <a:gridCol w="1111250"/>
                <a:gridCol w="1184275"/>
                <a:gridCol w="1262063"/>
                <a:gridCol w="1263650"/>
                <a:gridCol w="1262062"/>
                <a:gridCol w="1308100"/>
                <a:gridCol w="1676400"/>
              </a:tblGrid>
              <a:tr h="393700">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F</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E</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D</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C</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B</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15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A</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endPar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492125">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1/2</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0.23</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0.8</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0.8</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1/4</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1/4</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میزان محصوریت:</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639763">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 آجر-کاهگل-گچ-چوب-فلز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 آجر-کاهگل-گچ-چوب-فلز-شیشه</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 آجر-کاهگل-گچ-چوب-فلز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 آجر-کاهگل-گچ-چوب-فلز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آسفالت-موزائیک-سیمان-آجر-شیشه-</a:t>
                      </a:r>
                    </a:p>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سنگ</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آسفالت-موزائیک-سیمان-آجر-شیشه-سنگ</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مصالح مورد استفاده در کف و جداره : </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639763">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شرقی-جنوب غربی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غربی-جنوب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غربی-جنوب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غربی-جنوب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غربی-جنوب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شرقی-جنوب غربی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جهت گیری:</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492125">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متوسط</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متوسط</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جنوب غربی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متوسط</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جنوب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جبهه فعال تر به لحاظ استقرار کاربری:</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492125">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جنوب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جنوب غربی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جنوب غربی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جنوب غربی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جنوب غربی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جنوب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جبهه سایه انداز در روز:</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492125">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غربی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شرقی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شمال غربی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جبهه سایه انداز در بعدازظهر:</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639763">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عدم پوشش گیاهی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تک درخت یا ریزش گیاه از دیوار</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عدم پوشش گیاهی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عدم پوشش گیاهی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نوار خطی بصورت سرتاسریدر دوطرف معبر</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نوار خطی بصورت سرتاسریدر دوطرف معبر</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نوع و پراکندگی پوشش گیاهی:</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673100">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مطلوب خراسان</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خرمن انداز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خرمن انداز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خرمن انداز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خرمن انداز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مطلوب خراسان</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جهت گیری معبر در راستای باد</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bl>
          </a:graphicData>
        </a:graphic>
      </p:graphicFrame>
      <p:graphicFrame>
        <p:nvGraphicFramePr>
          <p:cNvPr id="15" name="Table 14"/>
          <p:cNvGraphicFramePr>
            <a:graphicFrameLocks noGrp="1"/>
          </p:cNvGraphicFramePr>
          <p:nvPr/>
        </p:nvGraphicFramePr>
        <p:xfrm>
          <a:off x="2041525" y="6186488"/>
          <a:ext cx="9067800" cy="3054350"/>
        </p:xfrm>
        <a:graphic>
          <a:graphicData uri="http://schemas.openxmlformats.org/drawingml/2006/table">
            <a:tbl>
              <a:tblPr/>
              <a:tblGrid>
                <a:gridCol w="1371600"/>
                <a:gridCol w="923925"/>
                <a:gridCol w="1262063"/>
                <a:gridCol w="1263650"/>
                <a:gridCol w="1198562"/>
                <a:gridCol w="1371600"/>
                <a:gridCol w="1676400"/>
              </a:tblGrid>
              <a:tr h="457200">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انتهای خیابان فردوسی</a:t>
                      </a: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بلوار امام رضا</a:t>
                      </a: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بلوار شهید بهشتی</a:t>
                      </a: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بلوار رهبر</a:t>
                      </a: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خیابان فردوسی</a:t>
                      </a: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بلوار کشاورز</a:t>
                      </a: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endPar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493713">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1/7</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1/7</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1/10</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1/11</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1/5</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en-US" altLang="fa-IR" sz="23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1/9</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میزان محصوریت:</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822325">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 آجر-کاهگل-گچ-چوب-فلز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 آجر-کاهگل-گچ-چوب-فلز-شیشه</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 آجر-کاهگل-گچ-چوب-فلز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 آجر-کاهگل-گچ-چوب-فلز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آسفالت-موزائیک-سیمان-آجر-شیشه-</a:t>
                      </a:r>
                    </a:p>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سنگ</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آسفالت-موزائیک-سیمان-آجر-شیشه-سنگ</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مصالح مورد استفاده در کف و جداره </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639763">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1 نوار خطی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ا نوار خطی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2 نوار خطی درختکاری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پوشش گیاهی 4 نوار خطی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یک نوار خطی بصورت سرتاسری </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فاقدد پوشش گیاهی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نوع و پراکندگی پوشش گیاهی:</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CDDCF"/>
                    </a:solidFill>
                  </a:tcPr>
                </a:tc>
              </a:tr>
              <a:tr h="639763">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مطلوب خراسان</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مطلوب خراسان</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خرمن انداز</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مطلوب کاشی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مطلوب خراسان</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1304925">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defTabSz="1304925">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defTabSz="1304925">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defTabSz="1304925">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defTabSz="1304925">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defTabSz="1304925"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1304925" rtl="0" eaLnBrk="1" fontAlgn="base" latinLnBrk="0" hangingPunct="1">
                        <a:lnSpc>
                          <a:spcPct val="100000"/>
                        </a:lnSpc>
                        <a:spcBef>
                          <a:spcPct val="0"/>
                        </a:spcBef>
                        <a:spcAft>
                          <a:spcPct val="0"/>
                        </a:spcAft>
                        <a:buClrTx/>
                        <a:buSzTx/>
                        <a:buFontTx/>
                        <a:buNone/>
                        <a:tabLst/>
                      </a:pPr>
                      <a:r>
                        <a:rPr kumimoji="0" lang="fa-IR"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باد مطلوب کاشی</a:t>
                      </a:r>
                      <a:endParaRPr kumimoji="0" lang="en-US" altLang="fa-IR" sz="1200" b="0" i="0" u="none" strike="noStrike" cap="none" normalizeH="0" baseline="0" smtClean="0">
                        <a:ln>
                          <a:noFill/>
                        </a:ln>
                        <a:solidFill>
                          <a:srgbClr val="000000"/>
                        </a:solidFill>
                        <a:effectLst/>
                        <a:latin typeface="Calibri" panose="020F0502020204030204" pitchFamily="34" charset="0"/>
                        <a:cs typeface="B Mitra" panose="00000400000000000000" pitchFamily="2" charset="-78"/>
                      </a:endParaRP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a:spcBef>
                          <a:spcPct val="20000"/>
                        </a:spcBef>
                        <a:buFont typeface="Arial" panose="020B0604020202020204" pitchFamily="34" charset="0"/>
                        <a:defRPr sz="42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36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3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25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2500">
                          <a:solidFill>
                            <a:schemeClr val="tx1"/>
                          </a:solidFill>
                          <a:latin typeface="Calibri" panose="020F0502020204030204" pitchFamily="34" charset="0"/>
                        </a:defRPr>
                      </a:lvl5pPr>
                      <a:lvl6pPr marL="25146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6pPr>
                      <a:lvl7pPr marL="29718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7pPr>
                      <a:lvl8pPr marL="34290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8pPr>
                      <a:lvl9pPr marL="3886200" indent="-228600" algn="l" rtl="0" fontAlgn="base">
                        <a:spcBef>
                          <a:spcPct val="20000"/>
                        </a:spcBef>
                        <a:spcAft>
                          <a:spcPct val="0"/>
                        </a:spcAft>
                        <a:buFont typeface="Arial" panose="020B0604020202020204" pitchFamily="34" charset="0"/>
                        <a:defRPr sz="25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200" b="1" i="0" u="none" strike="noStrike" cap="none" normalizeH="0" baseline="0" smtClean="0">
                          <a:ln>
                            <a:noFill/>
                          </a:ln>
                          <a:solidFill>
                            <a:srgbClr val="000000"/>
                          </a:solidFill>
                          <a:effectLst/>
                          <a:latin typeface="Calibri" panose="020F0502020204030204" pitchFamily="34" charset="0"/>
                          <a:cs typeface="B Mitra" panose="00000400000000000000" pitchFamily="2" charset="-78"/>
                        </a:rPr>
                        <a:t>جهت گیری معبر در راستای باد</a:t>
                      </a:r>
                    </a:p>
                  </a:txBody>
                  <a:tcP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bl>
          </a:graphicData>
        </a:graphic>
      </p:graphicFrame>
      <p:sp>
        <p:nvSpPr>
          <p:cNvPr id="18" name="Rectangle 17"/>
          <p:cNvSpPr/>
          <p:nvPr/>
        </p:nvSpPr>
        <p:spPr>
          <a:xfrm>
            <a:off x="11079163" y="1009650"/>
            <a:ext cx="1881187" cy="830263"/>
          </a:xfrm>
          <a:prstGeom prst="rect">
            <a:avLst/>
          </a:prstGeom>
        </p:spPr>
        <p:txBody>
          <a:bodyPr lIns="91435" tIns="45718" rIns="91435" bIns="45718">
            <a:spAutoFit/>
          </a:bodyPr>
          <a:lstStyle/>
          <a:p>
            <a:pPr algn="r" defTabSz="1125295" rtl="1" eaLnBrk="1" fontAlgn="auto" hangingPunct="1">
              <a:spcBef>
                <a:spcPts val="0"/>
              </a:spcBef>
              <a:spcAft>
                <a:spcPts val="0"/>
              </a:spcAft>
              <a:defRPr/>
            </a:pPr>
            <a:r>
              <a:rPr lang="fa-IR" sz="2400" b="1" dirty="0">
                <a:effectLst>
                  <a:outerShdw blurRad="38100" dist="38100" dir="2700000" algn="tl">
                    <a:srgbClr val="000000">
                      <a:alpha val="43137"/>
                    </a:srgbClr>
                  </a:outerShdw>
                </a:effectLst>
                <a:latin typeface="+mn-lt"/>
                <a:cs typeface="B Davat" pitchFamily="2" charset="-78"/>
              </a:rPr>
              <a:t>بررسی خرد اقلیم</a:t>
            </a:r>
          </a:p>
          <a:p>
            <a:pPr algn="r" defTabSz="1125295" rtl="1" eaLnBrk="1" fontAlgn="auto" hangingPunct="1">
              <a:spcBef>
                <a:spcPts val="0"/>
              </a:spcBef>
              <a:spcAft>
                <a:spcPts val="0"/>
              </a:spcAft>
              <a:defRPr/>
            </a:pPr>
            <a:r>
              <a:rPr lang="en-US" sz="2400" b="1" dirty="0">
                <a:effectLst>
                  <a:outerShdw blurRad="38100" dist="38100" dir="2700000" algn="tl">
                    <a:srgbClr val="000000">
                      <a:alpha val="43137"/>
                    </a:srgbClr>
                  </a:outerShdw>
                </a:effectLst>
                <a:latin typeface="+mn-lt"/>
                <a:cs typeface="B Davat" pitchFamily="2" charset="-78"/>
              </a:rPr>
              <a:t>Microclimate</a:t>
            </a:r>
            <a:endParaRPr lang="fa-IR" sz="2400" b="1" dirty="0">
              <a:effectLst>
                <a:outerShdw blurRad="38100" dist="38100" dir="2700000" algn="tl">
                  <a:srgbClr val="000000">
                    <a:alpha val="43137"/>
                  </a:srgbClr>
                </a:outerShdw>
              </a:effectLst>
              <a:latin typeface="+mn-lt"/>
              <a:cs typeface="B Davat" pitchFamily="2" charset="-78"/>
            </a:endParaRPr>
          </a:p>
        </p:txBody>
      </p:sp>
      <p:sp>
        <p:nvSpPr>
          <p:cNvPr id="19" name="TextBox 18"/>
          <p:cNvSpPr txBox="1"/>
          <p:nvPr/>
        </p:nvSpPr>
        <p:spPr>
          <a:xfrm>
            <a:off x="-33338" y="1544638"/>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524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3" name="Table 12"/>
          <p:cNvGraphicFramePr>
            <a:graphicFrameLocks noGrp="1"/>
          </p:cNvGraphicFramePr>
          <p:nvPr/>
        </p:nvGraphicFramePr>
        <p:xfrm>
          <a:off x="2133600" y="1828800"/>
          <a:ext cx="10591800" cy="5791200"/>
        </p:xfrm>
        <a:graphic>
          <a:graphicData uri="http://schemas.openxmlformats.org/drawingml/2006/table">
            <a:tbl>
              <a:tblPr firstRow="1" bandRow="1">
                <a:tableStyleId>{5C22544A-7EE6-4342-B048-85BDC9FD1C3A}</a:tableStyleId>
              </a:tblPr>
              <a:tblGrid>
                <a:gridCol w="2180665"/>
                <a:gridCol w="1635499"/>
                <a:gridCol w="2959474"/>
                <a:gridCol w="3193115"/>
                <a:gridCol w="623047"/>
              </a:tblGrid>
              <a:tr h="452324">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تهدید</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فرصت</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ضعف</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قوت</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endParaRPr lang="en-US" sz="2400" b="1" kern="1200" dirty="0">
                        <a:solidFill>
                          <a:schemeClr val="dk1"/>
                        </a:solidFill>
                        <a:latin typeface="+mn-lt"/>
                        <a:ea typeface="+mn-ea"/>
                        <a:cs typeface="B Nazanin" pitchFamily="2" charset="-78"/>
                      </a:endParaRPr>
                    </a:p>
                  </a:txBody>
                  <a:tcPr>
                    <a:solidFill>
                      <a:schemeClr val="accent6">
                        <a:lumMod val="60000"/>
                        <a:lumOff val="40000"/>
                      </a:schemeClr>
                    </a:solidFill>
                  </a:tcPr>
                </a:tc>
              </a:tr>
              <a:tr h="2667000">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امکان ایجاد کاربری های ناسازگار با زمینه</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امکان</a:t>
                      </a:r>
                      <a:r>
                        <a:rPr lang="fa-IR" sz="2000" b="0" kern="1200" baseline="0" dirty="0">
                          <a:solidFill>
                            <a:schemeClr val="dk1"/>
                          </a:solidFill>
                          <a:latin typeface="+mn-lt"/>
                          <a:ea typeface="+mn-ea"/>
                          <a:cs typeface="B Kamran" pitchFamily="2" charset="-78"/>
                        </a:rPr>
                        <a:t> استفاده از جداره سازی ناعماهنگ با اقلیم و معماری بومی</a:t>
                      </a:r>
                      <a:endParaRPr lang="fa-IR" sz="2000" b="0" kern="1200" dirty="0">
                        <a:solidFill>
                          <a:schemeClr val="dk1"/>
                        </a:solidFill>
                        <a:latin typeface="+mn-lt"/>
                        <a:ea typeface="+mn-ea"/>
                        <a:cs typeface="B Kamran" pitchFamily="2" charset="-78"/>
                      </a:endParaRPr>
                    </a:p>
                  </a:txBody>
                  <a:tcPr>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امکان بهسازی کالبدی و عملکردی برای تبدیل نمودن آن به فضای مطلوب شهری</a:t>
                      </a:r>
                    </a:p>
                  </a:txBody>
                  <a:tcPr>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کمبود سرزندگی به لحاظ عملکرد غالب مسکونی و اداری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نبود تجهیزات و مبلمان شهری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عدم توجه به پیاده مداری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عدم آسایش اقلیمی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ایجاد گسستگی در بافت</a:t>
                      </a:r>
                    </a:p>
                  </a:txBody>
                  <a:tcPr>
                    <a:solidFill>
                      <a:schemeClr val="accent6">
                        <a:lumMod val="40000"/>
                        <a:lumOff val="60000"/>
                      </a:schemeClr>
                    </a:solidFill>
                  </a:tcPr>
                </a:tc>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اصلی ترین خیابان شهر در اذهان عمومی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وجود شهرداری و مراکز مهم اداری در این خیابان</a:t>
                      </a:r>
                    </a:p>
                  </a:txBody>
                  <a:tcPr>
                    <a:solidFill>
                      <a:schemeClr val="accent6">
                        <a:lumMod val="40000"/>
                        <a:lumOff val="60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خیابان امام خمینی</a:t>
                      </a:r>
                      <a:endParaRPr lang="en-US" sz="2400" b="1" kern="1200" dirty="0">
                        <a:solidFill>
                          <a:schemeClr val="dk1"/>
                        </a:solidFill>
                        <a:latin typeface="+mn-lt"/>
                        <a:ea typeface="+mn-ea"/>
                        <a:cs typeface="B Nazanin" pitchFamily="2" charset="-78"/>
                      </a:endParaRPr>
                    </a:p>
                  </a:txBody>
                  <a:tcPr vert="vert270">
                    <a:solidFill>
                      <a:schemeClr val="accent6">
                        <a:lumMod val="60000"/>
                        <a:lumOff val="40000"/>
                      </a:schemeClr>
                    </a:solidFill>
                  </a:tcPr>
                </a:tc>
              </a:tr>
              <a:tr h="2667000">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000" b="0" kern="1200" dirty="0">
                        <a:solidFill>
                          <a:schemeClr val="dk1"/>
                        </a:solidFill>
                        <a:latin typeface="+mn-lt"/>
                        <a:ea typeface="+mn-ea"/>
                        <a:cs typeface="B Kamran" pitchFamily="2" charset="-78"/>
                      </a:endParaRPr>
                    </a:p>
                  </a:txBody>
                  <a:tcPr>
                    <a:solidFill>
                      <a:schemeClr val="accent6">
                        <a:lumMod val="40000"/>
                        <a:lumOff val="6000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فرصت ایجاد گره اصلی ورود به بافت تاریخی</a:t>
                      </a:r>
                    </a:p>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000" b="0" kern="1200" dirty="0">
                        <a:solidFill>
                          <a:schemeClr val="dk1"/>
                        </a:solidFill>
                        <a:latin typeface="+mn-lt"/>
                        <a:ea typeface="+mn-ea"/>
                        <a:cs typeface="B Kamran" pitchFamily="2" charset="-78"/>
                      </a:endParaRPr>
                    </a:p>
                  </a:txBody>
                  <a:tcPr>
                    <a:solidFill>
                      <a:schemeClr val="accent6">
                        <a:lumMod val="40000"/>
                        <a:lumOff val="6000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عدم تعریف کالبدی قرارگاه های اجتماعی</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غلبه سواره بر پیاده</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کیفیت کالبدی نامناسب ابنیه اطراف</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000" b="0" kern="1200" noProof="0" dirty="0">
                        <a:solidFill>
                          <a:schemeClr val="dk1"/>
                        </a:solidFill>
                        <a:latin typeface="+mn-lt"/>
                        <a:ea typeface="+mn-ea"/>
                        <a:cs typeface="B Kamran" pitchFamily="2" charset="-78"/>
                      </a:endParaRPr>
                    </a:p>
                  </a:txBody>
                  <a:tcPr>
                    <a:solidFill>
                      <a:schemeClr val="accent6">
                        <a:lumMod val="40000"/>
                        <a:lumOff val="6000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پاتوق جوانان و کهنسالان</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اصلی ترین میدان و محبوب ترین مکان شهر</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وجود پوشش گیاهی مناسب و سایه انداز</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مجاورت داشتن با بافت تاریخی</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000" b="0" kern="1200" noProof="0" dirty="0">
                        <a:solidFill>
                          <a:schemeClr val="dk1"/>
                        </a:solidFill>
                        <a:latin typeface="+mn-lt"/>
                        <a:ea typeface="+mn-ea"/>
                        <a:cs typeface="B Kamran" pitchFamily="2" charset="-78"/>
                      </a:endParaRPr>
                    </a:p>
                  </a:txBody>
                  <a:tcPr>
                    <a:solidFill>
                      <a:schemeClr val="accent6">
                        <a:lumMod val="40000"/>
                        <a:lumOff val="60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میدان امام خمینی</a:t>
                      </a:r>
                      <a:endParaRPr lang="en-US" sz="2400" b="1" kern="1200" dirty="0">
                        <a:solidFill>
                          <a:schemeClr val="dk1"/>
                        </a:solidFill>
                        <a:latin typeface="+mn-lt"/>
                        <a:ea typeface="+mn-ea"/>
                        <a:cs typeface="B Nazanin" pitchFamily="2" charset="-78"/>
                      </a:endParaRPr>
                    </a:p>
                  </a:txBody>
                  <a:tcPr vert="vert270">
                    <a:solidFill>
                      <a:schemeClr val="accent6">
                        <a:lumMod val="60000"/>
                        <a:lumOff val="40000"/>
                      </a:schemeClr>
                    </a:solidFill>
                  </a:tcPr>
                </a:tc>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626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aphicFrame>
        <p:nvGraphicFramePr>
          <p:cNvPr id="13" name="Table 12"/>
          <p:cNvGraphicFramePr>
            <a:graphicFrameLocks noGrp="1"/>
          </p:cNvGraphicFramePr>
          <p:nvPr/>
        </p:nvGraphicFramePr>
        <p:xfrm>
          <a:off x="2247900" y="1371600"/>
          <a:ext cx="10591800" cy="6185073"/>
        </p:xfrm>
        <a:graphic>
          <a:graphicData uri="http://schemas.openxmlformats.org/drawingml/2006/table">
            <a:tbl>
              <a:tblPr firstRow="1" bandRow="1">
                <a:tableStyleId>{5C22544A-7EE6-4342-B048-85BDC9FD1C3A}</a:tableStyleId>
              </a:tblPr>
              <a:tblGrid>
                <a:gridCol w="2180665"/>
                <a:gridCol w="1635499"/>
                <a:gridCol w="2959474"/>
                <a:gridCol w="3193115"/>
                <a:gridCol w="623047"/>
              </a:tblGrid>
              <a:tr h="452324">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تهدید</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فرصت</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ضعف</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قوت</a:t>
                      </a:r>
                      <a:endParaRPr lang="en-US" sz="2400" b="1" kern="1200" dirty="0">
                        <a:solidFill>
                          <a:schemeClr val="dk1"/>
                        </a:solidFill>
                        <a:latin typeface="+mn-lt"/>
                        <a:ea typeface="+mn-ea"/>
                        <a:cs typeface="B Nazanin" pitchFamily="2" charset="-78"/>
                      </a:endParaRPr>
                    </a:p>
                  </a:txBody>
                  <a:tcPr>
                    <a:solidFill>
                      <a:schemeClr val="accent6">
                        <a:lumMod val="75000"/>
                      </a:schemeClr>
                    </a:solidFill>
                  </a:tcPr>
                </a:tc>
                <a:tc>
                  <a:txBody>
                    <a:bodyPr/>
                    <a:lstStyle/>
                    <a:p>
                      <a:pPr marL="0" algn="ctr" defTabSz="1125352" rtl="1" eaLnBrk="1" latinLnBrk="0" hangingPunct="1">
                        <a:buFont typeface="Arial" pitchFamily="34" charset="0"/>
                      </a:pPr>
                      <a:endParaRPr lang="en-US" sz="2400" b="1" kern="1200" dirty="0">
                        <a:solidFill>
                          <a:schemeClr val="dk1"/>
                        </a:solidFill>
                        <a:latin typeface="+mn-lt"/>
                        <a:ea typeface="+mn-ea"/>
                        <a:cs typeface="B Nazanin" pitchFamily="2" charset="-78"/>
                      </a:endParaRPr>
                    </a:p>
                  </a:txBody>
                  <a:tcPr>
                    <a:solidFill>
                      <a:schemeClr val="accent6">
                        <a:lumMod val="60000"/>
                        <a:lumOff val="40000"/>
                      </a:schemeClr>
                    </a:solidFill>
                  </a:tcPr>
                </a:tc>
              </a:tr>
              <a:tr h="2057400">
                <a:tc>
                  <a:txBody>
                    <a:bodyPr/>
                    <a:lstStyle/>
                    <a:p>
                      <a:pPr marL="0" marR="0" indent="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000" b="0" kern="1200" dirty="0">
                        <a:solidFill>
                          <a:schemeClr val="dk1"/>
                        </a:solidFill>
                        <a:latin typeface="+mn-lt"/>
                        <a:ea typeface="+mn-ea"/>
                        <a:cs typeface="B Kamran" pitchFamily="2" charset="-78"/>
                      </a:endParaRPr>
                    </a:p>
                  </a:txBody>
                  <a:tcPr>
                    <a:solidFill>
                      <a:schemeClr val="accent6">
                        <a:lumMod val="40000"/>
                        <a:lumOff val="6000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dirty="0">
                          <a:solidFill>
                            <a:schemeClr val="dk1"/>
                          </a:solidFill>
                          <a:latin typeface="+mn-lt"/>
                          <a:ea typeface="+mn-ea"/>
                          <a:cs typeface="B Kamran" pitchFamily="2" charset="-78"/>
                        </a:rPr>
                        <a:t> </a:t>
                      </a:r>
                      <a:r>
                        <a:rPr lang="fa-IR" sz="2000" b="0" kern="1200" noProof="0" dirty="0">
                          <a:solidFill>
                            <a:schemeClr val="dk1"/>
                          </a:solidFill>
                          <a:latin typeface="+mn-lt"/>
                          <a:ea typeface="+mn-ea"/>
                          <a:cs typeface="B Kamran" pitchFamily="2" charset="-78"/>
                        </a:rPr>
                        <a:t>امکان به وجود آوردن قلب تپنده زواره</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امکان ایجاد ارتباط مناسب با کل بافت کهن</a:t>
                      </a:r>
                    </a:p>
                  </a:txBody>
                  <a:tcPr>
                    <a:solidFill>
                      <a:schemeClr val="accent6">
                        <a:lumMod val="40000"/>
                        <a:lumOff val="6000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عدم وجود کاربری در بازار (بازار مرده!)</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عدم تعریف ورودی های بازار به سایر فضاها</a:t>
                      </a:r>
                    </a:p>
                  </a:txBody>
                  <a:tcPr>
                    <a:solidFill>
                      <a:schemeClr val="accent6">
                        <a:lumMod val="40000"/>
                        <a:lumOff val="6000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اتصال دو حسینیه و امامزاده یحیی به بازار سبب </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هم پیوندی بازار با بافت</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وجود شاخص و ارزش های معماری و کالبد مطلوب</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اسایش اقلیمی</a:t>
                      </a:r>
                    </a:p>
                  </a:txBody>
                  <a:tcPr>
                    <a:solidFill>
                      <a:schemeClr val="accent6">
                        <a:lumMod val="40000"/>
                        <a:lumOff val="60000"/>
                      </a:schemeClr>
                    </a:solidFill>
                  </a:tcPr>
                </a:tc>
                <a:tc>
                  <a:txBody>
                    <a:bodyPr/>
                    <a:lstStyle/>
                    <a:p>
                      <a:pPr marL="0" algn="ctr" defTabSz="1125352" rtl="1" eaLnBrk="1" latinLnBrk="0" hangingPunct="1">
                        <a:buFont typeface="Arial" pitchFamily="34" charset="0"/>
                      </a:pPr>
                      <a:r>
                        <a:rPr lang="fa-IR" sz="2400" b="1" kern="1200" dirty="0">
                          <a:solidFill>
                            <a:schemeClr val="dk1"/>
                          </a:solidFill>
                          <a:latin typeface="+mn-lt"/>
                          <a:ea typeface="+mn-ea"/>
                          <a:cs typeface="B Nazanin" pitchFamily="2" charset="-78"/>
                        </a:rPr>
                        <a:t>محور بازار</a:t>
                      </a:r>
                      <a:endParaRPr lang="en-US" sz="2400" b="1" kern="1200" dirty="0">
                        <a:solidFill>
                          <a:schemeClr val="dk1"/>
                        </a:solidFill>
                        <a:latin typeface="+mn-lt"/>
                        <a:ea typeface="+mn-ea"/>
                        <a:cs typeface="B Nazanin" pitchFamily="2" charset="-78"/>
                      </a:endParaRPr>
                    </a:p>
                  </a:txBody>
                  <a:tcPr vert="vert270">
                    <a:solidFill>
                      <a:schemeClr val="accent6">
                        <a:lumMod val="60000"/>
                        <a:lumOff val="40000"/>
                      </a:schemeClr>
                    </a:solidFill>
                  </a:tcPr>
                </a:tc>
              </a:tr>
              <a:tr h="3670473">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امکان ایجاد اغتشاش در هویت کنونی حسینیه ها، به واسطه تلاش برای سرزنده سازی آنها</a:t>
                      </a:r>
                    </a:p>
                  </a:txBody>
                  <a:tcPr>
                    <a:solidFill>
                      <a:schemeClr val="accent6">
                        <a:lumMod val="40000"/>
                        <a:lumOff val="6000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وفرصت به وجود آوردن گره های غنی اجتماعی </a:t>
                      </a:r>
                    </a:p>
                  </a:txBody>
                  <a:tcPr>
                    <a:solidFill>
                      <a:schemeClr val="accent6">
                        <a:lumMod val="40000"/>
                        <a:lumOff val="6000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عدم سرزندگی در ایام عادی سال</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عدم نورپردازی در شب</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تداخل سواره و پیاده (تبدیل به پارکینگ شدن)</a:t>
                      </a:r>
                    </a:p>
                  </a:txBody>
                  <a:tcPr>
                    <a:solidFill>
                      <a:schemeClr val="accent6">
                        <a:lumMod val="40000"/>
                        <a:lumOff val="60000"/>
                      </a:schemeClr>
                    </a:solidFill>
                  </a:tcPr>
                </a:tc>
                <a:tc>
                  <a:txBody>
                    <a:bodyPr/>
                    <a:lstStyle/>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وجود شاخص های بصری  مانند ریتم تناسب و..</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وجود شاخص و ارزش های معماری</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دارای نقش اساسی در تصویر ذهنی مردم</a:t>
                      </a:r>
                    </a:p>
                    <a:p>
                      <a:pPr marL="0" marR="0" lvl="0" indent="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000" b="0" kern="1200" noProof="0" dirty="0">
                          <a:solidFill>
                            <a:schemeClr val="dk1"/>
                          </a:solidFill>
                          <a:latin typeface="+mn-lt"/>
                          <a:ea typeface="+mn-ea"/>
                          <a:cs typeface="B Kamran" pitchFamily="2" charset="-78"/>
                        </a:rPr>
                        <a:t>وجود اسایش اقلیمی </a:t>
                      </a:r>
                    </a:p>
                  </a:txBody>
                  <a:tcPr>
                    <a:solidFill>
                      <a:schemeClr val="accent6">
                        <a:lumMod val="40000"/>
                        <a:lumOff val="60000"/>
                      </a:schemeClr>
                    </a:solidFill>
                  </a:tcPr>
                </a:tc>
                <a:tc>
                  <a:txBody>
                    <a:bodyPr/>
                    <a:lstStyle/>
                    <a:p>
                      <a:pPr marL="0" marR="0" indent="0" algn="ctr" defTabSz="1125352" rtl="1" eaLnBrk="1" fontAlgn="auto" latinLnBrk="0" hangingPunct="1">
                        <a:lnSpc>
                          <a:spcPct val="100000"/>
                        </a:lnSpc>
                        <a:spcBef>
                          <a:spcPts val="0"/>
                        </a:spcBef>
                        <a:spcAft>
                          <a:spcPts val="0"/>
                        </a:spcAft>
                        <a:buClrTx/>
                        <a:buSzTx/>
                        <a:buFont typeface="Arial" pitchFamily="34" charset="0"/>
                        <a:buNone/>
                        <a:tabLst/>
                        <a:defRPr/>
                      </a:pPr>
                      <a:r>
                        <a:rPr lang="fa-IR" sz="2400" b="1" dirty="0">
                          <a:cs typeface="B Nazanin" pitchFamily="2" charset="-78"/>
                        </a:rPr>
                        <a:t>حسینیه ها </a:t>
                      </a:r>
                      <a:endParaRPr lang="en-US" sz="2400" b="1" dirty="0">
                        <a:cs typeface="B Nazanin" pitchFamily="2" charset="-78"/>
                      </a:endParaRPr>
                    </a:p>
                    <a:p>
                      <a:pPr marL="0" algn="ctr" defTabSz="1125352" rtl="1" eaLnBrk="1" latinLnBrk="0" hangingPunct="1">
                        <a:buFont typeface="Arial" pitchFamily="34" charset="0"/>
                      </a:pPr>
                      <a:endParaRPr lang="en-US" sz="2400" b="1" kern="1200" dirty="0">
                        <a:solidFill>
                          <a:schemeClr val="dk1"/>
                        </a:solidFill>
                        <a:latin typeface="+mn-lt"/>
                        <a:ea typeface="+mn-ea"/>
                        <a:cs typeface="B Nazanin" pitchFamily="2" charset="-78"/>
                      </a:endParaRPr>
                    </a:p>
                  </a:txBody>
                  <a:tcPr vert="vert270">
                    <a:solidFill>
                      <a:schemeClr val="accent6">
                        <a:lumMod val="60000"/>
                        <a:lumOff val="40000"/>
                      </a:schemeClr>
                    </a:solidFill>
                  </a:tcP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729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9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2" name="Rectangle 11"/>
          <p:cNvSpPr/>
          <p:nvPr/>
        </p:nvSpPr>
        <p:spPr>
          <a:xfrm>
            <a:off x="7332663" y="169863"/>
            <a:ext cx="5673725" cy="646112"/>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400" b="1" dirty="0">
                <a:effectLst>
                  <a:outerShdw blurRad="38100" dist="38100" dir="2700000" algn="tl">
                    <a:srgbClr val="000000">
                      <a:alpha val="43137"/>
                    </a:srgbClr>
                  </a:outerShdw>
                </a:effectLst>
                <a:latin typeface="+mn-lt"/>
                <a:cs typeface="B Esfehan" pitchFamily="2" charset="-78"/>
              </a:rPr>
              <a:t>تحلیل یکپارچه فضاهای شهری موجود در زواره</a:t>
            </a:r>
            <a:endParaRPr lang="en-US" sz="2400" b="1" dirty="0">
              <a:effectLst>
                <a:outerShdw blurRad="38100" dist="38100" dir="2700000" algn="tl">
                  <a:srgbClr val="000000">
                    <a:alpha val="43137"/>
                  </a:srgbClr>
                </a:outerShdw>
              </a:effectLst>
              <a:latin typeface="+mn-lt"/>
              <a:cs typeface="B Esfehan" pitchFamily="2" charset="-78"/>
            </a:endParaRPr>
          </a:p>
        </p:txBody>
      </p:sp>
      <p:sp>
        <p:nvSpPr>
          <p:cNvPr id="15" name="TextBox 14"/>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grpSp>
        <p:nvGrpSpPr>
          <p:cNvPr id="97294" name="Group 12"/>
          <p:cNvGrpSpPr>
            <a:grpSpLocks/>
          </p:cNvGrpSpPr>
          <p:nvPr/>
        </p:nvGrpSpPr>
        <p:grpSpPr bwMode="auto">
          <a:xfrm>
            <a:off x="2743200" y="1295400"/>
            <a:ext cx="9525000" cy="7696200"/>
            <a:chOff x="3429000" y="1926990"/>
            <a:chExt cx="8458200" cy="6683610"/>
          </a:xfrm>
        </p:grpSpPr>
        <p:pic>
          <p:nvPicPr>
            <p:cNvPr id="14" name="Picture 2" descr="D:\maryam\project arshad\kargah shahr\zavareh\Untitled-2.jpg"/>
            <p:cNvPicPr>
              <a:picLocks noChangeAspect="1" noChangeArrowheads="1"/>
            </p:cNvPicPr>
            <p:nvPr/>
          </p:nvPicPr>
          <p:blipFill>
            <a:blip r:embed="rId4" cstate="print"/>
            <a:srcRect/>
            <a:stretch>
              <a:fillRect/>
            </a:stretch>
          </p:blipFill>
          <p:spPr bwMode="auto">
            <a:xfrm>
              <a:off x="3429000" y="1926990"/>
              <a:ext cx="8458200" cy="6683610"/>
            </a:xfrm>
            <a:prstGeom prst="rect">
              <a:avLst/>
            </a:prstGeom>
            <a:solidFill>
              <a:srgbClr val="FFC000">
                <a:alpha val="37000"/>
              </a:srgbClr>
            </a:solidFill>
            <a:ln w="44450">
              <a:solidFill>
                <a:schemeClr val="tx2">
                  <a:lumMod val="75000"/>
                </a:schemeClr>
              </a:solidFill>
              <a:prstDash val="sysDot"/>
            </a:ln>
          </p:spPr>
        </p:pic>
        <p:sp>
          <p:nvSpPr>
            <p:cNvPr id="18" name="Hexagon 17"/>
            <p:cNvSpPr/>
            <p:nvPr/>
          </p:nvSpPr>
          <p:spPr>
            <a:xfrm>
              <a:off x="8000658" y="4572586"/>
              <a:ext cx="458152" cy="380503"/>
            </a:xfrm>
            <a:prstGeom prst="hexagon">
              <a:avLst/>
            </a:prstGeom>
            <a:solidFill>
              <a:srgbClr val="FFC000">
                <a:alpha val="47000"/>
              </a:srgbClr>
            </a:solidFill>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19" name="Hexagon 18"/>
            <p:cNvSpPr/>
            <p:nvPr/>
          </p:nvSpPr>
          <p:spPr>
            <a:xfrm>
              <a:off x="8458810" y="4190704"/>
              <a:ext cx="456743" cy="381882"/>
            </a:xfrm>
            <a:prstGeom prst="hexagon">
              <a:avLst/>
            </a:prstGeom>
            <a:solidFill>
              <a:srgbClr val="FFC000">
                <a:alpha val="47000"/>
              </a:srgbClr>
            </a:solidFill>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0" name="Hexagon 19"/>
            <p:cNvSpPr/>
            <p:nvPr/>
          </p:nvSpPr>
          <p:spPr>
            <a:xfrm>
              <a:off x="8991676" y="4039055"/>
              <a:ext cx="456743" cy="380503"/>
            </a:xfrm>
            <a:prstGeom prst="hexagon">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1" name="Hexagon 20"/>
            <p:cNvSpPr/>
            <p:nvPr/>
          </p:nvSpPr>
          <p:spPr>
            <a:xfrm>
              <a:off x="9830448" y="3810202"/>
              <a:ext cx="456743" cy="380503"/>
            </a:xfrm>
            <a:prstGeom prst="hexagon">
              <a:avLst/>
            </a:prstGeom>
            <a:solidFill>
              <a:srgbClr val="FFC000">
                <a:alpha val="47000"/>
              </a:srgbClr>
            </a:solidFill>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2" name="Hexagon 21"/>
            <p:cNvSpPr/>
            <p:nvPr/>
          </p:nvSpPr>
          <p:spPr>
            <a:xfrm>
              <a:off x="3961867" y="7543539"/>
              <a:ext cx="458153" cy="381882"/>
            </a:xfrm>
            <a:prstGeom prst="hexagon">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3" name="Hexagon 22"/>
            <p:cNvSpPr/>
            <p:nvPr/>
          </p:nvSpPr>
          <p:spPr>
            <a:xfrm>
              <a:off x="6705143" y="5942947"/>
              <a:ext cx="458153" cy="381881"/>
            </a:xfrm>
            <a:prstGeom prst="hexagon">
              <a:avLst/>
            </a:prstGeom>
            <a:solidFill>
              <a:srgbClr val="FFC000">
                <a:alpha val="47000"/>
              </a:srgbClr>
            </a:solidFill>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26" name="Hexagon 25"/>
            <p:cNvSpPr/>
            <p:nvPr/>
          </p:nvSpPr>
          <p:spPr>
            <a:xfrm>
              <a:off x="5257381" y="5181942"/>
              <a:ext cx="458152" cy="380503"/>
            </a:xfrm>
            <a:prstGeom prst="hexagon">
              <a:avLst/>
            </a:prstGeom>
            <a:solidFill>
              <a:srgbClr val="FFC000">
                <a:alpha val="47000"/>
              </a:srgbClr>
            </a:solidFill>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97318" name="Group 26"/>
            <p:cNvGrpSpPr>
              <a:grpSpLocks/>
            </p:cNvGrpSpPr>
            <p:nvPr/>
          </p:nvGrpSpPr>
          <p:grpSpPr bwMode="auto">
            <a:xfrm rot="348539">
              <a:off x="4409512" y="2959779"/>
              <a:ext cx="6985679" cy="5331121"/>
              <a:chOff x="5885104" y="5313959"/>
              <a:chExt cx="14180270" cy="8495099"/>
            </a:xfrm>
          </p:grpSpPr>
          <p:sp>
            <p:nvSpPr>
              <p:cNvPr id="76" name="Freeform 75"/>
              <p:cNvSpPr/>
              <p:nvPr/>
            </p:nvSpPr>
            <p:spPr>
              <a:xfrm>
                <a:off x="6346353" y="6328676"/>
                <a:ext cx="13718309" cy="7478043"/>
              </a:xfrm>
              <a:custGeom>
                <a:avLst/>
                <a:gdLst>
                  <a:gd name="connsiteX0" fmla="*/ 0 w 14996160"/>
                  <a:gd name="connsiteY0" fmla="*/ 7909560 h 8225790"/>
                  <a:gd name="connsiteX1" fmla="*/ 182880 w 14996160"/>
                  <a:gd name="connsiteY1" fmla="*/ 8069580 h 8225790"/>
                  <a:gd name="connsiteX2" fmla="*/ 342900 w 14996160"/>
                  <a:gd name="connsiteY2" fmla="*/ 8115300 h 8225790"/>
                  <a:gd name="connsiteX3" fmla="*/ 708660 w 14996160"/>
                  <a:gd name="connsiteY3" fmla="*/ 7886700 h 8225790"/>
                  <a:gd name="connsiteX4" fmla="*/ 3086100 w 14996160"/>
                  <a:gd name="connsiteY4" fmla="*/ 6080760 h 8225790"/>
                  <a:gd name="connsiteX5" fmla="*/ 3726180 w 14996160"/>
                  <a:gd name="connsiteY5" fmla="*/ 5737860 h 8225790"/>
                  <a:gd name="connsiteX6" fmla="*/ 4206240 w 14996160"/>
                  <a:gd name="connsiteY6" fmla="*/ 5532120 h 8225790"/>
                  <a:gd name="connsiteX7" fmla="*/ 5052060 w 14996160"/>
                  <a:gd name="connsiteY7" fmla="*/ 5143500 h 8225790"/>
                  <a:gd name="connsiteX8" fmla="*/ 5943600 w 14996160"/>
                  <a:gd name="connsiteY8" fmla="*/ 4640580 h 8225790"/>
                  <a:gd name="connsiteX9" fmla="*/ 6697980 w 14996160"/>
                  <a:gd name="connsiteY9" fmla="*/ 4457700 h 8225790"/>
                  <a:gd name="connsiteX10" fmla="*/ 6858000 w 14996160"/>
                  <a:gd name="connsiteY10" fmla="*/ 4366260 h 8225790"/>
                  <a:gd name="connsiteX11" fmla="*/ 7315200 w 14996160"/>
                  <a:gd name="connsiteY11" fmla="*/ 3977640 h 8225790"/>
                  <a:gd name="connsiteX12" fmla="*/ 8321040 w 14996160"/>
                  <a:gd name="connsiteY12" fmla="*/ 3611880 h 8225790"/>
                  <a:gd name="connsiteX13" fmla="*/ 9669780 w 14996160"/>
                  <a:gd name="connsiteY13" fmla="*/ 3177540 h 8225790"/>
                  <a:gd name="connsiteX14" fmla="*/ 10675620 w 14996160"/>
                  <a:gd name="connsiteY14" fmla="*/ 2766060 h 8225790"/>
                  <a:gd name="connsiteX15" fmla="*/ 11178540 w 14996160"/>
                  <a:gd name="connsiteY15" fmla="*/ 2537460 h 8225790"/>
                  <a:gd name="connsiteX16" fmla="*/ 11864340 w 14996160"/>
                  <a:gd name="connsiteY16" fmla="*/ 2308860 h 8225790"/>
                  <a:gd name="connsiteX17" fmla="*/ 12618720 w 14996160"/>
                  <a:gd name="connsiteY17" fmla="*/ 1760220 h 8225790"/>
                  <a:gd name="connsiteX18" fmla="*/ 13213080 w 14996160"/>
                  <a:gd name="connsiteY18" fmla="*/ 1211580 h 8225790"/>
                  <a:gd name="connsiteX19" fmla="*/ 14996160 w 14996160"/>
                  <a:gd name="connsiteY19" fmla="*/ 0 h 82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996160" h="8225790">
                    <a:moveTo>
                      <a:pt x="0" y="7909560"/>
                    </a:moveTo>
                    <a:cubicBezTo>
                      <a:pt x="62865" y="7972425"/>
                      <a:pt x="125730" y="8035290"/>
                      <a:pt x="182880" y="8069580"/>
                    </a:cubicBezTo>
                    <a:cubicBezTo>
                      <a:pt x="240030" y="8103870"/>
                      <a:pt x="255270" y="8145780"/>
                      <a:pt x="342900" y="8115300"/>
                    </a:cubicBezTo>
                    <a:cubicBezTo>
                      <a:pt x="430530" y="8084820"/>
                      <a:pt x="251460" y="8225790"/>
                      <a:pt x="708660" y="7886700"/>
                    </a:cubicBezTo>
                    <a:cubicBezTo>
                      <a:pt x="1165860" y="7547610"/>
                      <a:pt x="2583180" y="6438900"/>
                      <a:pt x="3086100" y="6080760"/>
                    </a:cubicBezTo>
                    <a:cubicBezTo>
                      <a:pt x="3589020" y="5722620"/>
                      <a:pt x="3539490" y="5829300"/>
                      <a:pt x="3726180" y="5737860"/>
                    </a:cubicBezTo>
                    <a:cubicBezTo>
                      <a:pt x="3912870" y="5646420"/>
                      <a:pt x="3985260" y="5631180"/>
                      <a:pt x="4206240" y="5532120"/>
                    </a:cubicBezTo>
                    <a:cubicBezTo>
                      <a:pt x="4427220" y="5433060"/>
                      <a:pt x="4762500" y="5292090"/>
                      <a:pt x="5052060" y="5143500"/>
                    </a:cubicBezTo>
                    <a:cubicBezTo>
                      <a:pt x="5341620" y="4994910"/>
                      <a:pt x="5669280" y="4754880"/>
                      <a:pt x="5943600" y="4640580"/>
                    </a:cubicBezTo>
                    <a:cubicBezTo>
                      <a:pt x="6217920" y="4526280"/>
                      <a:pt x="6545580" y="4503420"/>
                      <a:pt x="6697980" y="4457700"/>
                    </a:cubicBezTo>
                    <a:cubicBezTo>
                      <a:pt x="6850380" y="4411980"/>
                      <a:pt x="6755130" y="4446270"/>
                      <a:pt x="6858000" y="4366260"/>
                    </a:cubicBezTo>
                    <a:cubicBezTo>
                      <a:pt x="6960870" y="4286250"/>
                      <a:pt x="7071360" y="4103370"/>
                      <a:pt x="7315200" y="3977640"/>
                    </a:cubicBezTo>
                    <a:cubicBezTo>
                      <a:pt x="7559040" y="3851910"/>
                      <a:pt x="7928610" y="3745230"/>
                      <a:pt x="8321040" y="3611880"/>
                    </a:cubicBezTo>
                    <a:cubicBezTo>
                      <a:pt x="8713470" y="3478530"/>
                      <a:pt x="9277350" y="3318510"/>
                      <a:pt x="9669780" y="3177540"/>
                    </a:cubicBezTo>
                    <a:cubicBezTo>
                      <a:pt x="10062210" y="3036570"/>
                      <a:pt x="10424160" y="2872740"/>
                      <a:pt x="10675620" y="2766060"/>
                    </a:cubicBezTo>
                    <a:cubicBezTo>
                      <a:pt x="10927080" y="2659380"/>
                      <a:pt x="10980420" y="2613660"/>
                      <a:pt x="11178540" y="2537460"/>
                    </a:cubicBezTo>
                    <a:cubicBezTo>
                      <a:pt x="11376660" y="2461260"/>
                      <a:pt x="11624310" y="2438400"/>
                      <a:pt x="11864340" y="2308860"/>
                    </a:cubicBezTo>
                    <a:cubicBezTo>
                      <a:pt x="12104370" y="2179320"/>
                      <a:pt x="12393930" y="1943100"/>
                      <a:pt x="12618720" y="1760220"/>
                    </a:cubicBezTo>
                    <a:cubicBezTo>
                      <a:pt x="12843510" y="1577340"/>
                      <a:pt x="12816840" y="1504950"/>
                      <a:pt x="13213080" y="1211580"/>
                    </a:cubicBezTo>
                    <a:cubicBezTo>
                      <a:pt x="13609320" y="918210"/>
                      <a:pt x="14714220" y="179070"/>
                      <a:pt x="14996160" y="0"/>
                    </a:cubicBezTo>
                  </a:path>
                </a:pathLst>
              </a:cu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cxnSp>
            <p:nvCxnSpPr>
              <p:cNvPr id="77" name="Straight Connector 76"/>
              <p:cNvCxnSpPr/>
              <p:nvPr/>
            </p:nvCxnSpPr>
            <p:spPr>
              <a:xfrm rot="21251461">
                <a:off x="8425003" y="8660194"/>
                <a:ext cx="7886454" cy="2550532"/>
              </a:xfrm>
              <a:prstGeom prst="line">
                <a:avLst/>
              </a:pr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78" name="Straight Connector 77"/>
              <p:cNvCxnSpPr>
                <a:endCxn id="76" idx="5"/>
              </p:cNvCxnSpPr>
              <p:nvPr/>
            </p:nvCxnSpPr>
            <p:spPr>
              <a:xfrm rot="15851461" flipH="1">
                <a:off x="9225804" y="11065652"/>
                <a:ext cx="483305" cy="517943"/>
              </a:xfrm>
              <a:prstGeom prst="line">
                <a:avLst/>
              </a:pr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0800000" flipV="1">
                <a:off x="14583907" y="5548563"/>
                <a:ext cx="1908658" cy="1680583"/>
              </a:xfrm>
              <a:prstGeom prst="line">
                <a:avLst/>
              </a:pr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051461" flipH="1" flipV="1">
                <a:off x="7398441" y="7003082"/>
                <a:ext cx="4433223" cy="7462943"/>
              </a:xfrm>
              <a:prstGeom prst="line">
                <a:avLst/>
              </a:pr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81" name="Straight Connector 80"/>
              <p:cNvCxnSpPr>
                <a:endCxn id="18" idx="0"/>
              </p:cNvCxnSpPr>
              <p:nvPr/>
            </p:nvCxnSpPr>
            <p:spPr>
              <a:xfrm rot="15851461" flipH="1">
                <a:off x="11537796" y="6404832"/>
                <a:ext cx="1458702" cy="1585303"/>
              </a:xfrm>
              <a:prstGeom prst="line">
                <a:avLst/>
              </a:pr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82" name="Straight Connector 81"/>
              <p:cNvCxnSpPr>
                <a:endCxn id="19" idx="0"/>
              </p:cNvCxnSpPr>
              <p:nvPr/>
            </p:nvCxnSpPr>
            <p:spPr>
              <a:xfrm rot="15851461" flipH="1">
                <a:off x="12032133" y="5413314"/>
                <a:ext cx="1942006" cy="1739827"/>
              </a:xfrm>
              <a:prstGeom prst="line">
                <a:avLst/>
              </a:pr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grpSp>
        <p:sp>
          <p:nvSpPr>
            <p:cNvPr id="28" name="Freeform 27"/>
            <p:cNvSpPr/>
            <p:nvPr/>
          </p:nvSpPr>
          <p:spPr>
            <a:xfrm>
              <a:off x="8419338" y="4935166"/>
              <a:ext cx="648462" cy="551453"/>
            </a:xfrm>
            <a:custGeom>
              <a:avLst/>
              <a:gdLst>
                <a:gd name="connsiteX0" fmla="*/ 0 w 930166"/>
                <a:gd name="connsiteY0" fmla="*/ 0 h 819807"/>
                <a:gd name="connsiteX1" fmla="*/ 930166 w 930166"/>
                <a:gd name="connsiteY1" fmla="*/ 819807 h 819807"/>
              </a:gdLst>
              <a:ahLst/>
              <a:cxnLst>
                <a:cxn ang="0">
                  <a:pos x="connsiteX0" y="connsiteY0"/>
                </a:cxn>
                <a:cxn ang="0">
                  <a:pos x="connsiteX1" y="connsiteY1"/>
                </a:cxn>
              </a:cxnLst>
              <a:rect l="l" t="t" r="r" b="b"/>
              <a:pathLst>
                <a:path w="930166" h="819807">
                  <a:moveTo>
                    <a:pt x="0" y="0"/>
                  </a:moveTo>
                  <a:lnTo>
                    <a:pt x="930166" y="819807"/>
                  </a:lnTo>
                </a:path>
              </a:pathLst>
            </a:cu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29" name="Freeform 28"/>
            <p:cNvSpPr/>
            <p:nvPr/>
          </p:nvSpPr>
          <p:spPr>
            <a:xfrm>
              <a:off x="8828151" y="4587751"/>
              <a:ext cx="962826" cy="614870"/>
            </a:xfrm>
            <a:custGeom>
              <a:avLst/>
              <a:gdLst>
                <a:gd name="connsiteX0" fmla="*/ 0 w 961696"/>
                <a:gd name="connsiteY0" fmla="*/ 0 h 614855"/>
                <a:gd name="connsiteX1" fmla="*/ 299544 w 961696"/>
                <a:gd name="connsiteY1" fmla="*/ 283779 h 614855"/>
                <a:gd name="connsiteX2" fmla="*/ 599089 w 961696"/>
                <a:gd name="connsiteY2" fmla="*/ 268013 h 614855"/>
                <a:gd name="connsiteX3" fmla="*/ 961696 w 961696"/>
                <a:gd name="connsiteY3" fmla="*/ 614855 h 614855"/>
              </a:gdLst>
              <a:ahLst/>
              <a:cxnLst>
                <a:cxn ang="0">
                  <a:pos x="connsiteX0" y="connsiteY0"/>
                </a:cxn>
                <a:cxn ang="0">
                  <a:pos x="connsiteX1" y="connsiteY1"/>
                </a:cxn>
                <a:cxn ang="0">
                  <a:pos x="connsiteX2" y="connsiteY2"/>
                </a:cxn>
                <a:cxn ang="0">
                  <a:pos x="connsiteX3" y="connsiteY3"/>
                </a:cxn>
              </a:cxnLst>
              <a:rect l="l" t="t" r="r" b="b"/>
              <a:pathLst>
                <a:path w="961696" h="614855">
                  <a:moveTo>
                    <a:pt x="0" y="0"/>
                  </a:moveTo>
                  <a:cubicBezTo>
                    <a:pt x="99848" y="94593"/>
                    <a:pt x="165537" y="204952"/>
                    <a:pt x="299544" y="283779"/>
                  </a:cubicBezTo>
                  <a:lnTo>
                    <a:pt x="599089" y="268013"/>
                  </a:lnTo>
                  <a:lnTo>
                    <a:pt x="961696" y="614855"/>
                  </a:lnTo>
                </a:path>
              </a:pathLst>
            </a:cu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30" name="Freeform 29"/>
            <p:cNvSpPr/>
            <p:nvPr/>
          </p:nvSpPr>
          <p:spPr>
            <a:xfrm>
              <a:off x="8784451" y="3247720"/>
              <a:ext cx="927583" cy="930577"/>
            </a:xfrm>
            <a:custGeom>
              <a:avLst/>
              <a:gdLst>
                <a:gd name="connsiteX0" fmla="*/ 28357 w 926992"/>
                <a:gd name="connsiteY0" fmla="*/ 930165 h 930165"/>
                <a:gd name="connsiteX1" fmla="*/ 12592 w 926992"/>
                <a:gd name="connsiteY1" fmla="*/ 756744 h 930165"/>
                <a:gd name="connsiteX2" fmla="*/ 59888 w 926992"/>
                <a:gd name="connsiteY2" fmla="*/ 788275 h 930165"/>
                <a:gd name="connsiteX3" fmla="*/ 122950 w 926992"/>
                <a:gd name="connsiteY3" fmla="*/ 835572 h 930165"/>
                <a:gd name="connsiteX4" fmla="*/ 422495 w 926992"/>
                <a:gd name="connsiteY4" fmla="*/ 772510 h 930165"/>
                <a:gd name="connsiteX5" fmla="*/ 564385 w 926992"/>
                <a:gd name="connsiteY5" fmla="*/ 567558 h 930165"/>
                <a:gd name="connsiteX6" fmla="*/ 706274 w 926992"/>
                <a:gd name="connsiteY6" fmla="*/ 441434 h 930165"/>
                <a:gd name="connsiteX7" fmla="*/ 658978 w 926992"/>
                <a:gd name="connsiteY7" fmla="*/ 299544 h 930165"/>
                <a:gd name="connsiteX8" fmla="*/ 753571 w 926992"/>
                <a:gd name="connsiteY8" fmla="*/ 331075 h 930165"/>
                <a:gd name="connsiteX9" fmla="*/ 800867 w 926992"/>
                <a:gd name="connsiteY9" fmla="*/ 331075 h 930165"/>
                <a:gd name="connsiteX10" fmla="*/ 769336 w 926992"/>
                <a:gd name="connsiteY10" fmla="*/ 126124 h 930165"/>
                <a:gd name="connsiteX11" fmla="*/ 863930 w 926992"/>
                <a:gd name="connsiteY11" fmla="*/ 157655 h 930165"/>
                <a:gd name="connsiteX12" fmla="*/ 926992 w 926992"/>
                <a:gd name="connsiteY12" fmla="*/ 220717 h 930165"/>
                <a:gd name="connsiteX13" fmla="*/ 911226 w 926992"/>
                <a:gd name="connsiteY13" fmla="*/ 0 h 93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992" h="930165">
                  <a:moveTo>
                    <a:pt x="28357" y="930165"/>
                  </a:moveTo>
                  <a:cubicBezTo>
                    <a:pt x="23102" y="872358"/>
                    <a:pt x="0" y="813407"/>
                    <a:pt x="12592" y="756744"/>
                  </a:cubicBezTo>
                  <a:cubicBezTo>
                    <a:pt x="16702" y="738248"/>
                    <a:pt x="42941" y="779801"/>
                    <a:pt x="59888" y="788275"/>
                  </a:cubicBezTo>
                  <a:cubicBezTo>
                    <a:pt x="124826" y="820745"/>
                    <a:pt x="95162" y="779993"/>
                    <a:pt x="122950" y="835572"/>
                  </a:cubicBezTo>
                  <a:cubicBezTo>
                    <a:pt x="161659" y="680741"/>
                    <a:pt x="117048" y="772510"/>
                    <a:pt x="422495" y="772510"/>
                  </a:cubicBezTo>
                  <a:cubicBezTo>
                    <a:pt x="339342" y="502262"/>
                    <a:pt x="287955" y="567558"/>
                    <a:pt x="564385" y="567558"/>
                  </a:cubicBezTo>
                  <a:cubicBezTo>
                    <a:pt x="470771" y="380329"/>
                    <a:pt x="454319" y="441434"/>
                    <a:pt x="706274" y="441434"/>
                  </a:cubicBezTo>
                  <a:cubicBezTo>
                    <a:pt x="690509" y="394137"/>
                    <a:pt x="639339" y="345368"/>
                    <a:pt x="658978" y="299544"/>
                  </a:cubicBezTo>
                  <a:cubicBezTo>
                    <a:pt x="672071" y="268995"/>
                    <a:pt x="722040" y="320565"/>
                    <a:pt x="753571" y="331075"/>
                  </a:cubicBezTo>
                  <a:cubicBezTo>
                    <a:pt x="768527" y="336060"/>
                    <a:pt x="785102" y="331075"/>
                    <a:pt x="800867" y="331075"/>
                  </a:cubicBezTo>
                  <a:cubicBezTo>
                    <a:pt x="790357" y="262758"/>
                    <a:pt x="745714" y="191083"/>
                    <a:pt x="769336" y="126124"/>
                  </a:cubicBezTo>
                  <a:cubicBezTo>
                    <a:pt x="780695" y="94888"/>
                    <a:pt x="863930" y="157655"/>
                    <a:pt x="863930" y="157655"/>
                  </a:cubicBezTo>
                  <a:cubicBezTo>
                    <a:pt x="901979" y="214728"/>
                    <a:pt x="878514" y="196477"/>
                    <a:pt x="926992" y="220717"/>
                  </a:cubicBezTo>
                  <a:lnTo>
                    <a:pt x="911226" y="0"/>
                  </a:lnTo>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31"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563286" y="5377707"/>
              <a:ext cx="184671" cy="184737"/>
            </a:xfrm>
            <a:prstGeom prst="rect">
              <a:avLst/>
            </a:prstGeom>
            <a:noFill/>
            <a:ln w="9525">
              <a:noFill/>
              <a:miter lim="800000"/>
              <a:headEnd/>
              <a:tailEnd/>
            </a:ln>
            <a:effectLst>
              <a:outerShdw blurRad="50800" dist="50800" dir="5400000" algn="ctr" rotWithShape="0">
                <a:schemeClr val="tx1"/>
              </a:outerShdw>
            </a:effectLst>
          </p:spPr>
        </p:pic>
        <p:sp>
          <p:nvSpPr>
            <p:cNvPr id="32" name="Cross 31"/>
            <p:cNvSpPr/>
            <p:nvPr/>
          </p:nvSpPr>
          <p:spPr>
            <a:xfrm>
              <a:off x="5257381" y="5486619"/>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3" name="Cross 32"/>
            <p:cNvSpPr/>
            <p:nvPr/>
          </p:nvSpPr>
          <p:spPr>
            <a:xfrm>
              <a:off x="7087172" y="5104738"/>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4" name="Explosion 2 33"/>
            <p:cNvSpPr/>
            <p:nvPr/>
          </p:nvSpPr>
          <p:spPr>
            <a:xfrm>
              <a:off x="5291214" y="5144718"/>
              <a:ext cx="456743" cy="380503"/>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35"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43896" y="7969536"/>
              <a:ext cx="186080" cy="183358"/>
            </a:xfrm>
            <a:prstGeom prst="rect">
              <a:avLst/>
            </a:prstGeom>
            <a:noFill/>
            <a:ln w="9525">
              <a:noFill/>
              <a:miter lim="800000"/>
              <a:headEnd/>
              <a:tailEnd/>
            </a:ln>
            <a:effectLst>
              <a:outerShdw blurRad="50800" dist="50800" dir="5400000" algn="ctr" rotWithShape="0">
                <a:schemeClr val="tx1"/>
              </a:outerShdw>
            </a:effectLst>
          </p:spPr>
        </p:pic>
        <p:sp>
          <p:nvSpPr>
            <p:cNvPr id="36" name="Cross 35"/>
            <p:cNvSpPr/>
            <p:nvPr/>
          </p:nvSpPr>
          <p:spPr>
            <a:xfrm>
              <a:off x="4037990" y="8077070"/>
              <a:ext cx="229782"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37" name="Explosion 2 36"/>
            <p:cNvSpPr/>
            <p:nvPr/>
          </p:nvSpPr>
          <p:spPr>
            <a:xfrm>
              <a:off x="3961867" y="7619364"/>
              <a:ext cx="458153" cy="381881"/>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38"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11048" y="5867121"/>
              <a:ext cx="184670" cy="184737"/>
            </a:xfrm>
            <a:prstGeom prst="rect">
              <a:avLst/>
            </a:prstGeom>
            <a:noFill/>
            <a:ln w="9525">
              <a:noFill/>
              <a:miter lim="800000"/>
              <a:headEnd/>
              <a:tailEnd/>
            </a:ln>
            <a:effectLst>
              <a:outerShdw blurRad="50800" dist="50800" dir="5400000" algn="ctr" rotWithShape="0">
                <a:schemeClr val="tx1"/>
              </a:outerShdw>
            </a:effectLst>
          </p:spPr>
        </p:pic>
        <p:sp>
          <p:nvSpPr>
            <p:cNvPr id="39" name="Cross 38"/>
            <p:cNvSpPr/>
            <p:nvPr/>
          </p:nvSpPr>
          <p:spPr>
            <a:xfrm>
              <a:off x="6629019" y="6020150"/>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0" name="Explosion 2 39"/>
            <p:cNvSpPr/>
            <p:nvPr/>
          </p:nvSpPr>
          <p:spPr>
            <a:xfrm>
              <a:off x="6748844" y="5942947"/>
              <a:ext cx="456743" cy="381881"/>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41"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348853" y="4921380"/>
              <a:ext cx="186080" cy="183359"/>
            </a:xfrm>
            <a:prstGeom prst="rect">
              <a:avLst/>
            </a:prstGeom>
            <a:noFill/>
            <a:ln w="9525">
              <a:noFill/>
              <a:miter lim="800000"/>
              <a:headEnd/>
              <a:tailEnd/>
            </a:ln>
            <a:effectLst>
              <a:outerShdw blurRad="50800" dist="50800" dir="5400000" algn="ctr" rotWithShape="0">
                <a:schemeClr val="tx1"/>
              </a:outerShdw>
            </a:effectLst>
          </p:spPr>
        </p:pic>
        <p:sp>
          <p:nvSpPr>
            <p:cNvPr id="42" name="Cross 41"/>
            <p:cNvSpPr/>
            <p:nvPr/>
          </p:nvSpPr>
          <p:spPr>
            <a:xfrm>
              <a:off x="8044358" y="5028913"/>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3" name="Explosion 2 42"/>
            <p:cNvSpPr/>
            <p:nvPr/>
          </p:nvSpPr>
          <p:spPr>
            <a:xfrm>
              <a:off x="7966825" y="4572586"/>
              <a:ext cx="458152" cy="380503"/>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44"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839429" y="4616702"/>
              <a:ext cx="186080" cy="183358"/>
            </a:xfrm>
            <a:prstGeom prst="rect">
              <a:avLst/>
            </a:prstGeom>
            <a:noFill/>
            <a:ln w="9525">
              <a:noFill/>
              <a:miter lim="800000"/>
              <a:headEnd/>
              <a:tailEnd/>
            </a:ln>
            <a:effectLst>
              <a:outerShdw blurRad="50800" dist="50800" dir="5400000" algn="ctr" rotWithShape="0">
                <a:schemeClr val="tx1"/>
              </a:outerShdw>
            </a:effectLst>
          </p:spPr>
        </p:pic>
        <p:sp>
          <p:nvSpPr>
            <p:cNvPr id="45" name="Cross 44"/>
            <p:cNvSpPr/>
            <p:nvPr/>
          </p:nvSpPr>
          <p:spPr>
            <a:xfrm>
              <a:off x="8534933" y="4724236"/>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6" name="Explosion 2 45"/>
            <p:cNvSpPr/>
            <p:nvPr/>
          </p:nvSpPr>
          <p:spPr>
            <a:xfrm>
              <a:off x="8458810" y="4266530"/>
              <a:ext cx="456743" cy="381881"/>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47"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15996" y="4387849"/>
              <a:ext cx="184670" cy="184737"/>
            </a:xfrm>
            <a:prstGeom prst="rect">
              <a:avLst/>
            </a:prstGeom>
            <a:noFill/>
            <a:ln w="9525">
              <a:noFill/>
              <a:miter lim="800000"/>
              <a:headEnd/>
              <a:tailEnd/>
            </a:ln>
            <a:effectLst>
              <a:outerShdw blurRad="50800" dist="50800" dir="5400000" algn="ctr" rotWithShape="0">
                <a:schemeClr val="tx1"/>
              </a:outerShdw>
            </a:effectLst>
          </p:spPr>
        </p:pic>
        <p:sp>
          <p:nvSpPr>
            <p:cNvPr id="48" name="Cross 47"/>
            <p:cNvSpPr/>
            <p:nvPr/>
          </p:nvSpPr>
          <p:spPr>
            <a:xfrm>
              <a:off x="9110091" y="4495383"/>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49" name="Explosion 2 48"/>
            <p:cNvSpPr/>
            <p:nvPr/>
          </p:nvSpPr>
          <p:spPr>
            <a:xfrm>
              <a:off x="9033967" y="4039055"/>
              <a:ext cx="458153" cy="380503"/>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50"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253358" y="4158996"/>
              <a:ext cx="186080" cy="184737"/>
            </a:xfrm>
            <a:prstGeom prst="rect">
              <a:avLst/>
            </a:prstGeom>
            <a:noFill/>
            <a:ln w="9525">
              <a:noFill/>
              <a:miter lim="800000"/>
              <a:headEnd/>
              <a:tailEnd/>
            </a:ln>
            <a:effectLst>
              <a:outerShdw blurRad="50800" dist="50800" dir="5400000" algn="ctr" rotWithShape="0">
                <a:schemeClr val="tx1"/>
              </a:outerShdw>
            </a:effectLst>
          </p:spPr>
        </p:pic>
        <p:sp>
          <p:nvSpPr>
            <p:cNvPr id="51" name="Cross 50"/>
            <p:cNvSpPr/>
            <p:nvPr/>
          </p:nvSpPr>
          <p:spPr>
            <a:xfrm>
              <a:off x="9948863" y="4266530"/>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52" name="Explosion 2 51"/>
            <p:cNvSpPr/>
            <p:nvPr/>
          </p:nvSpPr>
          <p:spPr>
            <a:xfrm>
              <a:off x="9872739" y="3810202"/>
              <a:ext cx="456743" cy="380503"/>
            </a:xfrm>
            <a:prstGeom prst="irregularSeal2">
              <a:avLst/>
            </a:pr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53" name="Freeform 52"/>
            <p:cNvSpPr/>
            <p:nvPr/>
          </p:nvSpPr>
          <p:spPr>
            <a:xfrm>
              <a:off x="6998360" y="4648410"/>
              <a:ext cx="926173" cy="930577"/>
            </a:xfrm>
            <a:custGeom>
              <a:avLst/>
              <a:gdLst>
                <a:gd name="connsiteX0" fmla="*/ 28357 w 926992"/>
                <a:gd name="connsiteY0" fmla="*/ 930165 h 930165"/>
                <a:gd name="connsiteX1" fmla="*/ 12592 w 926992"/>
                <a:gd name="connsiteY1" fmla="*/ 756744 h 930165"/>
                <a:gd name="connsiteX2" fmla="*/ 59888 w 926992"/>
                <a:gd name="connsiteY2" fmla="*/ 788275 h 930165"/>
                <a:gd name="connsiteX3" fmla="*/ 122950 w 926992"/>
                <a:gd name="connsiteY3" fmla="*/ 835572 h 930165"/>
                <a:gd name="connsiteX4" fmla="*/ 422495 w 926992"/>
                <a:gd name="connsiteY4" fmla="*/ 772510 h 930165"/>
                <a:gd name="connsiteX5" fmla="*/ 564385 w 926992"/>
                <a:gd name="connsiteY5" fmla="*/ 567558 h 930165"/>
                <a:gd name="connsiteX6" fmla="*/ 706274 w 926992"/>
                <a:gd name="connsiteY6" fmla="*/ 441434 h 930165"/>
                <a:gd name="connsiteX7" fmla="*/ 658978 w 926992"/>
                <a:gd name="connsiteY7" fmla="*/ 299544 h 930165"/>
                <a:gd name="connsiteX8" fmla="*/ 753571 w 926992"/>
                <a:gd name="connsiteY8" fmla="*/ 331075 h 930165"/>
                <a:gd name="connsiteX9" fmla="*/ 800867 w 926992"/>
                <a:gd name="connsiteY9" fmla="*/ 331075 h 930165"/>
                <a:gd name="connsiteX10" fmla="*/ 769336 w 926992"/>
                <a:gd name="connsiteY10" fmla="*/ 126124 h 930165"/>
                <a:gd name="connsiteX11" fmla="*/ 863930 w 926992"/>
                <a:gd name="connsiteY11" fmla="*/ 157655 h 930165"/>
                <a:gd name="connsiteX12" fmla="*/ 926992 w 926992"/>
                <a:gd name="connsiteY12" fmla="*/ 220717 h 930165"/>
                <a:gd name="connsiteX13" fmla="*/ 911226 w 926992"/>
                <a:gd name="connsiteY13" fmla="*/ 0 h 93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992" h="930165">
                  <a:moveTo>
                    <a:pt x="28357" y="930165"/>
                  </a:moveTo>
                  <a:cubicBezTo>
                    <a:pt x="23102" y="872358"/>
                    <a:pt x="0" y="813407"/>
                    <a:pt x="12592" y="756744"/>
                  </a:cubicBezTo>
                  <a:cubicBezTo>
                    <a:pt x="16702" y="738248"/>
                    <a:pt x="42941" y="779801"/>
                    <a:pt x="59888" y="788275"/>
                  </a:cubicBezTo>
                  <a:cubicBezTo>
                    <a:pt x="124826" y="820745"/>
                    <a:pt x="95162" y="779993"/>
                    <a:pt x="122950" y="835572"/>
                  </a:cubicBezTo>
                  <a:cubicBezTo>
                    <a:pt x="161659" y="680741"/>
                    <a:pt x="117048" y="772510"/>
                    <a:pt x="422495" y="772510"/>
                  </a:cubicBezTo>
                  <a:cubicBezTo>
                    <a:pt x="339342" y="502262"/>
                    <a:pt x="287955" y="567558"/>
                    <a:pt x="564385" y="567558"/>
                  </a:cubicBezTo>
                  <a:cubicBezTo>
                    <a:pt x="470771" y="380329"/>
                    <a:pt x="454319" y="441434"/>
                    <a:pt x="706274" y="441434"/>
                  </a:cubicBezTo>
                  <a:cubicBezTo>
                    <a:pt x="690509" y="394137"/>
                    <a:pt x="639339" y="345368"/>
                    <a:pt x="658978" y="299544"/>
                  </a:cubicBezTo>
                  <a:cubicBezTo>
                    <a:pt x="672071" y="268995"/>
                    <a:pt x="722040" y="320565"/>
                    <a:pt x="753571" y="331075"/>
                  </a:cubicBezTo>
                  <a:cubicBezTo>
                    <a:pt x="768527" y="336060"/>
                    <a:pt x="785102" y="331075"/>
                    <a:pt x="800867" y="331075"/>
                  </a:cubicBezTo>
                  <a:cubicBezTo>
                    <a:pt x="790357" y="262758"/>
                    <a:pt x="745714" y="191083"/>
                    <a:pt x="769336" y="126124"/>
                  </a:cubicBezTo>
                  <a:cubicBezTo>
                    <a:pt x="780695" y="94888"/>
                    <a:pt x="863930" y="157655"/>
                    <a:pt x="863930" y="157655"/>
                  </a:cubicBezTo>
                  <a:cubicBezTo>
                    <a:pt x="901979" y="214728"/>
                    <a:pt x="878514" y="196477"/>
                    <a:pt x="926992" y="220717"/>
                  </a:cubicBezTo>
                  <a:lnTo>
                    <a:pt x="911226" y="0"/>
                  </a:lnTo>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54" name="Freeform 53"/>
            <p:cNvSpPr/>
            <p:nvPr/>
          </p:nvSpPr>
          <p:spPr>
            <a:xfrm>
              <a:off x="6007342" y="5470075"/>
              <a:ext cx="926172" cy="930577"/>
            </a:xfrm>
            <a:custGeom>
              <a:avLst/>
              <a:gdLst>
                <a:gd name="connsiteX0" fmla="*/ 28357 w 926992"/>
                <a:gd name="connsiteY0" fmla="*/ 930165 h 930165"/>
                <a:gd name="connsiteX1" fmla="*/ 12592 w 926992"/>
                <a:gd name="connsiteY1" fmla="*/ 756744 h 930165"/>
                <a:gd name="connsiteX2" fmla="*/ 59888 w 926992"/>
                <a:gd name="connsiteY2" fmla="*/ 788275 h 930165"/>
                <a:gd name="connsiteX3" fmla="*/ 122950 w 926992"/>
                <a:gd name="connsiteY3" fmla="*/ 835572 h 930165"/>
                <a:gd name="connsiteX4" fmla="*/ 422495 w 926992"/>
                <a:gd name="connsiteY4" fmla="*/ 772510 h 930165"/>
                <a:gd name="connsiteX5" fmla="*/ 564385 w 926992"/>
                <a:gd name="connsiteY5" fmla="*/ 567558 h 930165"/>
                <a:gd name="connsiteX6" fmla="*/ 706274 w 926992"/>
                <a:gd name="connsiteY6" fmla="*/ 441434 h 930165"/>
                <a:gd name="connsiteX7" fmla="*/ 658978 w 926992"/>
                <a:gd name="connsiteY7" fmla="*/ 299544 h 930165"/>
                <a:gd name="connsiteX8" fmla="*/ 753571 w 926992"/>
                <a:gd name="connsiteY8" fmla="*/ 331075 h 930165"/>
                <a:gd name="connsiteX9" fmla="*/ 800867 w 926992"/>
                <a:gd name="connsiteY9" fmla="*/ 331075 h 930165"/>
                <a:gd name="connsiteX10" fmla="*/ 769336 w 926992"/>
                <a:gd name="connsiteY10" fmla="*/ 126124 h 930165"/>
                <a:gd name="connsiteX11" fmla="*/ 863930 w 926992"/>
                <a:gd name="connsiteY11" fmla="*/ 157655 h 930165"/>
                <a:gd name="connsiteX12" fmla="*/ 926992 w 926992"/>
                <a:gd name="connsiteY12" fmla="*/ 220717 h 930165"/>
                <a:gd name="connsiteX13" fmla="*/ 911226 w 926992"/>
                <a:gd name="connsiteY13" fmla="*/ 0 h 93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992" h="930165">
                  <a:moveTo>
                    <a:pt x="28357" y="930165"/>
                  </a:moveTo>
                  <a:cubicBezTo>
                    <a:pt x="23102" y="872358"/>
                    <a:pt x="0" y="813407"/>
                    <a:pt x="12592" y="756744"/>
                  </a:cubicBezTo>
                  <a:cubicBezTo>
                    <a:pt x="16702" y="738248"/>
                    <a:pt x="42941" y="779801"/>
                    <a:pt x="59888" y="788275"/>
                  </a:cubicBezTo>
                  <a:cubicBezTo>
                    <a:pt x="124826" y="820745"/>
                    <a:pt x="95162" y="779993"/>
                    <a:pt x="122950" y="835572"/>
                  </a:cubicBezTo>
                  <a:cubicBezTo>
                    <a:pt x="161659" y="680741"/>
                    <a:pt x="117048" y="772510"/>
                    <a:pt x="422495" y="772510"/>
                  </a:cubicBezTo>
                  <a:cubicBezTo>
                    <a:pt x="339342" y="502262"/>
                    <a:pt x="287955" y="567558"/>
                    <a:pt x="564385" y="567558"/>
                  </a:cubicBezTo>
                  <a:cubicBezTo>
                    <a:pt x="470771" y="380329"/>
                    <a:pt x="454319" y="441434"/>
                    <a:pt x="706274" y="441434"/>
                  </a:cubicBezTo>
                  <a:cubicBezTo>
                    <a:pt x="690509" y="394137"/>
                    <a:pt x="639339" y="345368"/>
                    <a:pt x="658978" y="299544"/>
                  </a:cubicBezTo>
                  <a:cubicBezTo>
                    <a:pt x="672071" y="268995"/>
                    <a:pt x="722040" y="320565"/>
                    <a:pt x="753571" y="331075"/>
                  </a:cubicBezTo>
                  <a:cubicBezTo>
                    <a:pt x="768527" y="336060"/>
                    <a:pt x="785102" y="331075"/>
                    <a:pt x="800867" y="331075"/>
                  </a:cubicBezTo>
                  <a:cubicBezTo>
                    <a:pt x="790357" y="262758"/>
                    <a:pt x="745714" y="191083"/>
                    <a:pt x="769336" y="126124"/>
                  </a:cubicBezTo>
                  <a:cubicBezTo>
                    <a:pt x="780695" y="94888"/>
                    <a:pt x="863930" y="157655"/>
                    <a:pt x="863930" y="157655"/>
                  </a:cubicBezTo>
                  <a:cubicBezTo>
                    <a:pt x="901979" y="214728"/>
                    <a:pt x="878514" y="196477"/>
                    <a:pt x="926992" y="220717"/>
                  </a:cubicBezTo>
                  <a:lnTo>
                    <a:pt x="911226" y="0"/>
                  </a:lnTo>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55" name="Freeform 54"/>
            <p:cNvSpPr/>
            <p:nvPr/>
          </p:nvSpPr>
          <p:spPr>
            <a:xfrm>
              <a:off x="5092446" y="6080810"/>
              <a:ext cx="927583" cy="929198"/>
            </a:xfrm>
            <a:custGeom>
              <a:avLst/>
              <a:gdLst>
                <a:gd name="connsiteX0" fmla="*/ 28357 w 926992"/>
                <a:gd name="connsiteY0" fmla="*/ 930165 h 930165"/>
                <a:gd name="connsiteX1" fmla="*/ 12592 w 926992"/>
                <a:gd name="connsiteY1" fmla="*/ 756744 h 930165"/>
                <a:gd name="connsiteX2" fmla="*/ 59888 w 926992"/>
                <a:gd name="connsiteY2" fmla="*/ 788275 h 930165"/>
                <a:gd name="connsiteX3" fmla="*/ 122950 w 926992"/>
                <a:gd name="connsiteY3" fmla="*/ 835572 h 930165"/>
                <a:gd name="connsiteX4" fmla="*/ 422495 w 926992"/>
                <a:gd name="connsiteY4" fmla="*/ 772510 h 930165"/>
                <a:gd name="connsiteX5" fmla="*/ 564385 w 926992"/>
                <a:gd name="connsiteY5" fmla="*/ 567558 h 930165"/>
                <a:gd name="connsiteX6" fmla="*/ 706274 w 926992"/>
                <a:gd name="connsiteY6" fmla="*/ 441434 h 930165"/>
                <a:gd name="connsiteX7" fmla="*/ 658978 w 926992"/>
                <a:gd name="connsiteY7" fmla="*/ 299544 h 930165"/>
                <a:gd name="connsiteX8" fmla="*/ 753571 w 926992"/>
                <a:gd name="connsiteY8" fmla="*/ 331075 h 930165"/>
                <a:gd name="connsiteX9" fmla="*/ 800867 w 926992"/>
                <a:gd name="connsiteY9" fmla="*/ 331075 h 930165"/>
                <a:gd name="connsiteX10" fmla="*/ 769336 w 926992"/>
                <a:gd name="connsiteY10" fmla="*/ 126124 h 930165"/>
                <a:gd name="connsiteX11" fmla="*/ 863930 w 926992"/>
                <a:gd name="connsiteY11" fmla="*/ 157655 h 930165"/>
                <a:gd name="connsiteX12" fmla="*/ 926992 w 926992"/>
                <a:gd name="connsiteY12" fmla="*/ 220717 h 930165"/>
                <a:gd name="connsiteX13" fmla="*/ 911226 w 926992"/>
                <a:gd name="connsiteY13" fmla="*/ 0 h 93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992" h="930165">
                  <a:moveTo>
                    <a:pt x="28357" y="930165"/>
                  </a:moveTo>
                  <a:cubicBezTo>
                    <a:pt x="23102" y="872358"/>
                    <a:pt x="0" y="813407"/>
                    <a:pt x="12592" y="756744"/>
                  </a:cubicBezTo>
                  <a:cubicBezTo>
                    <a:pt x="16702" y="738248"/>
                    <a:pt x="42941" y="779801"/>
                    <a:pt x="59888" y="788275"/>
                  </a:cubicBezTo>
                  <a:cubicBezTo>
                    <a:pt x="124826" y="820745"/>
                    <a:pt x="95162" y="779993"/>
                    <a:pt x="122950" y="835572"/>
                  </a:cubicBezTo>
                  <a:cubicBezTo>
                    <a:pt x="161659" y="680741"/>
                    <a:pt x="117048" y="772510"/>
                    <a:pt x="422495" y="772510"/>
                  </a:cubicBezTo>
                  <a:cubicBezTo>
                    <a:pt x="339342" y="502262"/>
                    <a:pt x="287955" y="567558"/>
                    <a:pt x="564385" y="567558"/>
                  </a:cubicBezTo>
                  <a:cubicBezTo>
                    <a:pt x="470771" y="380329"/>
                    <a:pt x="454319" y="441434"/>
                    <a:pt x="706274" y="441434"/>
                  </a:cubicBezTo>
                  <a:cubicBezTo>
                    <a:pt x="690509" y="394137"/>
                    <a:pt x="639339" y="345368"/>
                    <a:pt x="658978" y="299544"/>
                  </a:cubicBezTo>
                  <a:cubicBezTo>
                    <a:pt x="672071" y="268995"/>
                    <a:pt x="722040" y="320565"/>
                    <a:pt x="753571" y="331075"/>
                  </a:cubicBezTo>
                  <a:cubicBezTo>
                    <a:pt x="768527" y="336060"/>
                    <a:pt x="785102" y="331075"/>
                    <a:pt x="800867" y="331075"/>
                  </a:cubicBezTo>
                  <a:cubicBezTo>
                    <a:pt x="790357" y="262758"/>
                    <a:pt x="745714" y="191083"/>
                    <a:pt x="769336" y="126124"/>
                  </a:cubicBezTo>
                  <a:cubicBezTo>
                    <a:pt x="780695" y="94888"/>
                    <a:pt x="863930" y="157655"/>
                    <a:pt x="863930" y="157655"/>
                  </a:cubicBezTo>
                  <a:cubicBezTo>
                    <a:pt x="901979" y="214728"/>
                    <a:pt x="878514" y="196477"/>
                    <a:pt x="926992" y="220717"/>
                  </a:cubicBezTo>
                  <a:lnTo>
                    <a:pt x="911226" y="0"/>
                  </a:lnTo>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56" name="Freeform 55"/>
            <p:cNvSpPr/>
            <p:nvPr/>
          </p:nvSpPr>
          <p:spPr>
            <a:xfrm>
              <a:off x="4178960" y="6858359"/>
              <a:ext cx="926173" cy="929198"/>
            </a:xfrm>
            <a:custGeom>
              <a:avLst/>
              <a:gdLst>
                <a:gd name="connsiteX0" fmla="*/ 28357 w 926992"/>
                <a:gd name="connsiteY0" fmla="*/ 930165 h 930165"/>
                <a:gd name="connsiteX1" fmla="*/ 12592 w 926992"/>
                <a:gd name="connsiteY1" fmla="*/ 756744 h 930165"/>
                <a:gd name="connsiteX2" fmla="*/ 59888 w 926992"/>
                <a:gd name="connsiteY2" fmla="*/ 788275 h 930165"/>
                <a:gd name="connsiteX3" fmla="*/ 122950 w 926992"/>
                <a:gd name="connsiteY3" fmla="*/ 835572 h 930165"/>
                <a:gd name="connsiteX4" fmla="*/ 422495 w 926992"/>
                <a:gd name="connsiteY4" fmla="*/ 772510 h 930165"/>
                <a:gd name="connsiteX5" fmla="*/ 564385 w 926992"/>
                <a:gd name="connsiteY5" fmla="*/ 567558 h 930165"/>
                <a:gd name="connsiteX6" fmla="*/ 706274 w 926992"/>
                <a:gd name="connsiteY6" fmla="*/ 441434 h 930165"/>
                <a:gd name="connsiteX7" fmla="*/ 658978 w 926992"/>
                <a:gd name="connsiteY7" fmla="*/ 299544 h 930165"/>
                <a:gd name="connsiteX8" fmla="*/ 753571 w 926992"/>
                <a:gd name="connsiteY8" fmla="*/ 331075 h 930165"/>
                <a:gd name="connsiteX9" fmla="*/ 800867 w 926992"/>
                <a:gd name="connsiteY9" fmla="*/ 331075 h 930165"/>
                <a:gd name="connsiteX10" fmla="*/ 769336 w 926992"/>
                <a:gd name="connsiteY10" fmla="*/ 126124 h 930165"/>
                <a:gd name="connsiteX11" fmla="*/ 863930 w 926992"/>
                <a:gd name="connsiteY11" fmla="*/ 157655 h 930165"/>
                <a:gd name="connsiteX12" fmla="*/ 926992 w 926992"/>
                <a:gd name="connsiteY12" fmla="*/ 220717 h 930165"/>
                <a:gd name="connsiteX13" fmla="*/ 911226 w 926992"/>
                <a:gd name="connsiteY13" fmla="*/ 0 h 93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992" h="930165">
                  <a:moveTo>
                    <a:pt x="28357" y="930165"/>
                  </a:moveTo>
                  <a:cubicBezTo>
                    <a:pt x="23102" y="872358"/>
                    <a:pt x="0" y="813407"/>
                    <a:pt x="12592" y="756744"/>
                  </a:cubicBezTo>
                  <a:cubicBezTo>
                    <a:pt x="16702" y="738248"/>
                    <a:pt x="42941" y="779801"/>
                    <a:pt x="59888" y="788275"/>
                  </a:cubicBezTo>
                  <a:cubicBezTo>
                    <a:pt x="124826" y="820745"/>
                    <a:pt x="95162" y="779993"/>
                    <a:pt x="122950" y="835572"/>
                  </a:cubicBezTo>
                  <a:cubicBezTo>
                    <a:pt x="161659" y="680741"/>
                    <a:pt x="117048" y="772510"/>
                    <a:pt x="422495" y="772510"/>
                  </a:cubicBezTo>
                  <a:cubicBezTo>
                    <a:pt x="339342" y="502262"/>
                    <a:pt x="287955" y="567558"/>
                    <a:pt x="564385" y="567558"/>
                  </a:cubicBezTo>
                  <a:cubicBezTo>
                    <a:pt x="470771" y="380329"/>
                    <a:pt x="454319" y="441434"/>
                    <a:pt x="706274" y="441434"/>
                  </a:cubicBezTo>
                  <a:cubicBezTo>
                    <a:pt x="690509" y="394137"/>
                    <a:pt x="639339" y="345368"/>
                    <a:pt x="658978" y="299544"/>
                  </a:cubicBezTo>
                  <a:cubicBezTo>
                    <a:pt x="672071" y="268995"/>
                    <a:pt x="722040" y="320565"/>
                    <a:pt x="753571" y="331075"/>
                  </a:cubicBezTo>
                  <a:cubicBezTo>
                    <a:pt x="768527" y="336060"/>
                    <a:pt x="785102" y="331075"/>
                    <a:pt x="800867" y="331075"/>
                  </a:cubicBezTo>
                  <a:cubicBezTo>
                    <a:pt x="790357" y="262758"/>
                    <a:pt x="745714" y="191083"/>
                    <a:pt x="769336" y="126124"/>
                  </a:cubicBezTo>
                  <a:cubicBezTo>
                    <a:pt x="780695" y="94888"/>
                    <a:pt x="863930" y="157655"/>
                    <a:pt x="863930" y="157655"/>
                  </a:cubicBezTo>
                  <a:cubicBezTo>
                    <a:pt x="901979" y="214728"/>
                    <a:pt x="878514" y="196477"/>
                    <a:pt x="926992" y="220717"/>
                  </a:cubicBezTo>
                  <a:lnTo>
                    <a:pt x="911226" y="0"/>
                  </a:lnTo>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pic>
          <p:nvPicPr>
            <p:cNvPr id="57"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357834" y="4997205"/>
              <a:ext cx="186080" cy="184737"/>
            </a:xfrm>
            <a:prstGeom prst="rect">
              <a:avLst/>
            </a:prstGeom>
            <a:noFill/>
            <a:ln w="9525">
              <a:noFill/>
              <a:miter lim="800000"/>
              <a:headEnd/>
              <a:tailEnd/>
            </a:ln>
            <a:effectLst>
              <a:outerShdw blurRad="50800" dist="50800" dir="5400000" algn="ctr" rotWithShape="0">
                <a:schemeClr val="tx1"/>
              </a:outerShdw>
            </a:effectLst>
          </p:spPr>
        </p:pic>
        <p:pic>
          <p:nvPicPr>
            <p:cNvPr id="58"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66806" y="6978299"/>
              <a:ext cx="186080" cy="184737"/>
            </a:xfrm>
            <a:prstGeom prst="rect">
              <a:avLst/>
            </a:prstGeom>
            <a:noFill/>
            <a:ln w="9525">
              <a:noFill/>
              <a:miter lim="800000"/>
              <a:headEnd/>
              <a:tailEnd/>
            </a:ln>
            <a:effectLst>
              <a:outerShdw blurRad="50800" dist="50800" dir="5400000" algn="ctr" rotWithShape="0">
                <a:schemeClr val="tx1"/>
              </a:outerShdw>
            </a:effectLst>
          </p:spPr>
        </p:pic>
        <p:sp>
          <p:nvSpPr>
            <p:cNvPr id="59" name="Cross 58"/>
            <p:cNvSpPr/>
            <p:nvPr/>
          </p:nvSpPr>
          <p:spPr>
            <a:xfrm>
              <a:off x="4952886" y="6705330"/>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grpSp>
          <p:nvGrpSpPr>
            <p:cNvPr id="97351" name="Group 59"/>
            <p:cNvGrpSpPr>
              <a:grpSpLocks/>
            </p:cNvGrpSpPr>
            <p:nvPr/>
          </p:nvGrpSpPr>
          <p:grpSpPr bwMode="auto">
            <a:xfrm rot="348539">
              <a:off x="4459708" y="2966078"/>
              <a:ext cx="6857934" cy="5311119"/>
              <a:chOff x="19684548" y="6024428"/>
              <a:chExt cx="13920954" cy="8463171"/>
            </a:xfrm>
          </p:grpSpPr>
          <p:sp>
            <p:nvSpPr>
              <p:cNvPr id="69" name="Freeform 68"/>
              <p:cNvSpPr/>
              <p:nvPr/>
            </p:nvSpPr>
            <p:spPr>
              <a:xfrm>
                <a:off x="19884044" y="7010626"/>
                <a:ext cx="13721166" cy="7475797"/>
              </a:xfrm>
              <a:custGeom>
                <a:avLst/>
                <a:gdLst>
                  <a:gd name="connsiteX0" fmla="*/ 0 w 14996160"/>
                  <a:gd name="connsiteY0" fmla="*/ 7909560 h 8225790"/>
                  <a:gd name="connsiteX1" fmla="*/ 182880 w 14996160"/>
                  <a:gd name="connsiteY1" fmla="*/ 8069580 h 8225790"/>
                  <a:gd name="connsiteX2" fmla="*/ 342900 w 14996160"/>
                  <a:gd name="connsiteY2" fmla="*/ 8115300 h 8225790"/>
                  <a:gd name="connsiteX3" fmla="*/ 708660 w 14996160"/>
                  <a:gd name="connsiteY3" fmla="*/ 7886700 h 8225790"/>
                  <a:gd name="connsiteX4" fmla="*/ 3086100 w 14996160"/>
                  <a:gd name="connsiteY4" fmla="*/ 6080760 h 8225790"/>
                  <a:gd name="connsiteX5" fmla="*/ 3726180 w 14996160"/>
                  <a:gd name="connsiteY5" fmla="*/ 5737860 h 8225790"/>
                  <a:gd name="connsiteX6" fmla="*/ 4206240 w 14996160"/>
                  <a:gd name="connsiteY6" fmla="*/ 5532120 h 8225790"/>
                  <a:gd name="connsiteX7" fmla="*/ 5052060 w 14996160"/>
                  <a:gd name="connsiteY7" fmla="*/ 5143500 h 8225790"/>
                  <a:gd name="connsiteX8" fmla="*/ 5943600 w 14996160"/>
                  <a:gd name="connsiteY8" fmla="*/ 4640580 h 8225790"/>
                  <a:gd name="connsiteX9" fmla="*/ 6697980 w 14996160"/>
                  <a:gd name="connsiteY9" fmla="*/ 4457700 h 8225790"/>
                  <a:gd name="connsiteX10" fmla="*/ 6858000 w 14996160"/>
                  <a:gd name="connsiteY10" fmla="*/ 4366260 h 8225790"/>
                  <a:gd name="connsiteX11" fmla="*/ 7315200 w 14996160"/>
                  <a:gd name="connsiteY11" fmla="*/ 3977640 h 8225790"/>
                  <a:gd name="connsiteX12" fmla="*/ 8321040 w 14996160"/>
                  <a:gd name="connsiteY12" fmla="*/ 3611880 h 8225790"/>
                  <a:gd name="connsiteX13" fmla="*/ 9669780 w 14996160"/>
                  <a:gd name="connsiteY13" fmla="*/ 3177540 h 8225790"/>
                  <a:gd name="connsiteX14" fmla="*/ 10675620 w 14996160"/>
                  <a:gd name="connsiteY14" fmla="*/ 2766060 h 8225790"/>
                  <a:gd name="connsiteX15" fmla="*/ 11178540 w 14996160"/>
                  <a:gd name="connsiteY15" fmla="*/ 2537460 h 8225790"/>
                  <a:gd name="connsiteX16" fmla="*/ 11864340 w 14996160"/>
                  <a:gd name="connsiteY16" fmla="*/ 2308860 h 8225790"/>
                  <a:gd name="connsiteX17" fmla="*/ 12618720 w 14996160"/>
                  <a:gd name="connsiteY17" fmla="*/ 1760220 h 8225790"/>
                  <a:gd name="connsiteX18" fmla="*/ 13213080 w 14996160"/>
                  <a:gd name="connsiteY18" fmla="*/ 1211580 h 8225790"/>
                  <a:gd name="connsiteX19" fmla="*/ 14996160 w 14996160"/>
                  <a:gd name="connsiteY19" fmla="*/ 0 h 82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996160" h="8225790">
                    <a:moveTo>
                      <a:pt x="0" y="7909560"/>
                    </a:moveTo>
                    <a:cubicBezTo>
                      <a:pt x="62865" y="7972425"/>
                      <a:pt x="125730" y="8035290"/>
                      <a:pt x="182880" y="8069580"/>
                    </a:cubicBezTo>
                    <a:cubicBezTo>
                      <a:pt x="240030" y="8103870"/>
                      <a:pt x="255270" y="8145780"/>
                      <a:pt x="342900" y="8115300"/>
                    </a:cubicBezTo>
                    <a:cubicBezTo>
                      <a:pt x="430530" y="8084820"/>
                      <a:pt x="251460" y="8225790"/>
                      <a:pt x="708660" y="7886700"/>
                    </a:cubicBezTo>
                    <a:cubicBezTo>
                      <a:pt x="1165860" y="7547610"/>
                      <a:pt x="2583180" y="6438900"/>
                      <a:pt x="3086100" y="6080760"/>
                    </a:cubicBezTo>
                    <a:cubicBezTo>
                      <a:pt x="3589020" y="5722620"/>
                      <a:pt x="3539490" y="5829300"/>
                      <a:pt x="3726180" y="5737860"/>
                    </a:cubicBezTo>
                    <a:cubicBezTo>
                      <a:pt x="3912870" y="5646420"/>
                      <a:pt x="3985260" y="5631180"/>
                      <a:pt x="4206240" y="5532120"/>
                    </a:cubicBezTo>
                    <a:cubicBezTo>
                      <a:pt x="4427220" y="5433060"/>
                      <a:pt x="4762500" y="5292090"/>
                      <a:pt x="5052060" y="5143500"/>
                    </a:cubicBezTo>
                    <a:cubicBezTo>
                      <a:pt x="5341620" y="4994910"/>
                      <a:pt x="5669280" y="4754880"/>
                      <a:pt x="5943600" y="4640580"/>
                    </a:cubicBezTo>
                    <a:cubicBezTo>
                      <a:pt x="6217920" y="4526280"/>
                      <a:pt x="6545580" y="4503420"/>
                      <a:pt x="6697980" y="4457700"/>
                    </a:cubicBezTo>
                    <a:cubicBezTo>
                      <a:pt x="6850380" y="4411980"/>
                      <a:pt x="6755130" y="4446270"/>
                      <a:pt x="6858000" y="4366260"/>
                    </a:cubicBezTo>
                    <a:cubicBezTo>
                      <a:pt x="6960870" y="4286250"/>
                      <a:pt x="7071360" y="4103370"/>
                      <a:pt x="7315200" y="3977640"/>
                    </a:cubicBezTo>
                    <a:cubicBezTo>
                      <a:pt x="7559040" y="3851910"/>
                      <a:pt x="7928610" y="3745230"/>
                      <a:pt x="8321040" y="3611880"/>
                    </a:cubicBezTo>
                    <a:cubicBezTo>
                      <a:pt x="8713470" y="3478530"/>
                      <a:pt x="9277350" y="3318510"/>
                      <a:pt x="9669780" y="3177540"/>
                    </a:cubicBezTo>
                    <a:cubicBezTo>
                      <a:pt x="10062210" y="3036570"/>
                      <a:pt x="10424160" y="2872740"/>
                      <a:pt x="10675620" y="2766060"/>
                    </a:cubicBezTo>
                    <a:cubicBezTo>
                      <a:pt x="10927080" y="2659380"/>
                      <a:pt x="10980420" y="2613660"/>
                      <a:pt x="11178540" y="2537460"/>
                    </a:cubicBezTo>
                    <a:cubicBezTo>
                      <a:pt x="11376660" y="2461260"/>
                      <a:pt x="11624310" y="2438400"/>
                      <a:pt x="11864340" y="2308860"/>
                    </a:cubicBezTo>
                    <a:cubicBezTo>
                      <a:pt x="12104370" y="2179320"/>
                      <a:pt x="12393930" y="1943100"/>
                      <a:pt x="12618720" y="1760220"/>
                    </a:cubicBezTo>
                    <a:cubicBezTo>
                      <a:pt x="12843510" y="1577340"/>
                      <a:pt x="12816840" y="1504950"/>
                      <a:pt x="13213080" y="1211580"/>
                    </a:cubicBezTo>
                    <a:cubicBezTo>
                      <a:pt x="13609320" y="918210"/>
                      <a:pt x="14714220" y="179070"/>
                      <a:pt x="14996160" y="0"/>
                    </a:cubicBezTo>
                  </a:path>
                </a:pathLst>
              </a:custGeom>
              <a:ln w="50800" cmpd="sng">
                <a:solidFill>
                  <a:srgbClr val="FFC000">
                    <a:alpha val="46000"/>
                  </a:srgbClr>
                </a:solidFill>
                <a:prstDash val="solid"/>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cxnSp>
            <p:nvCxnSpPr>
              <p:cNvPr id="70" name="Straight Connector 69"/>
              <p:cNvCxnSpPr/>
              <p:nvPr/>
            </p:nvCxnSpPr>
            <p:spPr>
              <a:xfrm rot="21251461">
                <a:off x="22311616" y="9586486"/>
                <a:ext cx="7889313" cy="2550515"/>
              </a:xfrm>
              <a:prstGeom prst="line">
                <a:avLst/>
              </a:prstGeom>
              <a:ln w="50800" cmpd="sng">
                <a:solidFill>
                  <a:srgbClr val="FFC000">
                    <a:alpha val="46000"/>
                  </a:srgbClr>
                </a:solidFill>
                <a:prstDash val="solid"/>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71" name="Straight Connector 70"/>
              <p:cNvCxnSpPr>
                <a:endCxn id="69" idx="5"/>
              </p:cNvCxnSpPr>
              <p:nvPr/>
            </p:nvCxnSpPr>
            <p:spPr>
              <a:xfrm rot="15851461" flipH="1">
                <a:off x="22760981" y="11748125"/>
                <a:ext cx="485498" cy="515080"/>
              </a:xfrm>
              <a:prstGeom prst="line">
                <a:avLst/>
              </a:prstGeom>
              <a:ln w="50800" cmpd="sng">
                <a:solidFill>
                  <a:srgbClr val="FFC000">
                    <a:alpha val="46000"/>
                  </a:srgbClr>
                </a:solidFill>
                <a:prstDash val="solid"/>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0800000" flipV="1">
                <a:off x="28315326" y="6085222"/>
                <a:ext cx="1908659" cy="1680572"/>
              </a:xfrm>
              <a:prstGeom prst="line">
                <a:avLst/>
              </a:prstGeom>
              <a:ln w="50800" cmpd="sng">
                <a:solidFill>
                  <a:srgbClr val="FFC000">
                    <a:alpha val="46000"/>
                  </a:srgbClr>
                </a:solidFill>
                <a:prstDash val="solid"/>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051461" flipH="1" flipV="1">
                <a:off x="21199445" y="7535465"/>
                <a:ext cx="4430996" cy="7462940"/>
              </a:xfrm>
              <a:prstGeom prst="line">
                <a:avLst/>
              </a:prstGeom>
              <a:ln w="50800" cmpd="sng">
                <a:solidFill>
                  <a:srgbClr val="FFC000">
                    <a:alpha val="46000"/>
                  </a:srgbClr>
                </a:solidFill>
                <a:prstDash val="solid"/>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5851461" flipH="1">
                <a:off x="25043640" y="7119277"/>
                <a:ext cx="1456496" cy="1585302"/>
              </a:xfrm>
              <a:prstGeom prst="line">
                <a:avLst/>
              </a:prstGeom>
              <a:ln w="50800" cmpd="sng">
                <a:solidFill>
                  <a:srgbClr val="FFC000">
                    <a:alpha val="46000"/>
                  </a:srgbClr>
                </a:solidFill>
                <a:prstDash val="solid"/>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5851461" flipH="1">
                <a:off x="25576882" y="6125744"/>
                <a:ext cx="1941994" cy="1739827"/>
              </a:xfrm>
              <a:prstGeom prst="line">
                <a:avLst/>
              </a:prstGeom>
              <a:ln w="50800" cmpd="sng">
                <a:solidFill>
                  <a:srgbClr val="FFC000">
                    <a:alpha val="46000"/>
                  </a:srgbClr>
                </a:solidFill>
                <a:prstDash val="solid"/>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grpSp>
        <p:sp>
          <p:nvSpPr>
            <p:cNvPr id="61" name="Cross 60"/>
            <p:cNvSpPr/>
            <p:nvPr/>
          </p:nvSpPr>
          <p:spPr>
            <a:xfrm>
              <a:off x="8000658" y="3352496"/>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62" name="Cross 61"/>
            <p:cNvSpPr/>
            <p:nvPr/>
          </p:nvSpPr>
          <p:spPr>
            <a:xfrm>
              <a:off x="7391667" y="3886027"/>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63"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152905" y="3581349"/>
              <a:ext cx="186080" cy="184737"/>
            </a:xfrm>
            <a:prstGeom prst="rect">
              <a:avLst/>
            </a:prstGeom>
            <a:noFill/>
            <a:ln w="9525">
              <a:noFill/>
              <a:miter lim="800000"/>
              <a:headEnd/>
              <a:tailEnd/>
            </a:ln>
            <a:effectLst>
              <a:outerShdw blurRad="50800" dist="50800" dir="5400000" algn="ctr" rotWithShape="0">
                <a:schemeClr val="tx1"/>
              </a:outerShdw>
            </a:effectLst>
          </p:spPr>
        </p:pic>
        <p:pic>
          <p:nvPicPr>
            <p:cNvPr id="64"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586206" y="4158996"/>
              <a:ext cx="186080" cy="184737"/>
            </a:xfrm>
            <a:prstGeom prst="rect">
              <a:avLst/>
            </a:prstGeom>
            <a:noFill/>
            <a:ln w="9525">
              <a:noFill/>
              <a:miter lim="800000"/>
              <a:headEnd/>
              <a:tailEnd/>
            </a:ln>
            <a:effectLst>
              <a:outerShdw blurRad="50800" dist="50800" dir="5400000" algn="ctr" rotWithShape="0">
                <a:schemeClr val="tx1"/>
              </a:outerShdw>
            </a:effectLst>
          </p:spPr>
        </p:pic>
        <p:sp>
          <p:nvSpPr>
            <p:cNvPr id="65" name="Cross 64"/>
            <p:cNvSpPr/>
            <p:nvPr/>
          </p:nvSpPr>
          <p:spPr>
            <a:xfrm>
              <a:off x="8305153" y="6020150"/>
              <a:ext cx="22978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66"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501101" y="6293119"/>
              <a:ext cx="186080" cy="183358"/>
            </a:xfrm>
            <a:prstGeom prst="rect">
              <a:avLst/>
            </a:prstGeom>
            <a:noFill/>
            <a:ln w="9525">
              <a:noFill/>
              <a:miter lim="800000"/>
              <a:headEnd/>
              <a:tailEnd/>
            </a:ln>
            <a:effectLst>
              <a:outerShdw blurRad="50800" dist="50800" dir="5400000" algn="ctr" rotWithShape="0">
                <a:schemeClr val="tx1"/>
              </a:outerShdw>
            </a:effectLst>
          </p:spPr>
        </p:pic>
        <p:sp>
          <p:nvSpPr>
            <p:cNvPr id="67" name="Cross 66"/>
            <p:cNvSpPr/>
            <p:nvPr/>
          </p:nvSpPr>
          <p:spPr>
            <a:xfrm>
              <a:off x="9220048" y="5104738"/>
              <a:ext cx="228371" cy="228853"/>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68" name="Picture 4"/>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15996" y="5377707"/>
              <a:ext cx="184670" cy="184737"/>
            </a:xfrm>
            <a:prstGeom prst="rect">
              <a:avLst/>
            </a:prstGeom>
            <a:noFill/>
            <a:ln w="9525">
              <a:noFill/>
              <a:miter lim="800000"/>
              <a:headEnd/>
              <a:tailEnd/>
            </a:ln>
            <a:effectLst>
              <a:outerShdw blurRad="50800" dist="50800" dir="5400000" algn="ctr" rotWithShape="0">
                <a:schemeClr val="tx1"/>
              </a:outerShdw>
            </a:effectLst>
          </p:spPr>
        </p:pic>
      </p:grpSp>
      <p:grpSp>
        <p:nvGrpSpPr>
          <p:cNvPr id="97295" name="Group 82"/>
          <p:cNvGrpSpPr>
            <a:grpSpLocks/>
          </p:cNvGrpSpPr>
          <p:nvPr/>
        </p:nvGrpSpPr>
        <p:grpSpPr bwMode="auto">
          <a:xfrm>
            <a:off x="2743200" y="1295400"/>
            <a:ext cx="2286000" cy="3657600"/>
            <a:chOff x="2743200" y="1295400"/>
            <a:chExt cx="2286000" cy="3657600"/>
          </a:xfrm>
        </p:grpSpPr>
        <p:sp>
          <p:nvSpPr>
            <p:cNvPr id="84" name="Rectangle 83"/>
            <p:cNvSpPr/>
            <p:nvPr/>
          </p:nvSpPr>
          <p:spPr>
            <a:xfrm>
              <a:off x="2743200" y="1295400"/>
              <a:ext cx="2286000" cy="3657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97297" name="TextBox 84"/>
            <p:cNvSpPr txBox="1">
              <a:spLocks noChangeArrowheads="1"/>
            </p:cNvSpPr>
            <p:nvPr/>
          </p:nvSpPr>
          <p:spPr bwMode="auto">
            <a:xfrm>
              <a:off x="3986690" y="1535668"/>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محورها</a:t>
              </a:r>
              <a:endParaRPr lang="en-US" altLang="fa-IR" sz="1800" b="1">
                <a:cs typeface="B Kamran" panose="00000400000000000000" pitchFamily="2" charset="-78"/>
              </a:endParaRPr>
            </a:p>
          </p:txBody>
        </p:sp>
        <p:grpSp>
          <p:nvGrpSpPr>
            <p:cNvPr id="97298" name="Group 135"/>
            <p:cNvGrpSpPr>
              <a:grpSpLocks/>
            </p:cNvGrpSpPr>
            <p:nvPr/>
          </p:nvGrpSpPr>
          <p:grpSpPr bwMode="auto">
            <a:xfrm>
              <a:off x="2819400" y="2602468"/>
              <a:ext cx="2133600" cy="2274332"/>
              <a:chOff x="2819400" y="2602468"/>
              <a:chExt cx="2133600" cy="2274332"/>
            </a:xfrm>
          </p:grpSpPr>
          <p:sp>
            <p:nvSpPr>
              <p:cNvPr id="90" name="Cross 89"/>
              <p:cNvSpPr/>
              <p:nvPr/>
            </p:nvSpPr>
            <p:spPr>
              <a:xfrm>
                <a:off x="2971800" y="4017963"/>
                <a:ext cx="260350" cy="260350"/>
              </a:xfrm>
              <a:prstGeom prst="plus">
                <a:avLst/>
              </a:prstGeom>
              <a:solidFill>
                <a:schemeClr val="accent6">
                  <a:lumMod val="75000"/>
                </a:schemeClr>
              </a:solidFill>
              <a:ln w="698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pic>
            <p:nvPicPr>
              <p:cNvPr id="91" name="Picture 4"/>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2892425" y="2601913"/>
                <a:ext cx="460375" cy="457200"/>
              </a:xfrm>
              <a:prstGeom prst="rect">
                <a:avLst/>
              </a:prstGeom>
              <a:noFill/>
              <a:ln w="9525">
                <a:noFill/>
                <a:miter lim="800000"/>
                <a:headEnd/>
                <a:tailEnd/>
              </a:ln>
              <a:effectLst>
                <a:outerShdw blurRad="50800" dist="50800" dir="5400000" algn="ctr" rotWithShape="0">
                  <a:schemeClr val="tx1"/>
                </a:outerShdw>
              </a:effectLst>
            </p:spPr>
          </p:pic>
          <p:sp>
            <p:nvSpPr>
              <p:cNvPr id="92" name="Freeform 91"/>
              <p:cNvSpPr/>
              <p:nvPr/>
            </p:nvSpPr>
            <p:spPr>
              <a:xfrm>
                <a:off x="2895600" y="3286125"/>
                <a:ext cx="517525" cy="354013"/>
              </a:xfrm>
              <a:custGeom>
                <a:avLst/>
                <a:gdLst>
                  <a:gd name="connsiteX0" fmla="*/ 0 w 518282"/>
                  <a:gd name="connsiteY0" fmla="*/ 267419 h 353683"/>
                  <a:gd name="connsiteX1" fmla="*/ 17253 w 518282"/>
                  <a:gd name="connsiteY1" fmla="*/ 232913 h 353683"/>
                  <a:gd name="connsiteX2" fmla="*/ 25879 w 518282"/>
                  <a:gd name="connsiteY2" fmla="*/ 207034 h 353683"/>
                  <a:gd name="connsiteX3" fmla="*/ 43132 w 518282"/>
                  <a:gd name="connsiteY3" fmla="*/ 163902 h 353683"/>
                  <a:gd name="connsiteX4" fmla="*/ 51758 w 518282"/>
                  <a:gd name="connsiteY4" fmla="*/ 120770 h 353683"/>
                  <a:gd name="connsiteX5" fmla="*/ 60385 w 518282"/>
                  <a:gd name="connsiteY5" fmla="*/ 94891 h 353683"/>
                  <a:gd name="connsiteX6" fmla="*/ 60385 w 518282"/>
                  <a:gd name="connsiteY6" fmla="*/ 17253 h 353683"/>
                  <a:gd name="connsiteX7" fmla="*/ 112143 w 518282"/>
                  <a:gd name="connsiteY7" fmla="*/ 336430 h 353683"/>
                  <a:gd name="connsiteX8" fmla="*/ 120770 w 518282"/>
                  <a:gd name="connsiteY8" fmla="*/ 310551 h 353683"/>
                  <a:gd name="connsiteX9" fmla="*/ 129396 w 518282"/>
                  <a:gd name="connsiteY9" fmla="*/ 120770 h 353683"/>
                  <a:gd name="connsiteX10" fmla="*/ 207034 w 518282"/>
                  <a:gd name="connsiteY10" fmla="*/ 129396 h 353683"/>
                  <a:gd name="connsiteX11" fmla="*/ 215660 w 518282"/>
                  <a:gd name="connsiteY11" fmla="*/ 163902 h 353683"/>
                  <a:gd name="connsiteX12" fmla="*/ 224287 w 518282"/>
                  <a:gd name="connsiteY12" fmla="*/ 293298 h 353683"/>
                  <a:gd name="connsiteX13" fmla="*/ 250166 w 518282"/>
                  <a:gd name="connsiteY13" fmla="*/ 43132 h 353683"/>
                  <a:gd name="connsiteX14" fmla="*/ 276045 w 518282"/>
                  <a:gd name="connsiteY14" fmla="*/ 172529 h 353683"/>
                  <a:gd name="connsiteX15" fmla="*/ 310551 w 518282"/>
                  <a:gd name="connsiteY15" fmla="*/ 0 h 353683"/>
                  <a:gd name="connsiteX16" fmla="*/ 396815 w 518282"/>
                  <a:gd name="connsiteY16" fmla="*/ 353683 h 353683"/>
                  <a:gd name="connsiteX17" fmla="*/ 474453 w 518282"/>
                  <a:gd name="connsiteY17" fmla="*/ 327804 h 353683"/>
                  <a:gd name="connsiteX18" fmla="*/ 483079 w 518282"/>
                  <a:gd name="connsiteY18" fmla="*/ 267419 h 353683"/>
                  <a:gd name="connsiteX19" fmla="*/ 491705 w 518282"/>
                  <a:gd name="connsiteY19" fmla="*/ 232913 h 353683"/>
                  <a:gd name="connsiteX20" fmla="*/ 517585 w 518282"/>
                  <a:gd name="connsiteY20" fmla="*/ 172529 h 353683"/>
                  <a:gd name="connsiteX21" fmla="*/ 517585 w 518282"/>
                  <a:gd name="connsiteY21" fmla="*/ 163902 h 35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8282" h="353683">
                    <a:moveTo>
                      <a:pt x="0" y="267419"/>
                    </a:moveTo>
                    <a:cubicBezTo>
                      <a:pt x="5751" y="255917"/>
                      <a:pt x="12187" y="244733"/>
                      <a:pt x="17253" y="232913"/>
                    </a:cubicBezTo>
                    <a:cubicBezTo>
                      <a:pt x="20835" y="224555"/>
                      <a:pt x="22686" y="215548"/>
                      <a:pt x="25879" y="207034"/>
                    </a:cubicBezTo>
                    <a:cubicBezTo>
                      <a:pt x="31316" y="192535"/>
                      <a:pt x="37381" y="178279"/>
                      <a:pt x="43132" y="163902"/>
                    </a:cubicBezTo>
                    <a:cubicBezTo>
                      <a:pt x="46007" y="149525"/>
                      <a:pt x="48202" y="134994"/>
                      <a:pt x="51758" y="120770"/>
                    </a:cubicBezTo>
                    <a:cubicBezTo>
                      <a:pt x="53963" y="111948"/>
                      <a:pt x="59630" y="103953"/>
                      <a:pt x="60385" y="94891"/>
                    </a:cubicBezTo>
                    <a:cubicBezTo>
                      <a:pt x="62534" y="69101"/>
                      <a:pt x="60385" y="43132"/>
                      <a:pt x="60385" y="17253"/>
                    </a:cubicBezTo>
                    <a:cubicBezTo>
                      <a:pt x="77638" y="123645"/>
                      <a:pt x="90408" y="230862"/>
                      <a:pt x="112143" y="336430"/>
                    </a:cubicBezTo>
                    <a:cubicBezTo>
                      <a:pt x="113977" y="345336"/>
                      <a:pt x="119947" y="319607"/>
                      <a:pt x="120770" y="310551"/>
                    </a:cubicBezTo>
                    <a:cubicBezTo>
                      <a:pt x="129849" y="210679"/>
                      <a:pt x="129396" y="189904"/>
                      <a:pt x="129396" y="120770"/>
                    </a:cubicBezTo>
                    <a:cubicBezTo>
                      <a:pt x="155275" y="123645"/>
                      <a:pt x="183744" y="117751"/>
                      <a:pt x="207034" y="129396"/>
                    </a:cubicBezTo>
                    <a:cubicBezTo>
                      <a:pt x="217638" y="134698"/>
                      <a:pt x="213983" y="152165"/>
                      <a:pt x="215660" y="163902"/>
                    </a:cubicBezTo>
                    <a:cubicBezTo>
                      <a:pt x="225718" y="234305"/>
                      <a:pt x="224287" y="236276"/>
                      <a:pt x="224287" y="293298"/>
                    </a:cubicBezTo>
                    <a:lnTo>
                      <a:pt x="250166" y="43132"/>
                    </a:lnTo>
                    <a:lnTo>
                      <a:pt x="276045" y="172529"/>
                    </a:lnTo>
                    <a:lnTo>
                      <a:pt x="310551" y="0"/>
                    </a:lnTo>
                    <a:lnTo>
                      <a:pt x="396815" y="353683"/>
                    </a:lnTo>
                    <a:cubicBezTo>
                      <a:pt x="422694" y="345057"/>
                      <a:pt x="455164" y="347093"/>
                      <a:pt x="474453" y="327804"/>
                    </a:cubicBezTo>
                    <a:cubicBezTo>
                      <a:pt x="488830" y="313427"/>
                      <a:pt x="479442" y="287424"/>
                      <a:pt x="483079" y="267419"/>
                    </a:cubicBezTo>
                    <a:cubicBezTo>
                      <a:pt x="485200" y="255754"/>
                      <a:pt x="487542" y="244014"/>
                      <a:pt x="491705" y="232913"/>
                    </a:cubicBezTo>
                    <a:cubicBezTo>
                      <a:pt x="510221" y="183536"/>
                      <a:pt x="506873" y="215373"/>
                      <a:pt x="517585" y="172529"/>
                    </a:cubicBezTo>
                    <a:cubicBezTo>
                      <a:pt x="518282" y="169739"/>
                      <a:pt x="517585" y="166778"/>
                      <a:pt x="517585" y="163902"/>
                    </a:cubicBezTo>
                  </a:path>
                </a:pathLst>
              </a:custGeom>
              <a:ln w="15875">
                <a:solidFill>
                  <a:srgbClr val="80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93" name="Rectangle 92"/>
              <p:cNvSpPr/>
              <p:nvPr/>
            </p:nvSpPr>
            <p:spPr>
              <a:xfrm>
                <a:off x="2819400" y="4583113"/>
                <a:ext cx="609600" cy="228600"/>
              </a:xfrm>
              <a:prstGeom prst="rect">
                <a:avLst/>
              </a:prstGeom>
              <a:solidFill>
                <a:srgbClr val="FFC000">
                  <a:alpha val="37000"/>
                </a:srgbClr>
              </a:solidFill>
              <a:ln w="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1125295" eaLnBrk="1" fontAlgn="auto" hangingPunct="1">
                  <a:spcBef>
                    <a:spcPts val="0"/>
                  </a:spcBef>
                  <a:spcAft>
                    <a:spcPts val="0"/>
                  </a:spcAft>
                  <a:defRPr/>
                </a:pPr>
                <a:endParaRPr lang="en-US"/>
              </a:p>
            </p:txBody>
          </p:sp>
          <p:sp>
            <p:nvSpPr>
              <p:cNvPr id="97306" name="TextBox 93"/>
              <p:cNvSpPr txBox="1">
                <a:spLocks noChangeArrowheads="1"/>
              </p:cNvSpPr>
              <p:nvPr/>
            </p:nvSpPr>
            <p:spPr bwMode="auto">
              <a:xfrm>
                <a:off x="3910490" y="4507468"/>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تهدیدها</a:t>
                </a:r>
                <a:endParaRPr lang="en-US" altLang="fa-IR" sz="1800" b="1">
                  <a:cs typeface="B Kamran" panose="00000400000000000000" pitchFamily="2" charset="-78"/>
                </a:endParaRPr>
              </a:p>
            </p:txBody>
          </p:sp>
          <p:sp>
            <p:nvSpPr>
              <p:cNvPr id="97307" name="TextBox 94"/>
              <p:cNvSpPr txBox="1">
                <a:spLocks noChangeArrowheads="1"/>
              </p:cNvSpPr>
              <p:nvPr/>
            </p:nvSpPr>
            <p:spPr bwMode="auto">
              <a:xfrm>
                <a:off x="3834290" y="2678668"/>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نقاط قوت</a:t>
                </a:r>
                <a:endParaRPr lang="en-US" altLang="fa-IR" sz="1800" b="1">
                  <a:cs typeface="B Kamran" panose="00000400000000000000" pitchFamily="2" charset="-78"/>
                </a:endParaRPr>
              </a:p>
            </p:txBody>
          </p:sp>
          <p:sp>
            <p:nvSpPr>
              <p:cNvPr id="97308" name="TextBox 95"/>
              <p:cNvSpPr txBox="1">
                <a:spLocks noChangeArrowheads="1"/>
              </p:cNvSpPr>
              <p:nvPr/>
            </p:nvSpPr>
            <p:spPr bwMode="auto">
              <a:xfrm>
                <a:off x="3834290" y="3299936"/>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نقاط ضعف</a:t>
                </a:r>
                <a:endParaRPr lang="en-US" altLang="fa-IR" sz="1800" b="1">
                  <a:cs typeface="B Kamran" panose="00000400000000000000" pitchFamily="2" charset="-78"/>
                </a:endParaRPr>
              </a:p>
            </p:txBody>
          </p:sp>
          <p:sp>
            <p:nvSpPr>
              <p:cNvPr id="97309" name="TextBox 96"/>
              <p:cNvSpPr txBox="1">
                <a:spLocks noChangeArrowheads="1"/>
              </p:cNvSpPr>
              <p:nvPr/>
            </p:nvSpPr>
            <p:spPr bwMode="auto">
              <a:xfrm>
                <a:off x="3810000" y="3909536"/>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فرصت ها</a:t>
                </a:r>
                <a:endParaRPr lang="en-US" altLang="fa-IR" sz="1800" b="1">
                  <a:cs typeface="B Kamran" panose="00000400000000000000" pitchFamily="2" charset="-78"/>
                </a:endParaRPr>
              </a:p>
            </p:txBody>
          </p:sp>
        </p:grpSp>
        <p:cxnSp>
          <p:nvCxnSpPr>
            <p:cNvPr id="87" name="Straight Connector 86"/>
            <p:cNvCxnSpPr/>
            <p:nvPr/>
          </p:nvCxnSpPr>
          <p:spPr>
            <a:xfrm>
              <a:off x="2819400" y="1674813"/>
              <a:ext cx="685800" cy="1587"/>
            </a:xfrm>
            <a:prstGeom prst="line">
              <a:avLst/>
            </a:prstGeom>
            <a:ln w="50800" cmpd="sng">
              <a:solidFill>
                <a:schemeClr val="tx2">
                  <a:lumMod val="75000"/>
                </a:schemeClr>
              </a:solidFill>
              <a:prstDash val="sysDash"/>
            </a:ln>
            <a:effectLst>
              <a:outerShdw blurRad="50800" dist="38100" dir="5280000" algn="tl" rotWithShape="0">
                <a:prstClr val="black">
                  <a:alpha val="86000"/>
                </a:prstClr>
              </a:outerShdw>
            </a:effectLst>
          </p:spPr>
          <p:style>
            <a:lnRef idx="1">
              <a:schemeClr val="accent1"/>
            </a:lnRef>
            <a:fillRef idx="0">
              <a:schemeClr val="accent1"/>
            </a:fillRef>
            <a:effectRef idx="0">
              <a:schemeClr val="accent1"/>
            </a:effectRef>
            <a:fontRef idx="minor">
              <a:schemeClr val="tx1"/>
            </a:fontRef>
          </p:style>
        </p:cxnSp>
        <p:sp>
          <p:nvSpPr>
            <p:cNvPr id="88" name="Hexagon 87"/>
            <p:cNvSpPr/>
            <p:nvPr/>
          </p:nvSpPr>
          <p:spPr>
            <a:xfrm>
              <a:off x="2895600" y="1981200"/>
              <a:ext cx="514350" cy="438150"/>
            </a:xfrm>
            <a:prstGeom prst="hexagon">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25295" eaLnBrk="1" fontAlgn="auto" hangingPunct="1">
                <a:spcBef>
                  <a:spcPts val="0"/>
                </a:spcBef>
                <a:spcAft>
                  <a:spcPts val="0"/>
                </a:spcAft>
                <a:defRPr/>
              </a:pPr>
              <a:endParaRPr lang="en-US"/>
            </a:p>
          </p:txBody>
        </p:sp>
        <p:sp>
          <p:nvSpPr>
            <p:cNvPr id="97301" name="TextBox 88"/>
            <p:cNvSpPr txBox="1">
              <a:spLocks noChangeArrowheads="1"/>
            </p:cNvSpPr>
            <p:nvPr/>
          </p:nvSpPr>
          <p:spPr bwMode="auto">
            <a:xfrm>
              <a:off x="3962400" y="2069068"/>
              <a:ext cx="10425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r>
                <a:rPr lang="fa-IR" altLang="fa-IR" sz="1800" b="1">
                  <a:cs typeface="B Kamran" panose="00000400000000000000" pitchFamily="2" charset="-78"/>
                </a:rPr>
                <a:t>گره ها</a:t>
              </a:r>
              <a:endParaRPr lang="en-US" altLang="fa-IR" sz="1800" b="1">
                <a:cs typeface="B Kamran" panose="00000400000000000000" pitchFamily="2" charset="-78"/>
              </a:endParaRPr>
            </a:p>
          </p:txBody>
        </p:sp>
      </p:gr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831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2" name="Rectangle 1"/>
          <p:cNvSpPr/>
          <p:nvPr/>
        </p:nvSpPr>
        <p:spPr>
          <a:xfrm>
            <a:off x="2057400" y="3200400"/>
            <a:ext cx="10820400" cy="3962400"/>
          </a:xfrm>
          <a:prstGeom prst="rect">
            <a:avLst/>
          </a:prstGeom>
          <a:gradFill flip="none" rotWithShape="1">
            <a:gsLst>
              <a:gs pos="16000">
                <a:schemeClr val="accent6">
                  <a:lumMod val="75000"/>
                </a:schemeClr>
              </a:gs>
              <a:gs pos="68000">
                <a:srgbClr val="A65528"/>
              </a:gs>
              <a:gs pos="94000">
                <a:srgbClr val="663012"/>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sp>
        <p:nvSpPr>
          <p:cNvPr id="12" name="Rectangle 11"/>
          <p:cNvSpPr/>
          <p:nvPr/>
        </p:nvSpPr>
        <p:spPr>
          <a:xfrm>
            <a:off x="4140200" y="3940175"/>
            <a:ext cx="6272213" cy="2586038"/>
          </a:xfrm>
          <a:prstGeom prst="rect">
            <a:avLst/>
          </a:prstGeom>
        </p:spPr>
        <p:txBody>
          <a:bodyPr wrap="none" lIns="91435" tIns="45718" rIns="91435" bIns="45718">
            <a:spAutoFit/>
          </a:bodyPr>
          <a:lstStyle/>
          <a:p>
            <a:pPr algn="ctr" defTabSz="1125295" rtl="1" eaLnBrk="1" fontAlgn="auto" hangingPunct="1">
              <a:lnSpc>
                <a:spcPct val="150000"/>
              </a:lnSpc>
              <a:spcBef>
                <a:spcPts val="0"/>
              </a:spcBef>
              <a:spcAft>
                <a:spcPts val="0"/>
              </a:spcAft>
              <a:defRPr/>
            </a:pPr>
            <a:r>
              <a:rPr lang="fa-IR" sz="5400" b="1" dirty="0">
                <a:effectLst>
                  <a:outerShdw blurRad="38100" dist="38100" dir="2700000" algn="tl">
                    <a:srgbClr val="000000">
                      <a:alpha val="43137"/>
                    </a:srgbClr>
                  </a:outerShdw>
                </a:effectLst>
                <a:latin typeface="+mn-lt"/>
                <a:cs typeface="B Esfehan" pitchFamily="2" charset="-78"/>
              </a:rPr>
              <a:t>مرحله تعیین چشم انداز و </a:t>
            </a:r>
          </a:p>
          <a:p>
            <a:pPr algn="ctr" defTabSz="1125295" rtl="1" eaLnBrk="1" fontAlgn="auto" hangingPunct="1">
              <a:lnSpc>
                <a:spcPct val="150000"/>
              </a:lnSpc>
              <a:spcBef>
                <a:spcPts val="0"/>
              </a:spcBef>
              <a:spcAft>
                <a:spcPts val="0"/>
              </a:spcAft>
              <a:defRPr/>
            </a:pPr>
            <a:r>
              <a:rPr lang="fa-IR" sz="5400" b="1" dirty="0">
                <a:effectLst>
                  <a:outerShdw blurRad="38100" dist="38100" dir="2700000" algn="tl">
                    <a:srgbClr val="000000">
                      <a:alpha val="43137"/>
                    </a:srgbClr>
                  </a:outerShdw>
                </a:effectLst>
                <a:latin typeface="+mn-lt"/>
                <a:cs typeface="B Esfehan" pitchFamily="2" charset="-78"/>
              </a:rPr>
              <a:t>اهداف و راهبردها</a:t>
            </a:r>
          </a:p>
        </p:txBody>
      </p:sp>
      <p:sp>
        <p:nvSpPr>
          <p:cNvPr id="13" name="TextBox 12"/>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9933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99340" name="TextBox 13"/>
          <p:cNvSpPr txBox="1">
            <a:spLocks noChangeArrowheads="1"/>
          </p:cNvSpPr>
          <p:nvPr/>
        </p:nvSpPr>
        <p:spPr bwMode="auto">
          <a:xfrm>
            <a:off x="2057400" y="1779588"/>
            <a:ext cx="10775950" cy="563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just" rtl="1" eaLnBrk="1" hangingPunct="1">
              <a:lnSpc>
                <a:spcPct val="150000"/>
              </a:lnSpc>
            </a:pPr>
            <a:r>
              <a:rPr lang="fa-IR" altLang="fa-IR" sz="2400" b="1">
                <a:cs typeface="B Mitra" panose="00000400000000000000" pitchFamily="2" charset="-78"/>
              </a:rPr>
              <a:t>زواره شهری </a:t>
            </a:r>
            <a:r>
              <a:rPr lang="fa-IR" altLang="fa-IR" sz="2400" b="1" u="sng">
                <a:solidFill>
                  <a:srgbClr val="C00000"/>
                </a:solidFill>
                <a:cs typeface="B Mitra" panose="00000400000000000000" pitchFamily="2" charset="-78"/>
              </a:rPr>
              <a:t>تاریخی و باشکوه </a:t>
            </a:r>
            <a:r>
              <a:rPr lang="fa-IR" altLang="fa-IR" sz="2400" b="1">
                <a:cs typeface="B Mitra" panose="00000400000000000000" pitchFamily="2" charset="-78"/>
              </a:rPr>
              <a:t>که دارای جایگاهی خاص در سطح کلان می باشد. زواره به دلیل دارا بودن </a:t>
            </a:r>
            <a:r>
              <a:rPr lang="fa-IR" altLang="fa-IR" sz="2400" b="1" u="sng">
                <a:solidFill>
                  <a:srgbClr val="C00000"/>
                </a:solidFill>
                <a:cs typeface="B Mitra" panose="00000400000000000000" pitchFamily="2" charset="-78"/>
              </a:rPr>
              <a:t>تعاملی گسترده با شهرهای اطراف </a:t>
            </a:r>
            <a:r>
              <a:rPr lang="fa-IR" altLang="fa-IR" sz="2400" b="1">
                <a:cs typeface="B Mitra" panose="00000400000000000000" pitchFamily="2" charset="-78"/>
              </a:rPr>
              <a:t>خود و وجود </a:t>
            </a:r>
            <a:r>
              <a:rPr lang="fa-IR" altLang="fa-IR" sz="2400" b="1" u="sng">
                <a:solidFill>
                  <a:srgbClr val="C00000"/>
                </a:solidFill>
                <a:cs typeface="B Mitra" panose="00000400000000000000" pitchFamily="2" charset="-78"/>
              </a:rPr>
              <a:t>پتانسیل های طبیعی ، تاریخی، فرهنگی و تاریخی</a:t>
            </a:r>
            <a:r>
              <a:rPr lang="fa-IR" altLang="fa-IR" sz="2400" b="1">
                <a:cs typeface="B Mitra" panose="00000400000000000000" pitchFamily="2" charset="-78"/>
              </a:rPr>
              <a:t> بالا سبب جذب گردشگران و در نتیجه رشد اقتصادی آن گردیده است. گسترش فعالیت های بومی و باززنده سازی صنایع از یاد رفته از جمله سفال گری، آجرسازی و توسعه کشاورزی به همراه امکان صدور محصولات (خط ریلی) </a:t>
            </a:r>
            <a:r>
              <a:rPr lang="fa-IR" altLang="fa-IR" sz="2400" b="1" u="sng">
                <a:solidFill>
                  <a:srgbClr val="C00000"/>
                </a:solidFill>
                <a:cs typeface="B Mitra" panose="00000400000000000000" pitchFamily="2" charset="-78"/>
              </a:rPr>
              <a:t>خودکفایی اقتصادی شهر </a:t>
            </a:r>
            <a:r>
              <a:rPr lang="fa-IR" altLang="fa-IR" sz="2400" b="1">
                <a:cs typeface="B Mitra" panose="00000400000000000000" pitchFamily="2" charset="-78"/>
              </a:rPr>
              <a:t>را فراهم نموده است.</a:t>
            </a:r>
          </a:p>
          <a:p>
            <a:pPr algn="just" rtl="1" eaLnBrk="1" hangingPunct="1">
              <a:lnSpc>
                <a:spcPct val="150000"/>
              </a:lnSpc>
            </a:pPr>
            <a:r>
              <a:rPr lang="fa-IR" altLang="fa-IR" sz="2400" b="1">
                <a:cs typeface="B Mitra" panose="00000400000000000000" pitchFamily="2" charset="-78"/>
              </a:rPr>
              <a:t> علاوه بر این وجود </a:t>
            </a:r>
            <a:r>
              <a:rPr lang="fa-IR" altLang="fa-IR" sz="2400" b="1" u="sng">
                <a:solidFill>
                  <a:srgbClr val="C00000"/>
                </a:solidFill>
                <a:cs typeface="B Mitra" panose="00000400000000000000" pitchFamily="2" charset="-78"/>
              </a:rPr>
              <a:t>انسجام کالبدی</a:t>
            </a:r>
            <a:r>
              <a:rPr lang="fa-IR" altLang="fa-IR" sz="2400" b="1">
                <a:cs typeface="B Mitra" panose="00000400000000000000" pitchFamily="2" charset="-78"/>
              </a:rPr>
              <a:t>، فعالیت های متعدد و متنوع در عرصه های عمومی و حضور اقشار مختلف در فضا سبب </a:t>
            </a:r>
            <a:r>
              <a:rPr lang="fa-IR" altLang="fa-IR" sz="2400" b="1" u="sng">
                <a:solidFill>
                  <a:srgbClr val="C00000"/>
                </a:solidFill>
                <a:cs typeface="B Mitra" panose="00000400000000000000" pitchFamily="2" charset="-78"/>
              </a:rPr>
              <a:t>انسجام اجتماعی، سرزندگی ، خوانایی و خاطره ان</a:t>
            </a:r>
            <a:r>
              <a:rPr lang="fa-IR" altLang="fa-IR" sz="2400" b="1">
                <a:cs typeface="B Mitra" panose="00000400000000000000" pitchFamily="2" charset="-78"/>
              </a:rPr>
              <a:t>گیزی زواره گردیده است. همچنین تجلی شخصیت های تاریخی و بومی (آیت الله مدرس) و معماری غنی و متناسب با زیست بوم زواره </a:t>
            </a:r>
            <a:r>
              <a:rPr lang="fa-IR" altLang="fa-IR" sz="2400" b="1" u="sng">
                <a:solidFill>
                  <a:srgbClr val="C00000"/>
                </a:solidFill>
                <a:cs typeface="B Mitra" panose="00000400000000000000" pitchFamily="2" charset="-78"/>
              </a:rPr>
              <a:t>هویتی منحصر به فرد و رشد و بالندگی منزلت اجتماعی شهر </a:t>
            </a:r>
            <a:r>
              <a:rPr lang="fa-IR" altLang="fa-IR" sz="2400" b="1">
                <a:cs typeface="B Mitra" panose="00000400000000000000" pitchFamily="2" charset="-78"/>
              </a:rPr>
              <a:t>را به ارمغان داشته است.</a:t>
            </a:r>
          </a:p>
          <a:p>
            <a:pPr algn="just" rtl="1" eaLnBrk="1" hangingPunct="1">
              <a:lnSpc>
                <a:spcPct val="150000"/>
              </a:lnSpc>
            </a:pPr>
            <a:r>
              <a:rPr lang="fa-IR" altLang="fa-IR" sz="2400" b="1">
                <a:cs typeface="B Mitra" panose="00000400000000000000" pitchFamily="2" charset="-78"/>
              </a:rPr>
              <a:t>مجموعه این عوامل از زواره شهری </a:t>
            </a:r>
            <a:r>
              <a:rPr lang="fa-IR" altLang="fa-IR" sz="2400" b="1" u="sng">
                <a:solidFill>
                  <a:srgbClr val="C00000"/>
                </a:solidFill>
                <a:cs typeface="B Mitra" panose="00000400000000000000" pitchFamily="2" charset="-78"/>
              </a:rPr>
              <a:t>پایدار و با هویت، سرزنده، خاطره انگیز </a:t>
            </a:r>
            <a:r>
              <a:rPr lang="fa-IR" altLang="fa-IR" sz="2400" b="1">
                <a:cs typeface="B Mitra" panose="00000400000000000000" pitchFamily="2" charset="-78"/>
              </a:rPr>
              <a:t>و منسجم پدید آورده است. </a:t>
            </a:r>
          </a:p>
        </p:txBody>
      </p:sp>
      <p:sp>
        <p:nvSpPr>
          <p:cNvPr id="15" name="Rectangle 14"/>
          <p:cNvSpPr/>
          <p:nvPr/>
        </p:nvSpPr>
        <p:spPr>
          <a:xfrm>
            <a:off x="10190163" y="95250"/>
            <a:ext cx="2833687" cy="762000"/>
          </a:xfrm>
          <a:prstGeom prst="rect">
            <a:avLst/>
          </a:prstGeom>
        </p:spPr>
        <p:txBody>
          <a:bodyPr wrap="none" lIns="91435" tIns="45718" rIns="91435" bIns="45718">
            <a:spAutoFit/>
          </a:bodyPr>
          <a:lstStyle/>
          <a:p>
            <a:pPr marL="457177" indent="-457177" algn="ctr" defTabSz="1125295" rtl="1" eaLnBrk="1" fontAlgn="auto" hangingPunct="1">
              <a:lnSpc>
                <a:spcPct val="150000"/>
              </a:lnSpc>
              <a:spcBef>
                <a:spcPts val="0"/>
              </a:spcBef>
              <a:spcAft>
                <a:spcPts val="0"/>
              </a:spcAft>
              <a:buFont typeface="Wingdings" pitchFamily="2" charset="2"/>
              <a:buChar char="v"/>
              <a:defRPr/>
            </a:pPr>
            <a:r>
              <a:rPr lang="fa-IR" sz="2900" b="1" dirty="0">
                <a:effectLst>
                  <a:outerShdw blurRad="38100" dist="38100" dir="2700000" algn="tl">
                    <a:srgbClr val="000000">
                      <a:alpha val="43137"/>
                    </a:srgbClr>
                  </a:outerShdw>
                </a:effectLst>
                <a:latin typeface="+mn-lt"/>
                <a:cs typeface="B Esfehan" pitchFamily="2" charset="-78"/>
              </a:rPr>
              <a:t>چشم انداز نهایی</a:t>
            </a:r>
            <a:endParaRPr lang="en-US" sz="2900" b="1" dirty="0">
              <a:effectLst>
                <a:outerShdw blurRad="38100" dist="38100" dir="2700000" algn="tl">
                  <a:srgbClr val="000000">
                    <a:alpha val="43137"/>
                  </a:srgbClr>
                </a:outerShdw>
              </a:effectLst>
              <a:latin typeface="+mn-lt"/>
              <a:cs typeface="B Esfehan" pitchFamily="2" charset="-78"/>
            </a:endParaRPr>
          </a:p>
        </p:txBody>
      </p:sp>
      <p:sp>
        <p:nvSpPr>
          <p:cNvPr id="12" name="TextBox 11"/>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0362"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63"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0364" name="Rectangle 13"/>
          <p:cNvSpPr>
            <a:spLocks noChangeArrowheads="1"/>
          </p:cNvSpPr>
          <p:nvPr/>
        </p:nvSpPr>
        <p:spPr bwMode="auto">
          <a:xfrm>
            <a:off x="10799763" y="238125"/>
            <a:ext cx="2217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اهداف عملیاتی</a:t>
            </a:r>
          </a:p>
        </p:txBody>
      </p:sp>
      <p:sp>
        <p:nvSpPr>
          <p:cNvPr id="100365" name="Rectangle 1"/>
          <p:cNvSpPr>
            <a:spLocks noChangeArrowheads="1"/>
          </p:cNvSpPr>
          <p:nvPr/>
        </p:nvSpPr>
        <p:spPr bwMode="auto">
          <a:xfrm>
            <a:off x="3079750" y="1198563"/>
            <a:ext cx="9759950" cy="741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spAutoFit/>
          </a:bodyPr>
          <a:lstStyle>
            <a:lvl1pPr marL="455613" indent="-455613">
              <a:tabLst>
                <a:tab pos="455613" algn="l"/>
              </a:tabLst>
              <a:defRPr sz="2100">
                <a:solidFill>
                  <a:schemeClr val="tx1"/>
                </a:solidFill>
                <a:latin typeface="Calibri" panose="020F0502020204030204" pitchFamily="34" charset="0"/>
              </a:defRPr>
            </a:lvl1pPr>
            <a:lvl2pPr marL="742950" indent="-285750">
              <a:tabLst>
                <a:tab pos="455613" algn="l"/>
              </a:tabLst>
              <a:defRPr sz="2100">
                <a:solidFill>
                  <a:schemeClr val="tx1"/>
                </a:solidFill>
                <a:latin typeface="Calibri" panose="020F0502020204030204" pitchFamily="34" charset="0"/>
              </a:defRPr>
            </a:lvl2pPr>
            <a:lvl3pPr marL="1143000" indent="-228600">
              <a:tabLst>
                <a:tab pos="455613" algn="l"/>
              </a:tabLst>
              <a:defRPr sz="2100">
                <a:solidFill>
                  <a:schemeClr val="tx1"/>
                </a:solidFill>
                <a:latin typeface="Calibri" panose="020F0502020204030204" pitchFamily="34" charset="0"/>
              </a:defRPr>
            </a:lvl3pPr>
            <a:lvl4pPr marL="1600200" indent="-228600">
              <a:tabLst>
                <a:tab pos="455613" algn="l"/>
              </a:tabLst>
              <a:defRPr sz="2100">
                <a:solidFill>
                  <a:schemeClr val="tx1"/>
                </a:solidFill>
                <a:latin typeface="Calibri" panose="020F0502020204030204" pitchFamily="34" charset="0"/>
              </a:defRPr>
            </a:lvl4pPr>
            <a:lvl5pPr marL="2057400" indent="-228600">
              <a:tabLst>
                <a:tab pos="455613" algn="l"/>
              </a:tabLst>
              <a:defRPr sz="2100">
                <a:solidFill>
                  <a:schemeClr val="tx1"/>
                </a:solidFill>
                <a:latin typeface="Calibri" panose="020F0502020204030204" pitchFamily="34" charset="0"/>
              </a:defRPr>
            </a:lvl5pPr>
            <a:lvl6pPr marL="2514600" indent="-228600" algn="l" defTabSz="1123950" rtl="0" fontAlgn="base">
              <a:spcBef>
                <a:spcPct val="0"/>
              </a:spcBef>
              <a:spcAft>
                <a:spcPct val="0"/>
              </a:spcAft>
              <a:tabLst>
                <a:tab pos="455613" algn="l"/>
              </a:tabLs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tabLst>
                <a:tab pos="455613" algn="l"/>
              </a:tabLs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tabLst>
                <a:tab pos="455613" algn="l"/>
              </a:tabLs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tabLst>
                <a:tab pos="455613" algn="l"/>
              </a:tabLst>
              <a:defRPr sz="2100">
                <a:solidFill>
                  <a:schemeClr val="tx1"/>
                </a:solidFill>
                <a:latin typeface="Calibri" panose="020F0502020204030204" pitchFamily="34" charset="0"/>
              </a:defRPr>
            </a:lvl9pPr>
          </a:lstStyle>
          <a:p>
            <a:pPr algn="r" rtl="1" eaLnBrk="1" hangingPunct="1">
              <a:lnSpc>
                <a:spcPct val="150000"/>
              </a:lnSpc>
              <a:buSzPct val="80000"/>
            </a:pPr>
            <a:r>
              <a:rPr lang="fa-IR" altLang="fa-IR" sz="2400" b="1">
                <a:latin typeface="Arial" panose="020B0604020202020204" pitchFamily="34" charset="0"/>
                <a:ea typeface="Times New Roman" panose="02020603050405020304" pitchFamily="18" charset="0"/>
                <a:cs typeface="B Nazanin" panose="00000400000000000000" pitchFamily="2" charset="-78"/>
              </a:rPr>
              <a:t>1 . ارتقاء کارآیی و عملکرد  شبکه های  دسترسی و پیاده در سطح شهر و ارتباط در سطح کلان</a:t>
            </a:r>
          </a:p>
          <a:p>
            <a:pPr algn="r" rtl="1" eaLnBrk="1" hangingPunct="1">
              <a:lnSpc>
                <a:spcPct val="150000"/>
              </a:lnSpc>
              <a:buSzPct val="80000"/>
            </a:pPr>
            <a:r>
              <a:rPr lang="fa-IR" altLang="fa-IR" sz="2400" b="1">
                <a:solidFill>
                  <a:srgbClr val="C00000"/>
                </a:solidFill>
                <a:latin typeface="Arial" panose="020B0604020202020204" pitchFamily="34" charset="0"/>
                <a:ea typeface="Times New Roman" panose="02020603050405020304" pitchFamily="18" charset="0"/>
                <a:cs typeface="B Nazanin" panose="00000400000000000000" pitchFamily="2" charset="-78"/>
              </a:rPr>
              <a:t>2 . ارتقاء وضعیت اقتصادی شهر در سطح کلان بر مبنای پتانسیل های موجود</a:t>
            </a:r>
          </a:p>
          <a:p>
            <a:pPr algn="r" rtl="1" eaLnBrk="1" hangingPunct="1">
              <a:lnSpc>
                <a:spcPct val="150000"/>
              </a:lnSpc>
              <a:buSzPct val="80000"/>
            </a:pPr>
            <a:r>
              <a:rPr lang="fa-IR" altLang="fa-IR" sz="2400" b="1">
                <a:ea typeface="Times New Roman" panose="02020603050405020304" pitchFamily="18" charset="0"/>
                <a:cs typeface="B Nazanin" panose="00000400000000000000" pitchFamily="2" charset="-78"/>
              </a:rPr>
              <a:t>3 . توسعه گردشگری در شهر جهت شناساندن شهر و افزایش رونق اقتصادی آن</a:t>
            </a:r>
            <a:endParaRPr lang="en-GB" altLang="fa-IR" sz="2400" b="1">
              <a:ea typeface="Times New Roman" panose="02020603050405020304" pitchFamily="18" charset="0"/>
              <a:cs typeface="B Nazanin" panose="00000400000000000000" pitchFamily="2" charset="-78"/>
            </a:endParaRPr>
          </a:p>
          <a:p>
            <a:pPr algn="r" rtl="1" eaLnBrk="1" hangingPunct="1">
              <a:lnSpc>
                <a:spcPct val="150000"/>
              </a:lnSpc>
              <a:buSzPct val="80000"/>
            </a:pPr>
            <a:r>
              <a:rPr lang="fa-IR" altLang="fa-IR" sz="2400" b="1">
                <a:solidFill>
                  <a:srgbClr val="C00000"/>
                </a:solidFill>
                <a:latin typeface="Arial" panose="020B0604020202020204" pitchFamily="34" charset="0"/>
                <a:ea typeface="Times New Roman" panose="02020603050405020304" pitchFamily="18" charset="0"/>
                <a:cs typeface="B Nazanin" panose="00000400000000000000" pitchFamily="2" charset="-78"/>
              </a:rPr>
              <a:t>4 . ایجاد یکپارچگی و انسجام در بافت کلی شهر</a:t>
            </a:r>
            <a:endParaRPr lang="en-GB" altLang="fa-IR" sz="2400" b="1">
              <a:solidFill>
                <a:srgbClr val="C00000"/>
              </a:solidFill>
              <a:latin typeface="Arial" panose="020B0604020202020204" pitchFamily="34" charset="0"/>
              <a:ea typeface="Times New Roman" panose="02020603050405020304" pitchFamily="18" charset="0"/>
              <a:cs typeface="B Nazanin" panose="00000400000000000000" pitchFamily="2" charset="-78"/>
            </a:endParaRPr>
          </a:p>
          <a:p>
            <a:pPr algn="r" rtl="1" eaLnBrk="1" hangingPunct="1">
              <a:lnSpc>
                <a:spcPct val="150000"/>
              </a:lnSpc>
              <a:buSzPct val="80000"/>
            </a:pPr>
            <a:r>
              <a:rPr lang="fa-IR" altLang="fa-IR" sz="2400" b="1">
                <a:latin typeface="Arial" panose="020B0604020202020204" pitchFamily="34" charset="0"/>
                <a:cs typeface="B Nazanin" panose="00000400000000000000" pitchFamily="2" charset="-78"/>
              </a:rPr>
              <a:t>5 . بهبود عملکردی زیر ساخت های شهری</a:t>
            </a:r>
            <a:endParaRPr lang="en-GB" altLang="fa-IR" sz="2400" b="1">
              <a:latin typeface="Arial" panose="020B0604020202020204" pitchFamily="34" charset="0"/>
              <a:cs typeface="B Nazanin" panose="00000400000000000000" pitchFamily="2" charset="-78"/>
            </a:endParaRPr>
          </a:p>
          <a:p>
            <a:pPr algn="r" rtl="1" eaLnBrk="1" hangingPunct="1">
              <a:lnSpc>
                <a:spcPct val="150000"/>
              </a:lnSpc>
              <a:buSzPct val="80000"/>
            </a:pPr>
            <a:r>
              <a:rPr lang="fa-IR" altLang="fa-IR" sz="2400" b="1">
                <a:solidFill>
                  <a:srgbClr val="C00000"/>
                </a:solidFill>
                <a:latin typeface="Arial" panose="020B0604020202020204" pitchFamily="34" charset="0"/>
                <a:cs typeface="B Nazanin" panose="00000400000000000000" pitchFamily="2" charset="-78"/>
              </a:rPr>
              <a:t>6 . توزیع مناسب و عادلانه کاربری ها و عملکردها در سطح شهر</a:t>
            </a:r>
          </a:p>
          <a:p>
            <a:pPr algn="r" rtl="1" eaLnBrk="1" hangingPunct="1">
              <a:lnSpc>
                <a:spcPct val="150000"/>
              </a:lnSpc>
              <a:buSzPct val="80000"/>
            </a:pPr>
            <a:r>
              <a:rPr lang="fa-IR" altLang="fa-IR" sz="2400" b="1">
                <a:latin typeface="Arial" panose="020B0604020202020204" pitchFamily="34" charset="0"/>
                <a:cs typeface="B Nazanin" panose="00000400000000000000" pitchFamily="2" charset="-78"/>
              </a:rPr>
              <a:t>7. ارتقاء منزلت اجتماعی</a:t>
            </a:r>
          </a:p>
          <a:p>
            <a:pPr algn="r" rtl="1">
              <a:lnSpc>
                <a:spcPct val="150000"/>
              </a:lnSpc>
              <a:buSzPct val="80000"/>
            </a:pPr>
            <a:r>
              <a:rPr lang="fa-IR" altLang="fa-IR" sz="2400" b="1">
                <a:solidFill>
                  <a:srgbClr val="C00000"/>
                </a:solidFill>
                <a:cs typeface="B Nazanin" panose="00000400000000000000" pitchFamily="2" charset="-78"/>
              </a:rPr>
              <a:t>8 . تقویت پیوند اجتماعی شهروندان و تشویق تعاملات اجتماعی</a:t>
            </a:r>
            <a:endParaRPr lang="en-GB" altLang="fa-IR" sz="2400" b="1">
              <a:solidFill>
                <a:srgbClr val="C00000"/>
              </a:solidFill>
              <a:cs typeface="B Nazanin" panose="00000400000000000000" pitchFamily="2" charset="-78"/>
            </a:endParaRPr>
          </a:p>
          <a:p>
            <a:pPr algn="r" rtl="1">
              <a:lnSpc>
                <a:spcPct val="150000"/>
              </a:lnSpc>
              <a:buSzPct val="80000"/>
            </a:pPr>
            <a:r>
              <a:rPr lang="fa-IR" altLang="fa-IR" sz="2400" b="1">
                <a:cs typeface="B Nazanin" panose="00000400000000000000" pitchFamily="2" charset="-78"/>
              </a:rPr>
              <a:t>9 . ارتقا حس تعلق در شهروندان</a:t>
            </a:r>
          </a:p>
          <a:p>
            <a:pPr algn="r" rtl="1">
              <a:lnSpc>
                <a:spcPct val="150000"/>
              </a:lnSpc>
              <a:buSzPct val="80000"/>
            </a:pPr>
            <a:r>
              <a:rPr lang="fa-IR" altLang="fa-IR" sz="2400" b="1">
                <a:solidFill>
                  <a:srgbClr val="C00000"/>
                </a:solidFill>
                <a:latin typeface="Arial" panose="020B0604020202020204" pitchFamily="34" charset="0"/>
                <a:cs typeface="B Nazanin" panose="00000400000000000000" pitchFamily="2" charset="-78"/>
              </a:rPr>
              <a:t>10 . ارتقاء خوانایی در جهت ایجاد تصویر منسجم از شهر در ذهن شهروندان</a:t>
            </a:r>
          </a:p>
          <a:p>
            <a:pPr algn="r" rtl="1">
              <a:lnSpc>
                <a:spcPct val="150000"/>
              </a:lnSpc>
              <a:buSzPct val="80000"/>
            </a:pPr>
            <a:r>
              <a:rPr lang="fa-IR" altLang="fa-IR" sz="2400" b="1">
                <a:latin typeface="Arial" panose="020B0604020202020204" pitchFamily="34" charset="0"/>
                <a:cs typeface="B Nazanin" panose="00000400000000000000" pitchFamily="2" charset="-78"/>
              </a:rPr>
              <a:t>11 . ارتقا مولفه های هویتی در شهر </a:t>
            </a:r>
            <a:endParaRPr lang="en-GB" altLang="fa-IR" sz="2400" b="1">
              <a:latin typeface="Arial" panose="020B0604020202020204" pitchFamily="34" charset="0"/>
              <a:cs typeface="B Nazanin" panose="00000400000000000000" pitchFamily="2" charset="-78"/>
            </a:endParaRPr>
          </a:p>
          <a:p>
            <a:pPr algn="r" rtl="1">
              <a:lnSpc>
                <a:spcPct val="150000"/>
              </a:lnSpc>
              <a:buSzPct val="80000"/>
            </a:pPr>
            <a:r>
              <a:rPr lang="fa-IR" altLang="fa-IR" sz="2400" b="1">
                <a:solidFill>
                  <a:srgbClr val="C00000"/>
                </a:solidFill>
                <a:latin typeface="Arial" panose="020B0604020202020204" pitchFamily="34" charset="0"/>
                <a:cs typeface="B Nazanin" panose="00000400000000000000" pitchFamily="2" charset="-78"/>
              </a:rPr>
              <a:t>12 . ارتقا کیفیت های دید و منظر شهر</a:t>
            </a:r>
            <a:endParaRPr lang="en-GB" altLang="fa-IR" sz="2400" b="1">
              <a:solidFill>
                <a:srgbClr val="C00000"/>
              </a:solidFill>
              <a:latin typeface="Arial" panose="020B0604020202020204" pitchFamily="34" charset="0"/>
              <a:cs typeface="B Nazanin" panose="00000400000000000000" pitchFamily="2" charset="-78"/>
            </a:endParaRPr>
          </a:p>
          <a:p>
            <a:pPr algn="r" rtl="1" eaLnBrk="1" hangingPunct="1">
              <a:lnSpc>
                <a:spcPct val="150000"/>
              </a:lnSpc>
              <a:buSzPct val="80000"/>
            </a:pPr>
            <a:r>
              <a:rPr lang="fa-IR" altLang="fa-IR" sz="2400" b="1">
                <a:latin typeface="Arial" panose="020B0604020202020204" pitchFamily="34" charset="0"/>
                <a:cs typeface="B Nazanin" panose="00000400000000000000" pitchFamily="2" charset="-78"/>
              </a:rPr>
              <a:t>13. دست یابی به پایداری طبیعی و آسایش اقلیمی در شهر</a:t>
            </a:r>
          </a:p>
        </p:txBody>
      </p:sp>
      <p:sp>
        <p:nvSpPr>
          <p:cNvPr id="12" name="TextBox 11"/>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راهبردها و سیاست های اجرایی</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1386"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7"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1388"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sp>
        <p:nvSpPr>
          <p:cNvPr id="12" name="TextBox 11"/>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graphicFrame>
        <p:nvGraphicFramePr>
          <p:cNvPr id="15" name="Table 14"/>
          <p:cNvGraphicFramePr>
            <a:graphicFrameLocks noGrp="1"/>
          </p:cNvGraphicFramePr>
          <p:nvPr/>
        </p:nvGraphicFramePr>
        <p:xfrm>
          <a:off x="2187163" y="1295400"/>
          <a:ext cx="10713274" cy="8132063"/>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5039826"/>
                <a:gridCol w="3671946"/>
                <a:gridCol w="2001502"/>
              </a:tblGrid>
              <a:tr h="774171">
                <a:tc>
                  <a:txBody>
                    <a:bodyPr/>
                    <a:lstStyle/>
                    <a:p>
                      <a:pPr algn="ctr"/>
                      <a:r>
                        <a:rPr lang="fa-IR" sz="2800" dirty="0">
                          <a:solidFill>
                            <a:schemeClr val="tx1"/>
                          </a:solidFill>
                          <a:effectLst>
                            <a:outerShdw blurRad="38100" dist="38100" dir="2700000" algn="tl">
                              <a:srgbClr val="000000">
                                <a:alpha val="43137"/>
                              </a:srgbClr>
                            </a:outerShdw>
                          </a:effectLst>
                          <a:cs typeface="B Nazanin" pitchFamily="2" charset="-78"/>
                        </a:rPr>
                        <a:t>سیاست</a:t>
                      </a:r>
                      <a:endParaRPr lang="en-GB" sz="2800" dirty="0">
                        <a:solidFill>
                          <a:schemeClr val="tx1"/>
                        </a:solidFill>
                        <a:effectLst>
                          <a:outerShdw blurRad="38100" dist="38100" dir="2700000" algn="tl">
                            <a:srgbClr val="000000">
                              <a:alpha val="43137"/>
                            </a:srgbClr>
                          </a:outerShdw>
                        </a:effectLst>
                        <a:cs typeface="B Nazanin" pitchFamily="2" charset="-78"/>
                      </a:endParaRPr>
                    </a:p>
                  </a:txBody>
                  <a:tcPr marT="48792" marB="48792" anchor="ctr">
                    <a:solidFill>
                      <a:schemeClr val="accent6">
                        <a:lumMod val="75000"/>
                        <a:alpha val="80000"/>
                      </a:schemeClr>
                    </a:solidFill>
                  </a:tcPr>
                </a:tc>
                <a:tc>
                  <a:txBody>
                    <a:bodyPr/>
                    <a:lstStyle/>
                    <a:p>
                      <a:pPr algn="ctr"/>
                      <a:r>
                        <a:rPr lang="fa-IR" sz="2800" dirty="0">
                          <a:solidFill>
                            <a:schemeClr val="tx1"/>
                          </a:solidFill>
                          <a:effectLst>
                            <a:outerShdw blurRad="38100" dist="38100" dir="2700000" algn="tl">
                              <a:srgbClr val="000000">
                                <a:alpha val="43137"/>
                              </a:srgbClr>
                            </a:outerShdw>
                          </a:effectLst>
                          <a:cs typeface="B Nazanin" pitchFamily="2" charset="-78"/>
                        </a:rPr>
                        <a:t>راهبرد</a:t>
                      </a:r>
                      <a:endParaRPr lang="en-GB" sz="2800" dirty="0">
                        <a:solidFill>
                          <a:schemeClr val="tx1"/>
                        </a:solidFill>
                        <a:effectLst>
                          <a:outerShdw blurRad="38100" dist="38100" dir="2700000" algn="tl">
                            <a:srgbClr val="000000">
                              <a:alpha val="43137"/>
                            </a:srgbClr>
                          </a:outerShdw>
                        </a:effectLst>
                        <a:cs typeface="B Nazanin" pitchFamily="2" charset="-78"/>
                      </a:endParaRPr>
                    </a:p>
                  </a:txBody>
                  <a:tcPr marT="48792" marB="48792" anchor="ctr">
                    <a:solidFill>
                      <a:schemeClr val="accent6">
                        <a:lumMod val="75000"/>
                        <a:alpha val="80000"/>
                      </a:schemeClr>
                    </a:solidFill>
                  </a:tcPr>
                </a:tc>
                <a:tc>
                  <a:txBody>
                    <a:bodyPr/>
                    <a:lstStyle/>
                    <a:p>
                      <a:pPr algn="ctr"/>
                      <a:r>
                        <a:rPr lang="fa-IR" sz="2800" dirty="0">
                          <a:solidFill>
                            <a:schemeClr val="tx1"/>
                          </a:solidFill>
                          <a:effectLst>
                            <a:outerShdw blurRad="38100" dist="38100" dir="2700000" algn="tl">
                              <a:srgbClr val="000000">
                                <a:alpha val="43137"/>
                              </a:srgbClr>
                            </a:outerShdw>
                          </a:effectLst>
                          <a:cs typeface="B Nazanin" pitchFamily="2" charset="-78"/>
                        </a:rPr>
                        <a:t>هدف عملیاتی</a:t>
                      </a:r>
                      <a:endParaRPr lang="en-GB" sz="2800" dirty="0">
                        <a:solidFill>
                          <a:schemeClr val="tx1"/>
                        </a:solidFill>
                        <a:effectLst>
                          <a:outerShdw blurRad="38100" dist="38100" dir="2700000" algn="tl">
                            <a:srgbClr val="000000">
                              <a:alpha val="43137"/>
                            </a:srgbClr>
                          </a:outerShdw>
                        </a:effectLst>
                        <a:cs typeface="B Nazanin" pitchFamily="2" charset="-78"/>
                      </a:endParaRPr>
                    </a:p>
                  </a:txBody>
                  <a:tcPr marT="48792" marB="48792" anchor="ctr">
                    <a:solidFill>
                      <a:schemeClr val="accent6">
                        <a:lumMod val="75000"/>
                        <a:alpha val="80000"/>
                      </a:schemeClr>
                    </a:solidFill>
                  </a:tcPr>
                </a:tc>
              </a:tr>
              <a:tr h="7357892">
                <a:tc>
                  <a:txBody>
                    <a:bodyPr/>
                    <a:lstStyle/>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600" b="1" kern="1200" dirty="0">
                          <a:solidFill>
                            <a:schemeClr val="dk1"/>
                          </a:solidFill>
                          <a:latin typeface="+mn-lt"/>
                          <a:ea typeface="+mn-ea"/>
                          <a:cs typeface="B Kamran" pitchFamily="2" charset="-78"/>
                        </a:rPr>
                        <a:t>احیاء و ایجاد محورهای پیاده در ارتباط با  عناصر ارزشمند  تاریخی </a:t>
                      </a: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6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6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6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6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6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6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600" b="1" kern="1200" dirty="0">
                          <a:solidFill>
                            <a:schemeClr val="dk1"/>
                          </a:solidFill>
                          <a:latin typeface="+mn-lt"/>
                          <a:ea typeface="+mn-ea"/>
                          <a:cs typeface="B Kamran" pitchFamily="2" charset="-78"/>
                        </a:rPr>
                        <a:t>احیاء و تقویت محورهای موجود در ساختار قدیمی شهر که مراکز محلات را به هم وصل می نموده است.</a:t>
                      </a:r>
                      <a:endParaRPr lang="en-GB" sz="26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600" b="1" kern="1200" dirty="0">
                          <a:solidFill>
                            <a:schemeClr val="dk1"/>
                          </a:solidFill>
                          <a:latin typeface="+mn-lt"/>
                          <a:ea typeface="+mn-ea"/>
                          <a:cs typeface="B Kamran" pitchFamily="2" charset="-78"/>
                        </a:rPr>
                        <a:t>ایجاد معابر جدید حد فاصل بافت جدید و قدیم شهر که ارتباط بین آنها را ایجاد نماید.</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600" b="1" kern="1200" dirty="0">
                          <a:solidFill>
                            <a:schemeClr val="dk1"/>
                          </a:solidFill>
                          <a:latin typeface="+mn-lt"/>
                          <a:ea typeface="+mn-ea"/>
                          <a:cs typeface="B Kamran" pitchFamily="2" charset="-78"/>
                        </a:rPr>
                        <a:t>محدود سازی عبور سواره در بافت قدیم شهر</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600" b="1" kern="1200" dirty="0">
                          <a:solidFill>
                            <a:schemeClr val="dk1"/>
                          </a:solidFill>
                          <a:latin typeface="+mn-lt"/>
                          <a:ea typeface="+mn-ea"/>
                          <a:cs typeface="B Kamran" pitchFamily="2" charset="-78"/>
                        </a:rPr>
                        <a:t> ایجاد معابر ویژه گردشگری با اولویت حرکت پیاده</a:t>
                      </a:r>
                    </a:p>
                  </a:txBody>
                  <a:tcPr marT="48792" marB="48792">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600" b="1" kern="1200" dirty="0">
                          <a:solidFill>
                            <a:schemeClr val="dk1"/>
                          </a:solidFill>
                          <a:latin typeface="+mn-lt"/>
                          <a:ea typeface="+mn-ea"/>
                          <a:cs typeface="B Kamran" pitchFamily="2" charset="-78"/>
                        </a:rPr>
                        <a:t>بستر سازی جهت اولویت دهی</a:t>
                      </a:r>
                      <a:r>
                        <a:rPr lang="en-US" sz="2600" b="1" kern="1200" dirty="0">
                          <a:solidFill>
                            <a:schemeClr val="dk1"/>
                          </a:solidFill>
                          <a:latin typeface="+mn-lt"/>
                          <a:ea typeface="+mn-ea"/>
                          <a:cs typeface="B Kamran" pitchFamily="2" charset="-78"/>
                        </a:rPr>
                        <a:t> </a:t>
                      </a:r>
                      <a:r>
                        <a:rPr lang="fa-IR" sz="2600" b="1" kern="1200" dirty="0">
                          <a:solidFill>
                            <a:schemeClr val="dk1"/>
                          </a:solidFill>
                          <a:latin typeface="+mn-lt"/>
                          <a:ea typeface="+mn-ea"/>
                          <a:cs typeface="B Kamran" pitchFamily="2" charset="-78"/>
                        </a:rPr>
                        <a:t> به حرکت پیاده در سطح بافت قدیم و محلات مسکونی با توجه به قابلیت ها و زمینه های موجود</a:t>
                      </a:r>
                      <a:endParaRPr lang="en-US" sz="2600" b="1" kern="1200" dirty="0">
                        <a:solidFill>
                          <a:schemeClr val="dk1"/>
                        </a:solidFill>
                        <a:latin typeface="+mn-lt"/>
                        <a:ea typeface="+mn-ea"/>
                        <a:cs typeface="B Kamran" pitchFamily="2" charset="-78"/>
                      </a:endParaRPr>
                    </a:p>
                  </a:txBody>
                  <a:tcPr marT="48792" marB="48792" anchor="ctr">
                    <a:solidFill>
                      <a:schemeClr val="accent6">
                        <a:lumMod val="40000"/>
                        <a:lumOff val="60000"/>
                        <a:alpha val="30980"/>
                      </a:schemeClr>
                    </a:solidFill>
                  </a:tcPr>
                </a:tc>
                <a:tc>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fa-IR" sz="3000" b="1" dirty="0">
                          <a:latin typeface="Arial" pitchFamily="34" charset="0"/>
                          <a:ea typeface="Times New Roman" pitchFamily="18" charset="0"/>
                          <a:cs typeface="B Kamran" pitchFamily="2" charset="-78"/>
                        </a:rPr>
                        <a:t>1 </a:t>
                      </a:r>
                      <a:r>
                        <a:rPr lang="fa-IR" sz="2600" b="1" kern="1200" dirty="0">
                          <a:solidFill>
                            <a:schemeClr val="dk1"/>
                          </a:solidFill>
                          <a:latin typeface="Arial"/>
                          <a:ea typeface="Times New Roman"/>
                          <a:cs typeface="B Kamran" pitchFamily="2" charset="-78"/>
                        </a:rPr>
                        <a:t>. ارتقاء کارآیی و عملکرد  شبکه های  دسترسی و پیاده در سطح شهر و ارتباط در سطح کلان</a:t>
                      </a:r>
                    </a:p>
                    <a:p>
                      <a:pPr marL="0" marR="0" lvl="0" indent="0" algn="ctr" defTabSz="914400" rtl="1" eaLnBrk="1" fontAlgn="auto" latinLnBrk="0" hangingPunct="1">
                        <a:lnSpc>
                          <a:spcPct val="100000"/>
                        </a:lnSpc>
                        <a:spcBef>
                          <a:spcPts val="0"/>
                        </a:spcBef>
                        <a:spcAft>
                          <a:spcPts val="0"/>
                        </a:spcAft>
                        <a:buClrTx/>
                        <a:buSzTx/>
                        <a:buFontTx/>
                        <a:buNone/>
                        <a:tabLst/>
                        <a:defRPr/>
                      </a:pPr>
                      <a:endParaRPr lang="fa-IR" sz="1700" b="1" kern="1200" dirty="0">
                        <a:solidFill>
                          <a:schemeClr val="dk1"/>
                        </a:solidFill>
                        <a:latin typeface="+mn-lt"/>
                        <a:ea typeface="+mn-ea"/>
                        <a:cs typeface="B Nazanin" pitchFamily="2" charset="-78"/>
                      </a:endParaRPr>
                    </a:p>
                    <a:p>
                      <a:pPr algn="r" rtl="1"/>
                      <a:endParaRPr lang="en-GB" sz="2800" dirty="0"/>
                    </a:p>
                  </a:txBody>
                  <a:tcPr marT="48792" marB="48792" anchor="ctr">
                    <a:solidFill>
                      <a:schemeClr val="accent6">
                        <a:lumMod val="40000"/>
                        <a:lumOff val="60000"/>
                        <a:alpha val="30980"/>
                      </a:schemeClr>
                    </a:solidFill>
                  </a:tcPr>
                </a:tc>
              </a:tr>
            </a:tbl>
          </a:graphicData>
        </a:graphic>
      </p:graphicFrame>
      <p:pic>
        <p:nvPicPr>
          <p:cNvPr id="101391" name="Picture 3" descr="G:\skis\82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76550" y="2933700"/>
            <a:ext cx="3276600" cy="3276600"/>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2410"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11"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2412"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5" name="Table 14"/>
          <p:cNvGraphicFramePr>
            <a:graphicFrameLocks noGrp="1"/>
          </p:cNvGraphicFramePr>
          <p:nvPr/>
        </p:nvGraphicFramePr>
        <p:xfrm>
          <a:off x="2012126" y="1676400"/>
          <a:ext cx="10713274" cy="5715000"/>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5039826"/>
                <a:gridCol w="3671946"/>
                <a:gridCol w="2001502"/>
              </a:tblGrid>
              <a:tr h="533400">
                <a:tc>
                  <a:txBody>
                    <a:bodyPr/>
                    <a:lstStyle/>
                    <a:p>
                      <a:pPr algn="ctr"/>
                      <a:r>
                        <a:rPr lang="fa-IR" dirty="0">
                          <a:solidFill>
                            <a:schemeClr val="tx1"/>
                          </a:solidFill>
                          <a:effectLst>
                            <a:outerShdw blurRad="38100" dist="38100" dir="2700000" algn="tl">
                              <a:srgbClr val="000000">
                                <a:alpha val="43137"/>
                              </a:srgbClr>
                            </a:outerShdw>
                          </a:effectLst>
                          <a:cs typeface="B Nazanin" pitchFamily="2" charset="-78"/>
                        </a:rPr>
                        <a:t>سیاست</a:t>
                      </a:r>
                      <a:endParaRPr lang="en-GB"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a:r>
                        <a:rPr lang="fa-IR" dirty="0">
                          <a:solidFill>
                            <a:schemeClr val="tx1"/>
                          </a:solidFill>
                          <a:effectLst>
                            <a:outerShdw blurRad="38100" dist="38100" dir="2700000" algn="tl">
                              <a:srgbClr val="000000">
                                <a:alpha val="43137"/>
                              </a:srgbClr>
                            </a:outerShdw>
                          </a:effectLst>
                          <a:cs typeface="B Nazanin" pitchFamily="2" charset="-78"/>
                        </a:rPr>
                        <a:t>راهبرد</a:t>
                      </a:r>
                      <a:endParaRPr lang="en-GB"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a:r>
                        <a:rPr lang="fa-IR" dirty="0">
                          <a:solidFill>
                            <a:schemeClr val="tx1"/>
                          </a:solidFill>
                          <a:effectLst>
                            <a:outerShdw blurRad="38100" dist="38100" dir="2700000" algn="tl">
                              <a:srgbClr val="000000">
                                <a:alpha val="43137"/>
                              </a:srgbClr>
                            </a:outerShdw>
                          </a:effectLst>
                          <a:cs typeface="B Nazanin" pitchFamily="2" charset="-78"/>
                        </a:rPr>
                        <a:t>هدف عملیاتی</a:t>
                      </a:r>
                      <a:endParaRPr lang="en-GB"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r>
              <a:tr h="914400">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محدود نمودن دسترسی به بافت جدید شهر به طور مستقیم از کمربندی شهر </a:t>
                      </a:r>
                      <a:endParaRPr lang="en-GB" sz="2400" b="1" kern="1200" dirty="0">
                        <a:solidFill>
                          <a:schemeClr val="dk1"/>
                        </a:solidFill>
                        <a:latin typeface="+mn-lt"/>
                        <a:ea typeface="+mn-ea"/>
                        <a:cs typeface="B Kamran" pitchFamily="2" charset="-78"/>
                      </a:endParaRPr>
                    </a:p>
                  </a:txBody>
                  <a:tcPr>
                    <a:solidFill>
                      <a:schemeClr val="accent6">
                        <a:lumMod val="40000"/>
                        <a:lumOff val="60000"/>
                        <a:alpha val="30980"/>
                      </a:schemeClr>
                    </a:solidFill>
                  </a:tcPr>
                </a:tc>
                <a:tc>
                  <a:txBody>
                    <a:bodyPr/>
                    <a:lstStyle/>
                    <a:p>
                      <a:pPr marL="0" indent="0" algn="r" defTabSz="1125352" rtl="1" eaLnBrk="1" latinLnBrk="0" hangingPunct="1">
                        <a:lnSpc>
                          <a:spcPct val="100000"/>
                        </a:lnSpc>
                        <a:buFont typeface="Arial" pitchFamily="34" charset="0"/>
                        <a:buNone/>
                      </a:pPr>
                      <a:endParaRPr lang="fa-IR" sz="24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بهبود سلسله مراتب دسترسی</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dirty="0">
                        <a:solidFill>
                          <a:schemeClr val="dk1"/>
                        </a:solidFill>
                        <a:latin typeface="+mn-lt"/>
                        <a:ea typeface="+mn-ea"/>
                        <a:cs typeface="B Kamran" pitchFamily="2" charset="-78"/>
                      </a:endParaRPr>
                    </a:p>
                  </a:txBody>
                  <a:tcPr anchor="ctr">
                    <a:solidFill>
                      <a:schemeClr val="accent6">
                        <a:lumMod val="40000"/>
                        <a:lumOff val="60000"/>
                        <a:alpha val="30980"/>
                      </a:schemeClr>
                    </a:solidFill>
                  </a:tcPr>
                </a:tc>
                <a:tc rowSpan="2">
                  <a: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fa-IR" sz="2800" b="1" dirty="0">
                          <a:latin typeface="Arial" pitchFamily="34" charset="0"/>
                          <a:ea typeface="Times New Roman" pitchFamily="18" charset="0"/>
                          <a:cs typeface="B Kamran" pitchFamily="2" charset="-78"/>
                        </a:rPr>
                        <a:t>1 </a:t>
                      </a:r>
                      <a:r>
                        <a:rPr lang="fa-IR" sz="2400" b="1" kern="1200" dirty="0">
                          <a:solidFill>
                            <a:schemeClr val="dk1"/>
                          </a:solidFill>
                          <a:latin typeface="Arial"/>
                          <a:ea typeface="Times New Roman"/>
                          <a:cs typeface="B Kamran" pitchFamily="2" charset="-78"/>
                        </a:rPr>
                        <a:t>. ارتقاء کارآیی و عملکرد  شبکه های  دسترسی و پیاده در سطح شهر و ارتباط در سطح کلان</a:t>
                      </a:r>
                    </a:p>
                    <a:p>
                      <a:pPr marL="0" marR="0" lvl="0" indent="0" algn="ctr" defTabSz="914400" rtl="1" eaLnBrk="1" fontAlgn="auto" latinLnBrk="0" hangingPunct="1">
                        <a:lnSpc>
                          <a:spcPct val="100000"/>
                        </a:lnSpc>
                        <a:spcBef>
                          <a:spcPts val="0"/>
                        </a:spcBef>
                        <a:spcAft>
                          <a:spcPts val="0"/>
                        </a:spcAft>
                        <a:buClrTx/>
                        <a:buSzTx/>
                        <a:buFontTx/>
                        <a:buNone/>
                        <a:tabLst/>
                        <a:defRPr/>
                      </a:pPr>
                      <a:endParaRPr lang="fa-IR" sz="1600" b="1" kern="1200" dirty="0">
                        <a:solidFill>
                          <a:schemeClr val="dk1"/>
                        </a:solidFill>
                        <a:latin typeface="+mn-lt"/>
                        <a:ea typeface="+mn-ea"/>
                        <a:cs typeface="B Nazanin" pitchFamily="2" charset="-78"/>
                      </a:endParaRPr>
                    </a:p>
                    <a:p>
                      <a:pPr algn="r" rtl="1"/>
                      <a:endParaRPr lang="en-GB" dirty="0"/>
                    </a:p>
                  </a:txBody>
                  <a:tcPr anchor="ctr">
                    <a:solidFill>
                      <a:schemeClr val="accent6">
                        <a:lumMod val="40000"/>
                        <a:lumOff val="60000"/>
                        <a:alpha val="30980"/>
                      </a:schemeClr>
                    </a:solidFill>
                  </a:tcPr>
                </a:tc>
              </a:tr>
              <a:tr h="3992880">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تعیین و جایگزینی ایستگاه های حمل و نقل عمومی در مکان مناسب و تجهیز آنها</a:t>
                      </a:r>
                      <a:endParaRPr lang="en-US" sz="24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dirty="0">
                        <a:solidFill>
                          <a:schemeClr val="dk1"/>
                        </a:solidFill>
                        <a:latin typeface="+mn-lt"/>
                        <a:ea typeface="+mn-ea"/>
                        <a:cs typeface="B Kamran" pitchFamily="2" charset="-78"/>
                      </a:endParaRPr>
                    </a:p>
                  </a:txBody>
                  <a:tcPr>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بهبود نظام حمل و نقل عمومی در شهر</a:t>
                      </a:r>
                      <a:endParaRPr lang="en-US" sz="24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dirty="0">
                        <a:solidFill>
                          <a:schemeClr val="dk1"/>
                        </a:solidFill>
                        <a:latin typeface="+mn-lt"/>
                        <a:ea typeface="+mn-ea"/>
                        <a:cs typeface="B Kamran" pitchFamily="2" charset="-78"/>
                      </a:endParaRPr>
                    </a:p>
                  </a:txBody>
                  <a:tcPr anchor="ctr">
                    <a:solidFill>
                      <a:schemeClr val="accent6">
                        <a:lumMod val="40000"/>
                        <a:lumOff val="60000"/>
                        <a:alpha val="30980"/>
                      </a:schemeClr>
                    </a:solidFill>
                  </a:tcPr>
                </a:tc>
                <a:tc vMerge="1">
                  <a:txBody>
                    <a:bodyPr/>
                    <a:lstStyle/>
                    <a:p>
                      <a:endParaRPr lang="en-GB"/>
                    </a:p>
                  </a:txBody>
                  <a:tcPr/>
                </a:tc>
              </a:tr>
            </a:tbl>
          </a:graphicData>
        </a:graphic>
      </p:graphicFrame>
      <p:pic>
        <p:nvPicPr>
          <p:cNvPr id="102414" name="Picture 2" descr="G:\skis\vorodi\6-4.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14563" y="4183063"/>
            <a:ext cx="3124200" cy="3124200"/>
          </a:xfrm>
          <a:prstGeom prst="rect">
            <a:avLst/>
          </a:prstGeom>
          <a:noFill/>
          <a:ln w="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3434"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5"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3436"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5" name="Table 14"/>
          <p:cNvGraphicFramePr>
            <a:graphicFrameLocks noGrp="1"/>
          </p:cNvGraphicFramePr>
          <p:nvPr/>
        </p:nvGraphicFramePr>
        <p:xfrm>
          <a:off x="1981200" y="1295400"/>
          <a:ext cx="10865674" cy="7554437"/>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5255310"/>
                <a:gridCol w="3245927"/>
                <a:gridCol w="2364437"/>
              </a:tblGrid>
              <a:tr h="477044">
                <a:tc>
                  <a:txBody>
                    <a:bodyPr/>
                    <a:lstStyle/>
                    <a:p>
                      <a:pPr algn="ctr"/>
                      <a:r>
                        <a:rPr lang="fa-IR" dirty="0">
                          <a:solidFill>
                            <a:schemeClr val="tx1"/>
                          </a:solidFill>
                          <a:effectLst>
                            <a:outerShdw blurRad="38100" dist="38100" dir="2700000" algn="tl">
                              <a:srgbClr val="000000">
                                <a:alpha val="43137"/>
                              </a:srgbClr>
                            </a:outerShdw>
                          </a:effectLst>
                          <a:cs typeface="B Nazanin" pitchFamily="2" charset="-78"/>
                        </a:rPr>
                        <a:t>سیاست</a:t>
                      </a:r>
                      <a:endParaRPr lang="en-GB"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a:r>
                        <a:rPr lang="fa-IR" dirty="0">
                          <a:solidFill>
                            <a:schemeClr val="tx1"/>
                          </a:solidFill>
                          <a:effectLst>
                            <a:outerShdw blurRad="38100" dist="38100" dir="2700000" algn="tl">
                              <a:srgbClr val="000000">
                                <a:alpha val="43137"/>
                              </a:srgbClr>
                            </a:outerShdw>
                          </a:effectLst>
                          <a:cs typeface="B Nazanin" pitchFamily="2" charset="-78"/>
                        </a:rPr>
                        <a:t>راهبرد</a:t>
                      </a:r>
                      <a:endParaRPr lang="en-GB"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c>
                  <a:txBody>
                    <a:bodyPr/>
                    <a:lstStyle/>
                    <a:p>
                      <a:pPr algn="ctr"/>
                      <a:r>
                        <a:rPr lang="fa-IR" dirty="0">
                          <a:solidFill>
                            <a:schemeClr val="tx1"/>
                          </a:solidFill>
                          <a:effectLst>
                            <a:outerShdw blurRad="38100" dist="38100" dir="2700000" algn="tl">
                              <a:srgbClr val="000000">
                                <a:alpha val="43137"/>
                              </a:srgbClr>
                            </a:outerShdw>
                          </a:effectLst>
                          <a:cs typeface="B Nazanin" pitchFamily="2" charset="-78"/>
                        </a:rPr>
                        <a:t>هدف عملیاتی</a:t>
                      </a:r>
                      <a:endParaRPr lang="en-GB" dirty="0">
                        <a:solidFill>
                          <a:schemeClr val="tx1"/>
                        </a:solidFill>
                        <a:effectLst>
                          <a:outerShdw blurRad="38100" dist="38100" dir="2700000" algn="tl">
                            <a:srgbClr val="000000">
                              <a:alpha val="43137"/>
                            </a:srgbClr>
                          </a:outerShdw>
                        </a:effectLst>
                        <a:cs typeface="B Nazanin" pitchFamily="2" charset="-78"/>
                      </a:endParaRPr>
                    </a:p>
                  </a:txBody>
                  <a:tcPr anchor="ctr">
                    <a:solidFill>
                      <a:schemeClr val="accent6">
                        <a:lumMod val="75000"/>
                        <a:alpha val="80000"/>
                      </a:schemeClr>
                    </a:solidFill>
                  </a:tcPr>
                </a:tc>
              </a:tr>
              <a:tr h="2964615">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 تشویق کشاورزان به توسعه کشاورزی صنعتی در شهر</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توسعه محصولات زراعی و باغی در جهت رونق صادرات محصولات کشاورزی</a:t>
                      </a:r>
                      <a:endParaRPr lang="en-GB" sz="24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ایجاد مراکز آموزش و حمایت از کشاورزان سنتی</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اجرای سیاست های حمایتی جهت بهبود کیفیت محصولات و توتسعه کشاورزی</a:t>
                      </a:r>
                    </a:p>
                  </a:txBody>
                  <a:tcPr>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توسعه صنایع با تکیه بر کشاورزی به عنوان پایه اقتصادی موجود شهر</a:t>
                      </a:r>
                      <a:endParaRPr lang="en-US" sz="2400" b="1" kern="1200" dirty="0">
                        <a:solidFill>
                          <a:schemeClr val="dk1"/>
                        </a:solidFill>
                        <a:latin typeface="+mn-lt"/>
                        <a:ea typeface="+mn-ea"/>
                        <a:cs typeface="B Kamran" pitchFamily="2" charset="-78"/>
                      </a:endParaRPr>
                    </a:p>
                  </a:txBody>
                  <a:tcPr anchor="ctr">
                    <a:solidFill>
                      <a:schemeClr val="accent6">
                        <a:lumMod val="40000"/>
                        <a:lumOff val="60000"/>
                        <a:alpha val="30980"/>
                      </a:schemeClr>
                    </a:solidFill>
                  </a:tcPr>
                </a:tc>
                <a:tc rowSpan="2">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Arial"/>
                          <a:ea typeface="Times New Roman"/>
                          <a:cs typeface="B Kamran" pitchFamily="2" charset="-78"/>
                        </a:rPr>
                        <a:t>2 . ارتقاء وضعیت اقتصادی شهر در سطح کلان بر مبنای پتانسیل های موجود</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dirty="0">
                        <a:solidFill>
                          <a:schemeClr val="dk1"/>
                        </a:solidFill>
                        <a:latin typeface="Arial"/>
                        <a:ea typeface="Times New Roman"/>
                        <a:cs typeface="B Kamran" pitchFamily="2" charset="-78"/>
                      </a:endParaRPr>
                    </a:p>
                  </a:txBody>
                  <a:tcPr anchor="ctr">
                    <a:solidFill>
                      <a:schemeClr val="accent6">
                        <a:lumMod val="40000"/>
                        <a:lumOff val="60000"/>
                        <a:alpha val="30980"/>
                      </a:schemeClr>
                    </a:solidFill>
                  </a:tcPr>
                </a:tc>
              </a:tr>
              <a:tr h="4102142">
                <a:tc>
                  <a:txBody>
                    <a:bodyPr/>
                    <a:lstStyle/>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ایجاد مراکز اطلاع رسانی جهت راهنمایی گردشگران از شهر</a:t>
                      </a:r>
                    </a:p>
                    <a:p>
                      <a:pPr marL="0" marR="0" lvl="0" indent="82550" algn="justLow"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 پیش بینی خدمات مورد نیاز گردشگران در سطح شهر از قبیل مراکز پذیرایی و اقامتی</a:t>
                      </a:r>
                      <a:endParaRPr lang="en-US" sz="2400" b="1" kern="1200" dirty="0">
                        <a:solidFill>
                          <a:schemeClr val="dk1"/>
                        </a:solidFill>
                        <a:latin typeface="+mn-lt"/>
                        <a:ea typeface="+mn-ea"/>
                        <a:cs typeface="B Kamran" pitchFamily="2" charset="-78"/>
                      </a:endParaRPr>
                    </a:p>
                  </a:txBody>
                  <a:tcPr>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توسعه گردشگری در شهر</a:t>
                      </a:r>
                      <a:endParaRPr lang="en-US" sz="24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US" sz="2400" b="1" kern="1200" dirty="0">
                        <a:solidFill>
                          <a:schemeClr val="dk1"/>
                        </a:solidFill>
                        <a:latin typeface="+mn-lt"/>
                        <a:ea typeface="+mn-ea"/>
                        <a:cs typeface="B Kamran" pitchFamily="2" charset="-78"/>
                      </a:endParaRPr>
                    </a:p>
                  </a:txBody>
                  <a:tcPr anchor="ctr">
                    <a:solidFill>
                      <a:schemeClr val="accent6">
                        <a:lumMod val="40000"/>
                        <a:lumOff val="60000"/>
                        <a:alpha val="30980"/>
                      </a:schemeClr>
                    </a:solidFill>
                  </a:tcPr>
                </a:tc>
                <a:tc vMerge="1">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dirty="0">
                        <a:solidFill>
                          <a:schemeClr val="dk1"/>
                        </a:solidFill>
                        <a:latin typeface="Arial"/>
                        <a:ea typeface="Times New Roman"/>
                        <a:cs typeface="B Kamran" pitchFamily="2" charset="-78"/>
                      </a:endParaRPr>
                    </a:p>
                  </a:txBody>
                  <a:tcPr anchor="ctr">
                    <a:solidFill>
                      <a:schemeClr val="accent6">
                        <a:lumMod val="40000"/>
                        <a:lumOff val="60000"/>
                        <a:alpha val="30980"/>
                      </a:schemeClr>
                    </a:solidFill>
                  </a:tcPr>
                </a:tc>
              </a:tr>
            </a:tbl>
          </a:graphicData>
        </a:graphic>
      </p:graphicFrame>
      <p:pic>
        <p:nvPicPr>
          <p:cNvPr id="103438" name="Picture 2" descr="G:\skis\94-.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81200" y="6096000"/>
            <a:ext cx="2543175" cy="2543175"/>
          </a:xfrm>
          <a:prstGeom prst="rect">
            <a:avLst/>
          </a:prstGeom>
          <a:noFill/>
          <a:ln w="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103439" name="Picture 3" descr="G:\skis\vorodi\8-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0" y="6096000"/>
            <a:ext cx="2617788" cy="2541588"/>
          </a:xfrm>
          <a:prstGeom prst="rect">
            <a:avLst/>
          </a:prstGeom>
          <a:noFill/>
          <a:ln w="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777344" y="0"/>
            <a:ext cx="3810000" cy="1676400"/>
          </a:xfrm>
          <a:prstGeom prst="rect">
            <a:avLst/>
          </a:prstGeom>
        </p:spPr>
      </p:pic>
      <p:cxnSp>
        <p:nvCxnSpPr>
          <p:cNvPr id="10" name="Straight Connector 9"/>
          <p:cNvCxnSpPr>
            <a:stCxn id="5" idx="3"/>
          </p:cNvCxnSpPr>
          <p:nvPr/>
        </p:nvCxnSpPr>
        <p:spPr>
          <a:xfrm>
            <a:off x="7587347" y="843756"/>
            <a:ext cx="6128657" cy="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3030201" y="0"/>
            <a:ext cx="2" cy="9144000"/>
          </a:xfrm>
          <a:prstGeom prst="line">
            <a:avLst/>
          </a:prstGeom>
          <a:ln w="101600" cmpd="thickThin">
            <a:gradFill>
              <a:gsLst>
                <a:gs pos="0">
                  <a:srgbClr val="000000"/>
                </a:gs>
                <a:gs pos="20000">
                  <a:srgbClr val="000040"/>
                </a:gs>
                <a:gs pos="50000">
                  <a:srgbClr val="400040"/>
                </a:gs>
                <a:gs pos="73000">
                  <a:schemeClr val="accent6">
                    <a:lumMod val="50000"/>
                  </a:schemeClr>
                </a:gs>
                <a:gs pos="89999">
                  <a:srgbClr val="F27300"/>
                </a:gs>
                <a:gs pos="100000">
                  <a:srgbClr val="FFBF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338" y="0"/>
            <a:ext cx="1905001" cy="9144000"/>
          </a:xfrm>
          <a:prstGeom prst="rect">
            <a:avLst/>
          </a:prstGeom>
          <a:gradFill flip="none" rotWithShape="1">
            <a:gsLst>
              <a:gs pos="0">
                <a:srgbClr val="FBEAC7"/>
              </a:gs>
              <a:gs pos="17999">
                <a:srgbClr val="FEE7F2"/>
              </a:gs>
              <a:gs pos="36000">
                <a:schemeClr val="accent6">
                  <a:lumMod val="75000"/>
                </a:schemeClr>
              </a:gs>
              <a:gs pos="61000">
                <a:schemeClr val="tx2">
                  <a:lumMod val="75000"/>
                </a:schemeClr>
              </a:gs>
              <a:gs pos="82001">
                <a:srgbClr val="C00000"/>
              </a:gs>
              <a:gs pos="100000">
                <a:srgbClr val="C00000"/>
              </a:gs>
            </a:gsLst>
            <a:lin ang="5400000" scaled="0"/>
            <a:tileRect r="-100000" b="-10000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2530" tIns="56266" rIns="112530" bIns="56266" anchor="ctr"/>
          <a:lstStyle/>
          <a:p>
            <a:pPr algn="ctr" defTabSz="1125295" eaLnBrk="1" fontAlgn="auto" hangingPunct="1">
              <a:spcBef>
                <a:spcPts val="0"/>
              </a:spcBef>
              <a:spcAft>
                <a:spcPts val="0"/>
              </a:spcAft>
              <a:defRPr/>
            </a:pPr>
            <a:endParaRPr lang="en-US"/>
          </a:p>
        </p:txBody>
      </p:sp>
      <p:sp>
        <p:nvSpPr>
          <p:cNvPr id="17" name="Rectangle 16"/>
          <p:cNvSpPr/>
          <p:nvPr/>
        </p:nvSpPr>
        <p:spPr>
          <a:xfrm>
            <a:off x="7543800" y="0"/>
            <a:ext cx="6172200" cy="304800"/>
          </a:xfrm>
          <a:prstGeom prst="rect">
            <a:avLst/>
          </a:prstGeom>
          <a:gradFill>
            <a:gsLst>
              <a:gs pos="90000">
                <a:srgbClr val="800000"/>
              </a:gs>
              <a:gs pos="100000">
                <a:srgbClr val="800000"/>
              </a:gs>
              <a:gs pos="75000">
                <a:srgbClr val="800000"/>
              </a:gs>
              <a:gs pos="15000">
                <a:schemeClr val="accent6">
                  <a:lumMod val="50000"/>
                </a:schemeClr>
              </a:gs>
              <a:gs pos="38000">
                <a:srgbClr val="F27300"/>
              </a:gs>
              <a:gs pos="0">
                <a:srgbClr val="FFBF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1125295" eaLnBrk="1" fontAlgn="auto" hangingPunct="1">
              <a:spcBef>
                <a:spcPts val="0"/>
              </a:spcBef>
              <a:spcAft>
                <a:spcPts val="0"/>
              </a:spcAft>
              <a:defRPr/>
            </a:pPr>
            <a:endParaRPr lang="en-US"/>
          </a:p>
        </p:txBody>
      </p:sp>
      <p:pic>
        <p:nvPicPr>
          <p:cNvPr id="7" name="Picture 6"/>
          <p:cNvPicPr>
            <a:picLocks noChangeAspect="1"/>
          </p:cNvPicPr>
          <p:nvPr/>
        </p:nvPicPr>
        <p:blipFill>
          <a:blip r:embed="rId2">
            <a:clrChange>
              <a:clrFrom>
                <a:srgbClr val="FFFFFF"/>
              </a:clrFrom>
              <a:clrTo>
                <a:srgbClr val="FFFFFF">
                  <a:alpha val="0"/>
                </a:srgbClr>
              </a:clrTo>
            </a:clrChange>
            <a:duotone>
              <a:prstClr val="black"/>
              <a:srgbClr val="FF3300">
                <a:tint val="45000"/>
                <a:satMod val="400000"/>
              </a:srgbClr>
            </a:duotone>
          </a:blip>
          <a:stretch>
            <a:fillRect/>
          </a:stretch>
        </p:blipFill>
        <p:spPr>
          <a:xfrm>
            <a:off x="-32656" y="0"/>
            <a:ext cx="3810000" cy="1676400"/>
          </a:xfrm>
          <a:prstGeom prst="rect">
            <a:avLst/>
          </a:prstGeom>
        </p:spPr>
      </p:pic>
      <p:pic>
        <p:nvPicPr>
          <p:cNvPr id="104458" name="Picture 2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338" y="7923213"/>
            <a:ext cx="1905001"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9" name="TextBox 24"/>
          <p:cNvSpPr txBox="1">
            <a:spLocks noChangeArrowheads="1"/>
          </p:cNvSpPr>
          <p:nvPr/>
        </p:nvSpPr>
        <p:spPr bwMode="auto">
          <a:xfrm rot="-5400000">
            <a:off x="10133807" y="4399756"/>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eaLnBrk="1" hangingPunct="1"/>
            <a:r>
              <a:rPr lang="fa-IR" altLang="fa-IR" sz="2900" b="1">
                <a:cs typeface="B Esfehan" panose="00000700000000000000" pitchFamily="2" charset="-78"/>
              </a:rPr>
              <a:t>کارگاه  طراحی  شهر2        </a:t>
            </a:r>
            <a:r>
              <a:rPr lang="fa-IR" altLang="fa-IR" sz="3600" b="1">
                <a:cs typeface="B Esfehan" panose="00000700000000000000" pitchFamily="2" charset="-78"/>
              </a:rPr>
              <a:t>زواره</a:t>
            </a:r>
            <a:endParaRPr lang="en-US" altLang="fa-IR" sz="3600" b="1">
              <a:cs typeface="B Esfehan" panose="00000700000000000000" pitchFamily="2" charset="-78"/>
            </a:endParaRPr>
          </a:p>
        </p:txBody>
      </p:sp>
      <p:sp>
        <p:nvSpPr>
          <p:cNvPr id="104460" name="Rectangle 12"/>
          <p:cNvSpPr>
            <a:spLocks noChangeArrowheads="1"/>
          </p:cNvSpPr>
          <p:nvPr/>
        </p:nvSpPr>
        <p:spPr bwMode="auto">
          <a:xfrm>
            <a:off x="10067925" y="250825"/>
            <a:ext cx="2906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marL="341313" indent="-341313">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algn="l" defTabSz="1123950" rtl="0" fontAlgn="base">
              <a:spcBef>
                <a:spcPct val="0"/>
              </a:spcBef>
              <a:spcAft>
                <a:spcPct val="0"/>
              </a:spcAft>
              <a:defRPr sz="2100">
                <a:solidFill>
                  <a:schemeClr val="tx1"/>
                </a:solidFill>
                <a:latin typeface="Calibri" panose="020F0502020204030204" pitchFamily="34" charset="0"/>
              </a:defRPr>
            </a:lvl6pPr>
            <a:lvl7pPr marL="2971800" indent="-228600" algn="l" defTabSz="1123950" rtl="0" fontAlgn="base">
              <a:spcBef>
                <a:spcPct val="0"/>
              </a:spcBef>
              <a:spcAft>
                <a:spcPct val="0"/>
              </a:spcAft>
              <a:defRPr sz="2100">
                <a:solidFill>
                  <a:schemeClr val="tx1"/>
                </a:solidFill>
                <a:latin typeface="Calibri" panose="020F0502020204030204" pitchFamily="34" charset="0"/>
              </a:defRPr>
            </a:lvl7pPr>
            <a:lvl8pPr marL="3429000" indent="-228600" algn="l" defTabSz="1123950" rtl="0" fontAlgn="base">
              <a:spcBef>
                <a:spcPct val="0"/>
              </a:spcBef>
              <a:spcAft>
                <a:spcPct val="0"/>
              </a:spcAft>
              <a:defRPr sz="2100">
                <a:solidFill>
                  <a:schemeClr val="tx1"/>
                </a:solidFill>
                <a:latin typeface="Calibri" panose="020F0502020204030204" pitchFamily="34" charset="0"/>
              </a:defRPr>
            </a:lvl8pPr>
            <a:lvl9pPr marL="3886200" indent="-228600" algn="l" defTabSz="1123950" rtl="0" fontAlgn="base">
              <a:spcBef>
                <a:spcPct val="0"/>
              </a:spcBef>
              <a:spcAft>
                <a:spcPct val="0"/>
              </a:spcAft>
              <a:defRPr sz="2100">
                <a:solidFill>
                  <a:schemeClr val="tx1"/>
                </a:solidFill>
                <a:latin typeface="Calibri" panose="020F0502020204030204" pitchFamily="34" charset="0"/>
              </a:defRPr>
            </a:lvl9pPr>
          </a:lstStyle>
          <a:p>
            <a:pPr algn="ctr" rtl="1" eaLnBrk="1" hangingPunct="1">
              <a:lnSpc>
                <a:spcPct val="150000"/>
              </a:lnSpc>
              <a:buFont typeface="Wingdings" panose="05000000000000000000" pitchFamily="2" charset="2"/>
              <a:buChar char="v"/>
            </a:pPr>
            <a:r>
              <a:rPr lang="fa-IR" altLang="fa-IR" sz="2400" b="1">
                <a:cs typeface="B Esfehan" panose="00000700000000000000" pitchFamily="2" charset="-78"/>
              </a:rPr>
              <a:t>راهبردها و سیاست ها</a:t>
            </a:r>
          </a:p>
        </p:txBody>
      </p:sp>
      <p:graphicFrame>
        <p:nvGraphicFramePr>
          <p:cNvPr id="14" name="Table 13"/>
          <p:cNvGraphicFramePr>
            <a:graphicFrameLocks noGrp="1"/>
          </p:cNvGraphicFramePr>
          <p:nvPr/>
        </p:nvGraphicFramePr>
        <p:xfrm>
          <a:off x="1981200" y="1295401"/>
          <a:ext cx="10820400" cy="7708872"/>
        </p:xfrm>
        <a:graphic>
          <a:graphicData uri="http://schemas.openxmlformats.org/drawingml/2006/table">
            <a:tbl>
              <a:tblPr firstRow="1" bandRow="1">
                <a:effectLst>
                  <a:outerShdw blurRad="50800" dist="38100" dir="8100000" algn="tr" rotWithShape="0">
                    <a:prstClr val="black">
                      <a:alpha val="40000"/>
                    </a:prstClr>
                  </a:outerShdw>
                </a:effectLst>
                <a:tableStyleId>{F5AB1C69-6EDB-4FF4-983F-18BD219EF322}</a:tableStyleId>
              </a:tblPr>
              <a:tblGrid>
                <a:gridCol w="5272870"/>
                <a:gridCol w="3209574"/>
                <a:gridCol w="2337956"/>
              </a:tblGrid>
              <a:tr h="469710">
                <a:tc>
                  <a:txBody>
                    <a:bodyPr/>
                    <a:lstStyle/>
                    <a:p>
                      <a:pPr marL="0" algn="ctr" defTabSz="1125352" rtl="1" eaLnBrk="1" latinLnBrk="0" hangingPunct="1"/>
                      <a:r>
                        <a:rPr lang="fa-IR"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rPr>
                        <a:t>سیاست</a:t>
                      </a:r>
                      <a:endParaRPr lang="en-GB"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endParaRPr>
                    </a:p>
                  </a:txBody>
                  <a:tcPr anchor="ctr">
                    <a:solidFill>
                      <a:schemeClr val="accent6">
                        <a:lumMod val="75000"/>
                        <a:alpha val="80000"/>
                      </a:schemeClr>
                    </a:solidFill>
                  </a:tcPr>
                </a:tc>
                <a:tc>
                  <a:txBody>
                    <a:bodyPr/>
                    <a:lstStyle/>
                    <a:p>
                      <a:pPr marL="0" algn="ctr" defTabSz="1125352" rtl="1" eaLnBrk="1" latinLnBrk="0" hangingPunct="1"/>
                      <a:r>
                        <a:rPr lang="fa-IR"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rPr>
                        <a:t>راهبرد</a:t>
                      </a:r>
                      <a:endParaRPr lang="en-GB"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endParaRPr>
                    </a:p>
                  </a:txBody>
                  <a:tcPr anchor="ctr">
                    <a:solidFill>
                      <a:schemeClr val="accent6">
                        <a:lumMod val="75000"/>
                        <a:alpha val="80000"/>
                      </a:schemeClr>
                    </a:solidFill>
                  </a:tcPr>
                </a:tc>
                <a:tc>
                  <a:txBody>
                    <a:bodyPr/>
                    <a:lstStyle/>
                    <a:p>
                      <a:pPr marL="0" algn="ctr" defTabSz="1125352" rtl="1" eaLnBrk="1" latinLnBrk="0" hangingPunct="1"/>
                      <a:r>
                        <a:rPr lang="fa-IR"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rPr>
                        <a:t>هدف عملیاتی</a:t>
                      </a:r>
                      <a:endParaRPr lang="en-GB" sz="2400" b="1" kern="1200" baseline="0" dirty="0">
                        <a:solidFill>
                          <a:schemeClr val="tx1"/>
                        </a:solidFill>
                        <a:effectLst>
                          <a:outerShdw blurRad="38100" dist="38100" dir="2700000" algn="tl">
                            <a:srgbClr val="000000">
                              <a:alpha val="43137"/>
                            </a:srgbClr>
                          </a:outerShdw>
                        </a:effectLst>
                        <a:latin typeface="+mn-lt"/>
                        <a:ea typeface="+mn-ea"/>
                        <a:cs typeface="B Nazanin" pitchFamily="2" charset="-78"/>
                      </a:endParaRPr>
                    </a:p>
                  </a:txBody>
                  <a:tcPr anchor="ctr">
                    <a:solidFill>
                      <a:schemeClr val="accent6">
                        <a:lumMod val="75000"/>
                        <a:alpha val="80000"/>
                      </a:schemeClr>
                    </a:solidFill>
                  </a:tcPr>
                </a:tc>
              </a:tr>
              <a:tr h="7239162">
                <a:tc>
                  <a:txBody>
                    <a:bodyPr/>
                    <a:lstStyle/>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بهره گیری از کویر دق سرخ جهت جذب توریست و افزایش رونق اقتصادی شهر</a:t>
                      </a: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ایجاد مراکزی جهت فروش محصولات کشاورزی و صنایع دستی به گردشگران و مسافرین عبوری</a:t>
                      </a: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تقویت و جاذب نمودن ورودی های شهر از طریق اقدامات کالبدی</a:t>
                      </a: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 ایجاد مراکز خدماتی در لبه شهر جهت توقف توریست و تشویق آنها به باز دید از شهر </a:t>
                      </a: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4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4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4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400" b="1" kern="1200" dirty="0">
                        <a:solidFill>
                          <a:schemeClr val="dk1"/>
                        </a:solidFill>
                        <a:latin typeface="+mn-lt"/>
                        <a:ea typeface="+mn-ea"/>
                        <a:cs typeface="B Kamran" pitchFamily="2" charset="-78"/>
                      </a:endParaRPr>
                    </a:p>
                    <a:p>
                      <a:pPr marL="0" marR="0" lvl="0" indent="82550" algn="justLow" defTabSz="1125352" rtl="1" eaLnBrk="1" fontAlgn="auto" latinLnBrk="0" hangingPunct="1">
                        <a:lnSpc>
                          <a:spcPct val="150000"/>
                        </a:lnSpc>
                        <a:spcBef>
                          <a:spcPts val="0"/>
                        </a:spcBef>
                        <a:spcAft>
                          <a:spcPts val="0"/>
                        </a:spcAft>
                        <a:buClrTx/>
                        <a:buSzTx/>
                        <a:buFont typeface="Arial" pitchFamily="34" charset="0"/>
                        <a:buChar char="•"/>
                        <a:tabLst/>
                        <a:defRPr/>
                      </a:pPr>
                      <a:endParaRPr lang="fa-IR" sz="2400" b="1" kern="1200" dirty="0">
                        <a:solidFill>
                          <a:schemeClr val="dk1"/>
                        </a:solidFill>
                        <a:latin typeface="+mn-lt"/>
                        <a:ea typeface="+mn-ea"/>
                        <a:cs typeface="B Kamran" pitchFamily="2" charset="-78"/>
                      </a:endParaRPr>
                    </a:p>
                  </a:txBody>
                  <a:tcPr>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r>
                        <a:rPr lang="fa-IR" sz="2400" b="1" kern="1200" dirty="0">
                          <a:solidFill>
                            <a:schemeClr val="dk1"/>
                          </a:solidFill>
                          <a:latin typeface="+mn-lt"/>
                          <a:ea typeface="+mn-ea"/>
                          <a:cs typeface="B Kamran" pitchFamily="2" charset="-78"/>
                        </a:rPr>
                        <a:t>توسعه گردشگری در شهر</a:t>
                      </a:r>
                      <a:endParaRPr lang="en-US" sz="2400" b="1" kern="1200" dirty="0">
                        <a:solidFill>
                          <a:schemeClr val="dk1"/>
                        </a:solidFill>
                        <a:latin typeface="+mn-lt"/>
                        <a:ea typeface="+mn-ea"/>
                        <a:cs typeface="B Kamran" pitchFamily="2" charset="-78"/>
                      </a:endParaRPr>
                    </a:p>
                    <a:p>
                      <a:pPr marL="342900" marR="0" lvl="0" indent="-342900" algn="r" defTabSz="1125352" rtl="1" eaLnBrk="1" fontAlgn="auto" latinLnBrk="0" hangingPunct="1">
                        <a:lnSpc>
                          <a:spcPct val="150000"/>
                        </a:lnSpc>
                        <a:spcBef>
                          <a:spcPts val="0"/>
                        </a:spcBef>
                        <a:spcAft>
                          <a:spcPts val="0"/>
                        </a:spcAft>
                        <a:buClrTx/>
                        <a:buSzTx/>
                        <a:buFont typeface="Arial" pitchFamily="34" charset="0"/>
                        <a:buChar char="•"/>
                        <a:tabLst/>
                        <a:defRPr/>
                      </a:pPr>
                      <a:endParaRPr lang="en-GB" sz="2400" b="1" kern="1200" dirty="0">
                        <a:solidFill>
                          <a:schemeClr val="dk1"/>
                        </a:solidFill>
                        <a:latin typeface="+mn-lt"/>
                        <a:ea typeface="+mn-ea"/>
                        <a:cs typeface="B Kamran" pitchFamily="2" charset="-78"/>
                      </a:endParaRPr>
                    </a:p>
                  </a:txBody>
                  <a:tcPr anchor="ctr">
                    <a:solidFill>
                      <a:schemeClr val="accent6">
                        <a:lumMod val="40000"/>
                        <a:lumOff val="60000"/>
                        <a:alpha val="30980"/>
                      </a:schemeClr>
                    </a:solidFill>
                  </a:tcPr>
                </a:tc>
                <a:tc>
                  <a:txBody>
                    <a:bodyPr/>
                    <a:lstStyle/>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fa-IR" sz="2400" b="1" kern="1200" dirty="0">
                        <a:solidFill>
                          <a:schemeClr val="dk1"/>
                        </a:solidFill>
                        <a:latin typeface="+mn-lt"/>
                        <a:ea typeface="+mn-ea"/>
                        <a:cs typeface="B Kamran" pitchFamily="2" charset="-78"/>
                      </a:endParaRPr>
                    </a:p>
                    <a:p>
                      <a:pPr marL="342900" marR="0" lvl="0" indent="-342900" algn="just" defTabSz="1125352" rtl="1" eaLnBrk="1" fontAlgn="auto" latinLnBrk="0" hangingPunct="1">
                        <a:lnSpc>
                          <a:spcPct val="100000"/>
                        </a:lnSpc>
                        <a:spcBef>
                          <a:spcPts val="0"/>
                        </a:spcBef>
                        <a:spcAft>
                          <a:spcPts val="0"/>
                        </a:spcAft>
                        <a:buClrTx/>
                        <a:buSzTx/>
                        <a:buFontTx/>
                        <a:buNone/>
                        <a:tabLst/>
                        <a:defRPr/>
                      </a:pPr>
                      <a:r>
                        <a:rPr lang="fa-IR" sz="2400" b="1" kern="1200" dirty="0">
                          <a:solidFill>
                            <a:schemeClr val="dk1"/>
                          </a:solidFill>
                          <a:latin typeface="Arial"/>
                          <a:ea typeface="Times New Roman"/>
                          <a:cs typeface="B Kamran" pitchFamily="2" charset="-78"/>
                        </a:rPr>
                        <a:t>2 . ارتقاء وضعیت اقتصادی شهر در سطح کلان بر مبنای پتانسیل های موجود</a:t>
                      </a:r>
                    </a:p>
                    <a:p>
                      <a:pPr marL="342900" marR="0" lvl="0" indent="-342900" algn="r" defTabSz="1125352" rtl="1" eaLnBrk="1" fontAlgn="auto" latinLnBrk="0" hangingPunct="1">
                        <a:lnSpc>
                          <a:spcPct val="100000"/>
                        </a:lnSpc>
                        <a:spcBef>
                          <a:spcPts val="0"/>
                        </a:spcBef>
                        <a:spcAft>
                          <a:spcPts val="0"/>
                        </a:spcAft>
                        <a:buClrTx/>
                        <a:buSzTx/>
                        <a:buFont typeface="Arial" pitchFamily="34" charset="0"/>
                        <a:buChar char="•"/>
                        <a:tabLst/>
                        <a:defRPr/>
                      </a:pPr>
                      <a:endParaRPr lang="en-GB" sz="2400" b="1" kern="1200" dirty="0">
                        <a:solidFill>
                          <a:schemeClr val="dk1"/>
                        </a:solidFill>
                        <a:latin typeface="Arial"/>
                        <a:ea typeface="Times New Roman"/>
                        <a:cs typeface="B Kamran" pitchFamily="2" charset="-78"/>
                      </a:endParaRPr>
                    </a:p>
                  </a:txBody>
                  <a:tcPr anchor="ctr">
                    <a:solidFill>
                      <a:schemeClr val="accent6">
                        <a:lumMod val="40000"/>
                        <a:lumOff val="60000"/>
                        <a:alpha val="30980"/>
                      </a:schemeClr>
                    </a:solidFill>
                  </a:tcPr>
                </a:tc>
              </a:tr>
            </a:tbl>
          </a:graphicData>
        </a:graphic>
      </p:graphicFrame>
      <p:pic>
        <p:nvPicPr>
          <p:cNvPr id="104462" name="Picture 2" descr="G:\skis\New folder\12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33600" y="6096000"/>
            <a:ext cx="3886200" cy="2881313"/>
          </a:xfrm>
          <a:prstGeom prst="rect">
            <a:avLst/>
          </a:prstGeom>
          <a:noFill/>
          <a:ln w="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3338" y="1663700"/>
            <a:ext cx="1905001" cy="3943350"/>
          </a:xfrm>
          <a:prstGeom prst="rect">
            <a:avLst/>
          </a:prstGeom>
          <a:noFill/>
        </p:spPr>
        <p:txBody>
          <a:bodyPr lIns="91435" tIns="45718" rIns="91435" bIns="45718">
            <a:spAutoFit/>
          </a:bodyPr>
          <a:lstStyle/>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مقدمه و معرفی شهر</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اولیه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کلان</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جمع بندی مرحله شناخت</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شناخت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تجزیه و تحلیل به روش </a:t>
            </a:r>
            <a:r>
              <a:rPr lang="en-US" sz="1400" b="1" dirty="0">
                <a:latin typeface="+mn-lt"/>
                <a:cs typeface="B Mitra" pitchFamily="2" charset="-78"/>
              </a:rPr>
              <a:t>SWOT</a:t>
            </a:r>
            <a:r>
              <a:rPr lang="en-GB" sz="1400" b="1" dirty="0">
                <a:latin typeface="+mn-lt"/>
                <a:cs typeface="B Mitra" pitchFamily="2" charset="-78"/>
              </a:rPr>
              <a:t> </a:t>
            </a:r>
            <a:r>
              <a:rPr lang="fa-IR" sz="1400" b="1" dirty="0">
                <a:latin typeface="+mn-lt"/>
                <a:cs typeface="B Mitra" pitchFamily="2" charset="-78"/>
              </a:rPr>
              <a:t> </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تحلیل یکپارچه</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چشم انداز نهایی</a:t>
            </a:r>
          </a:p>
          <a:p>
            <a:pPr algn="ctr" defTabSz="1125295" rtl="1" eaLnBrk="1" fontAlgn="auto" hangingPunct="1">
              <a:lnSpc>
                <a:spcPct val="150000"/>
              </a:lnSpc>
              <a:spcBef>
                <a:spcPts val="0"/>
              </a:spcBef>
              <a:spcAft>
                <a:spcPts val="0"/>
              </a:spcAft>
              <a:defRPr/>
            </a:pPr>
            <a:r>
              <a:rPr lang="fa-IR" sz="1400" b="1" dirty="0">
                <a:latin typeface="+mn-lt"/>
                <a:cs typeface="B Mitra" pitchFamily="2" charset="-78"/>
              </a:rPr>
              <a:t>اهداف عملیاتی</a:t>
            </a:r>
          </a:p>
          <a:p>
            <a:pPr algn="ctr" defTabSz="1125295" rtl="1" eaLnBrk="1" fontAlgn="auto" hangingPunct="1">
              <a:lnSpc>
                <a:spcPct val="150000"/>
              </a:lnSpc>
              <a:spcBef>
                <a:spcPts val="0"/>
              </a:spcBef>
              <a:spcAft>
                <a:spcPts val="0"/>
              </a:spcAft>
              <a:defRPr/>
            </a:pPr>
            <a:r>
              <a:rPr lang="fa-IR" sz="1400" b="1" dirty="0">
                <a:effectLst>
                  <a:glow rad="63500">
                    <a:schemeClr val="accent2">
                      <a:satMod val="175000"/>
                      <a:alpha val="40000"/>
                    </a:schemeClr>
                  </a:glow>
                  <a:outerShdw blurRad="38100" dist="38100" dir="2700000" algn="tl">
                    <a:srgbClr val="000000">
                      <a:alpha val="43137"/>
                    </a:srgbClr>
                  </a:outerShdw>
                </a:effectLst>
                <a:latin typeface="+mn-lt"/>
                <a:cs typeface="B Mitra" pitchFamily="2" charset="-78"/>
              </a:rPr>
              <a:t>راهبردها و سیاست های اجرایی</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4015</TotalTime>
  <Words>14743</Words>
  <Application>Microsoft Office PowerPoint</Application>
  <PresentationFormat>Custom</PresentationFormat>
  <Paragraphs>3356</Paragraphs>
  <Slides>118</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118</vt:i4>
      </vt:variant>
    </vt:vector>
  </HeadingPairs>
  <TitlesOfParts>
    <vt:vector size="134" baseType="lpstr">
      <vt:lpstr>ＭＳ Ｐゴシック</vt:lpstr>
      <vt:lpstr>Arial</vt:lpstr>
      <vt:lpstr>B Davat</vt:lpstr>
      <vt:lpstr>B Esfehan</vt:lpstr>
      <vt:lpstr>B Homa</vt:lpstr>
      <vt:lpstr>B Kamran</vt:lpstr>
      <vt:lpstr>B Mitra</vt:lpstr>
      <vt:lpstr>B Nazanin</vt:lpstr>
      <vt:lpstr>B Roya</vt:lpstr>
      <vt:lpstr>BRoya</vt:lpstr>
      <vt:lpstr>Calibri</vt:lpstr>
      <vt:lpstr>Comic Sans MS</vt:lpstr>
      <vt:lpstr>Tahoma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Mina</dc:creator>
  <cp:lastModifiedBy>Mohammad</cp:lastModifiedBy>
  <cp:revision>297</cp:revision>
  <dcterms:created xsi:type="dcterms:W3CDTF">2011-12-25T07:13:42Z</dcterms:created>
  <dcterms:modified xsi:type="dcterms:W3CDTF">2020-12-15T19:08:18Z</dcterms:modified>
</cp:coreProperties>
</file>